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5CFA9-51A2-4F9F-ABF7-5BB0694D422D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E1B47-9E88-4C7B-8AA8-04786884A39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Povrch telesa.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>
                <a:solidFill>
                  <a:srgbClr val="002060"/>
                </a:solidFill>
              </a:rPr>
              <a:t>Učivo </a:t>
            </a:r>
            <a:r>
              <a:rPr lang="sk-SK" smtClean="0">
                <a:solidFill>
                  <a:srgbClr val="002060"/>
                </a:solidFill>
              </a:rPr>
              <a:t>9. </a:t>
            </a:r>
            <a:r>
              <a:rPr lang="sk-SK" dirty="0" smtClean="0">
                <a:solidFill>
                  <a:srgbClr val="002060"/>
                </a:solidFill>
              </a:rPr>
              <a:t>ročníka.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Povrch kvádra.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Sieť kvádra sa skladá zo šiestich obdĺžnikov, ktorých rozmery sú určené rozmermi kvádra.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dirty="0" smtClean="0"/>
              <a:t>                                    c</a:t>
            </a:r>
          </a:p>
          <a:p>
            <a:endParaRPr lang="sk-SK" dirty="0"/>
          </a:p>
          <a:p>
            <a:pPr>
              <a:buNone/>
            </a:pPr>
            <a:r>
              <a:rPr lang="sk-SK" dirty="0" smtClean="0"/>
              <a:t>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b          a</a:t>
            </a:r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1000100" y="564357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rot="5400000" flipH="1" flipV="1">
            <a:off x="143638" y="478552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rot="5400000" flipH="1" flipV="1">
            <a:off x="1428728" y="478632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1000100" y="392906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 flipV="1">
            <a:off x="1000100" y="3571876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rot="5400000" flipH="1" flipV="1">
            <a:off x="2285984" y="3571876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>
            <a:off x="1500166" y="357187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 rot="5400000" flipH="1" flipV="1">
            <a:off x="2178827" y="5179231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 rot="5400000">
            <a:off x="1893075" y="4321975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ovná spojnica 55"/>
          <p:cNvCxnSpPr/>
          <p:nvPr/>
        </p:nvCxnSpPr>
        <p:spPr>
          <a:xfrm rot="5400000">
            <a:off x="714348" y="435769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ovná spojnica 57"/>
          <p:cNvCxnSpPr/>
          <p:nvPr/>
        </p:nvCxnSpPr>
        <p:spPr>
          <a:xfrm rot="5400000" flipH="1" flipV="1">
            <a:off x="1000100" y="5143512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ovná spojnica 59"/>
          <p:cNvCxnSpPr/>
          <p:nvPr/>
        </p:nvCxnSpPr>
        <p:spPr>
          <a:xfrm>
            <a:off x="1500166" y="514351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ovná spojnica 61"/>
          <p:cNvCxnSpPr/>
          <p:nvPr/>
        </p:nvCxnSpPr>
        <p:spPr>
          <a:xfrm rot="16200000" flipH="1">
            <a:off x="2964645" y="4607727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nica 63"/>
          <p:cNvCxnSpPr/>
          <p:nvPr/>
        </p:nvCxnSpPr>
        <p:spPr>
          <a:xfrm>
            <a:off x="3929058" y="3643314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ovná spojnica 65"/>
          <p:cNvCxnSpPr/>
          <p:nvPr/>
        </p:nvCxnSpPr>
        <p:spPr>
          <a:xfrm rot="16200000" flipH="1">
            <a:off x="3750463" y="4607727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ovná spojnica 67"/>
          <p:cNvCxnSpPr/>
          <p:nvPr/>
        </p:nvCxnSpPr>
        <p:spPr>
          <a:xfrm>
            <a:off x="4000496" y="564357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>
            <a:off x="4714876" y="364331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ovná spojnica 73"/>
          <p:cNvCxnSpPr/>
          <p:nvPr/>
        </p:nvCxnSpPr>
        <p:spPr>
          <a:xfrm>
            <a:off x="4786314" y="564357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ovná spojnica 75"/>
          <p:cNvCxnSpPr/>
          <p:nvPr/>
        </p:nvCxnSpPr>
        <p:spPr>
          <a:xfrm rot="16200000" flipH="1">
            <a:off x="5036347" y="4607727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ovná spojnica 79"/>
          <p:cNvCxnSpPr/>
          <p:nvPr/>
        </p:nvCxnSpPr>
        <p:spPr>
          <a:xfrm>
            <a:off x="6000760" y="3643314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vná spojnica 81"/>
          <p:cNvCxnSpPr/>
          <p:nvPr/>
        </p:nvCxnSpPr>
        <p:spPr>
          <a:xfrm>
            <a:off x="6072198" y="564357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vná spojnica 83"/>
          <p:cNvCxnSpPr/>
          <p:nvPr/>
        </p:nvCxnSpPr>
        <p:spPr>
          <a:xfrm rot="16200000" flipH="1">
            <a:off x="5750727" y="4607727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vná spojnica 85"/>
          <p:cNvCxnSpPr/>
          <p:nvPr/>
        </p:nvCxnSpPr>
        <p:spPr>
          <a:xfrm>
            <a:off x="6715140" y="364331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vná spojnica 87"/>
          <p:cNvCxnSpPr/>
          <p:nvPr/>
        </p:nvCxnSpPr>
        <p:spPr>
          <a:xfrm>
            <a:off x="6786578" y="564357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ovná spojnica 89"/>
          <p:cNvCxnSpPr/>
          <p:nvPr/>
        </p:nvCxnSpPr>
        <p:spPr>
          <a:xfrm rot="16200000" flipH="1">
            <a:off x="7036611" y="4607727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ovná spojnica 91"/>
          <p:cNvCxnSpPr/>
          <p:nvPr/>
        </p:nvCxnSpPr>
        <p:spPr>
          <a:xfrm rot="5400000" flipH="1" flipV="1">
            <a:off x="4429124" y="335756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ovná spojnica 93"/>
          <p:cNvCxnSpPr/>
          <p:nvPr/>
        </p:nvCxnSpPr>
        <p:spPr>
          <a:xfrm>
            <a:off x="4714876" y="307181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ovná spojnica 99"/>
          <p:cNvCxnSpPr/>
          <p:nvPr/>
        </p:nvCxnSpPr>
        <p:spPr>
          <a:xfrm rot="5400000" flipH="1" flipV="1">
            <a:off x="5715008" y="335756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ovná spojnica 103"/>
          <p:cNvCxnSpPr/>
          <p:nvPr/>
        </p:nvCxnSpPr>
        <p:spPr>
          <a:xfrm rot="5400000">
            <a:off x="4500562" y="59293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ovná spojnica 105"/>
          <p:cNvCxnSpPr/>
          <p:nvPr/>
        </p:nvCxnSpPr>
        <p:spPr>
          <a:xfrm>
            <a:off x="4786314" y="621508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ovná spojnica 107"/>
          <p:cNvCxnSpPr/>
          <p:nvPr/>
        </p:nvCxnSpPr>
        <p:spPr>
          <a:xfrm rot="5400000">
            <a:off x="5786446" y="59293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Povrch kvádra.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Sieť kvádra sa skladá zo šiestich obdĺžnikov, z ktorých každé dva obdĺžniky sú zhodné, rovnaké.</a:t>
            </a:r>
          </a:p>
          <a:p>
            <a:r>
              <a:rPr lang="sk-SK" dirty="0" smtClean="0"/>
              <a:t>Povrch vypočítame ako obsah šiestich obdĺžnikov, ktorých obsahy spočítame.</a:t>
            </a:r>
          </a:p>
          <a:p>
            <a:r>
              <a:rPr lang="sk-SK" dirty="0" smtClean="0"/>
              <a:t>Keďže každé dva obdĺžniky sú zhodné, stačí vypočítať obsah troch rôznych obdĺžnikov, vynásobiť dvomi a spočítať. </a:t>
            </a:r>
          </a:p>
          <a:p>
            <a:r>
              <a:rPr lang="sk-SK" dirty="0" smtClean="0"/>
              <a:t>Povrch </a:t>
            </a:r>
            <a:r>
              <a:rPr lang="sk-SK" b="1" dirty="0" smtClean="0"/>
              <a:t>S </a:t>
            </a:r>
            <a:r>
              <a:rPr lang="sk-SK" dirty="0" smtClean="0"/>
              <a:t>kvádra vypočítame, ak sčítame obsahy všetkých stien kvádra</a:t>
            </a:r>
          </a:p>
          <a:p>
            <a:pPr lvl="2"/>
            <a:r>
              <a:rPr lang="sk-SK" sz="3500" dirty="0" smtClean="0">
                <a:solidFill>
                  <a:srgbClr val="C00000"/>
                </a:solidFill>
              </a:rPr>
              <a:t>S = 2 . a .b + 2 . b .c + 2 . </a:t>
            </a:r>
            <a:r>
              <a:rPr lang="sk-SK" sz="3500" dirty="0">
                <a:solidFill>
                  <a:srgbClr val="C00000"/>
                </a:solidFill>
              </a:rPr>
              <a:t>a</a:t>
            </a:r>
            <a:r>
              <a:rPr lang="sk-SK" sz="3500" dirty="0" smtClean="0">
                <a:solidFill>
                  <a:srgbClr val="C00000"/>
                </a:solidFill>
              </a:rPr>
              <a:t> . c</a:t>
            </a:r>
          </a:p>
          <a:p>
            <a:r>
              <a:rPr lang="sk-SK" dirty="0" smtClean="0"/>
              <a:t>Jednotkou povrchu je meter štvorcový  -   </a:t>
            </a:r>
            <a:r>
              <a:rPr lang="sk-SK" b="1" dirty="0" smtClean="0"/>
              <a:t>m</a:t>
            </a:r>
            <a:r>
              <a:rPr lang="sk-SK" b="1" baseline="30000" dirty="0" smtClean="0"/>
              <a:t>2</a:t>
            </a:r>
            <a:r>
              <a:rPr lang="sk-SK" baseline="30000" dirty="0" smtClean="0"/>
              <a:t> </a:t>
            </a:r>
            <a:r>
              <a:rPr lang="sk-SK" dirty="0" smtClean="0"/>
              <a:t> .</a:t>
            </a:r>
            <a:endParaRPr lang="sk-SK" b="1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Povrch kocky.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Povrch kocky vypočítame, keď obsah jednej steny vynásobíme 6.</a:t>
            </a:r>
          </a:p>
          <a:p>
            <a:r>
              <a:rPr lang="sk-SK" dirty="0" smtClean="0"/>
              <a:t>Sieť kocky sa skladá zo šiestich štvorcov, z toho vyplýva, že všetky steny kocky sú rovnaké, preto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S = 6 . </a:t>
            </a:r>
            <a:r>
              <a:rPr lang="sk-SK" dirty="0">
                <a:solidFill>
                  <a:srgbClr val="C00000"/>
                </a:solidFill>
              </a:rPr>
              <a:t>a</a:t>
            </a:r>
            <a:r>
              <a:rPr lang="sk-SK" dirty="0" smtClean="0">
                <a:solidFill>
                  <a:srgbClr val="C00000"/>
                </a:solidFill>
              </a:rPr>
              <a:t> . a</a:t>
            </a:r>
            <a:r>
              <a:rPr lang="sk-SK" dirty="0" smtClean="0"/>
              <a:t>                          a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                              a       </a:t>
            </a:r>
            <a:endParaRPr lang="sk-SK" dirty="0">
              <a:solidFill>
                <a:srgbClr val="C00000"/>
              </a:solidFill>
            </a:endParaRPr>
          </a:p>
          <a:p>
            <a:endParaRPr lang="sk-SK" dirty="0" smtClean="0">
              <a:solidFill>
                <a:srgbClr val="C00000"/>
              </a:solidFill>
            </a:endParaRPr>
          </a:p>
          <a:p>
            <a:endParaRPr lang="sk-SK" dirty="0">
              <a:solidFill>
                <a:srgbClr val="C00000"/>
              </a:solidFill>
            </a:endParaRPr>
          </a:p>
          <a:p>
            <a:endParaRPr lang="sk-SK" dirty="0" smtClean="0">
              <a:solidFill>
                <a:srgbClr val="C00000"/>
              </a:solidFill>
            </a:endParaRPr>
          </a:p>
          <a:p>
            <a:endParaRPr lang="sk-SK" dirty="0">
              <a:solidFill>
                <a:srgbClr val="C00000"/>
              </a:solidFill>
            </a:endParaRPr>
          </a:p>
          <a:p>
            <a:endParaRPr lang="sk-SK" dirty="0" smtClean="0">
              <a:solidFill>
                <a:srgbClr val="C00000"/>
              </a:solidFill>
            </a:endParaRPr>
          </a:p>
          <a:p>
            <a:endParaRPr lang="sk-SK" dirty="0">
              <a:solidFill>
                <a:srgbClr val="C00000"/>
              </a:solidFill>
            </a:endParaRPr>
          </a:p>
          <a:p>
            <a:endParaRPr lang="sk-SK" dirty="0" smtClean="0">
              <a:solidFill>
                <a:srgbClr val="C00000"/>
              </a:solidFill>
            </a:endParaRPr>
          </a:p>
          <a:p>
            <a:endParaRPr lang="sk-SK" dirty="0">
              <a:solidFill>
                <a:srgbClr val="C00000"/>
              </a:solidFill>
            </a:endParaRPr>
          </a:p>
        </p:txBody>
      </p:sp>
      <p:cxnSp>
        <p:nvCxnSpPr>
          <p:cNvPr id="15" name="Rovná spojnica 14"/>
          <p:cNvCxnSpPr/>
          <p:nvPr/>
        </p:nvCxnSpPr>
        <p:spPr>
          <a:xfrm rot="5400000" flipH="1" flipV="1">
            <a:off x="4286248" y="528638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ĺžnik 19"/>
          <p:cNvSpPr/>
          <p:nvPr/>
        </p:nvSpPr>
        <p:spPr>
          <a:xfrm>
            <a:off x="3571868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4500562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5429256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/>
          <p:cNvSpPr/>
          <p:nvPr/>
        </p:nvSpPr>
        <p:spPr>
          <a:xfrm>
            <a:off x="6357950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/>
          <p:cNvSpPr/>
          <p:nvPr/>
        </p:nvSpPr>
        <p:spPr>
          <a:xfrm>
            <a:off x="4500562" y="37147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/>
          <p:cNvSpPr/>
          <p:nvPr/>
        </p:nvSpPr>
        <p:spPr>
          <a:xfrm>
            <a:off x="4500562" y="55721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Kocka 25"/>
          <p:cNvSpPr/>
          <p:nvPr/>
        </p:nvSpPr>
        <p:spPr>
          <a:xfrm>
            <a:off x="785786" y="5072074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Návod na riešenie úloh o povrchu telies.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>
                <a:solidFill>
                  <a:srgbClr val="00B050"/>
                </a:solidFill>
              </a:rPr>
              <a:t>Povrch kvádra.</a:t>
            </a:r>
            <a:endParaRPr lang="sk-SK">
              <a:solidFill>
                <a:srgbClr val="00B05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sz="3600" dirty="0" smtClean="0"/>
              <a:t>Vypočítajte povrch kvádra, ktorého rozmery sú :</a:t>
            </a:r>
          </a:p>
          <a:p>
            <a:pPr>
              <a:buNone/>
            </a:pPr>
            <a:r>
              <a:rPr lang="sk-SK" sz="3600" dirty="0" smtClean="0"/>
              <a:t>      a = 5 cm; b = 4 cm; c = 6 cm.</a:t>
            </a:r>
          </a:p>
          <a:p>
            <a:pPr>
              <a:buNone/>
            </a:pPr>
            <a:r>
              <a:rPr lang="sk-SK" sz="3600" dirty="0" smtClean="0"/>
              <a:t>      Riešenie : napíšeme vzorec pre povrch kvádra a dosadíme dané hodnoty rozmerov</a:t>
            </a:r>
          </a:p>
          <a:p>
            <a:pPr>
              <a:buNone/>
            </a:pPr>
            <a:r>
              <a:rPr lang="sk-SK" sz="3600" dirty="0" smtClean="0"/>
              <a:t>      S = 2 . a. b + 2. b . c + 2 . a .c</a:t>
            </a:r>
          </a:p>
          <a:p>
            <a:pPr>
              <a:buNone/>
            </a:pPr>
            <a:r>
              <a:rPr lang="sk-SK" sz="3600" dirty="0" smtClean="0"/>
              <a:t>      S = 2.5.4 + 2.4.6 + 2.5.6</a:t>
            </a:r>
          </a:p>
          <a:p>
            <a:pPr>
              <a:buNone/>
            </a:pPr>
            <a:r>
              <a:rPr lang="sk-SK" sz="3600" dirty="0" smtClean="0"/>
              <a:t>      S = 40 + 48 + 60</a:t>
            </a:r>
          </a:p>
          <a:p>
            <a:pPr>
              <a:buNone/>
            </a:pPr>
            <a:r>
              <a:rPr lang="sk-SK" sz="3600" dirty="0" smtClean="0"/>
              <a:t>      S = 148 cm</a:t>
            </a:r>
            <a:r>
              <a:rPr lang="sk-SK" sz="3600" baseline="30000" dirty="0" smtClean="0"/>
              <a:t>3</a:t>
            </a:r>
            <a:r>
              <a:rPr lang="sk-SK" sz="3600" dirty="0" smtClean="0"/>
              <a:t> </a:t>
            </a:r>
          </a:p>
          <a:p>
            <a:pPr>
              <a:buNone/>
            </a:pPr>
            <a:endParaRPr lang="sk-SK" sz="3600" baseline="30000" dirty="0" smtClean="0"/>
          </a:p>
          <a:p>
            <a:pPr>
              <a:buNone/>
            </a:pPr>
            <a:r>
              <a:rPr lang="sk-SK" sz="3600" baseline="30000" dirty="0" smtClean="0"/>
              <a:t> </a:t>
            </a:r>
            <a:r>
              <a:rPr lang="sk-SK" sz="3600" dirty="0" smtClean="0"/>
              <a:t> Odpoveď: Povrch kvádra s rozmermi 5 cm, 4 cm, 6 cm je 148</a:t>
            </a:r>
            <a:r>
              <a:rPr lang="sk-SK" sz="3600" baseline="30000" dirty="0" smtClean="0"/>
              <a:t> </a:t>
            </a:r>
            <a:r>
              <a:rPr lang="sk-SK" sz="3600" dirty="0" smtClean="0"/>
              <a:t>cm</a:t>
            </a:r>
            <a:r>
              <a:rPr lang="sk-SK" sz="3600" baseline="30000" dirty="0" smtClean="0"/>
              <a:t>3</a:t>
            </a:r>
            <a:r>
              <a:rPr lang="sk-SK" sz="3600" dirty="0" smtClean="0"/>
              <a:t> .</a:t>
            </a:r>
            <a:r>
              <a:rPr lang="sk-SK" sz="3600" baseline="30000" dirty="0" smtClean="0"/>
              <a:t> </a:t>
            </a:r>
            <a:endParaRPr lang="sk-SK" sz="3600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Povrch kocky.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Vypočítajte povrch kocky, ktorej hrana má dĺžku a = 2cm.</a:t>
            </a:r>
          </a:p>
          <a:p>
            <a:pPr>
              <a:buNone/>
            </a:pPr>
            <a:r>
              <a:rPr lang="sk-SK" sz="2000" dirty="0" smtClean="0"/>
              <a:t>      Riešenie : Napíšeme vzorec pre povrch kocky a dosadíme danú hodnotu </a:t>
            </a:r>
          </a:p>
          <a:p>
            <a:pPr>
              <a:buNone/>
            </a:pPr>
            <a:r>
              <a:rPr lang="sk-SK" sz="2000" dirty="0" smtClean="0"/>
              <a:t>      S = 6 . a .a</a:t>
            </a:r>
          </a:p>
          <a:p>
            <a:pPr>
              <a:buNone/>
            </a:pPr>
            <a:r>
              <a:rPr lang="sk-SK" sz="2000" dirty="0" smtClean="0"/>
              <a:t>      S = 6 . 2.2</a:t>
            </a:r>
          </a:p>
          <a:p>
            <a:pPr>
              <a:buNone/>
            </a:pPr>
            <a:r>
              <a:rPr lang="sk-SK" sz="2000" dirty="0" smtClean="0"/>
              <a:t>      S = 24 cm</a:t>
            </a:r>
            <a:r>
              <a:rPr lang="sk-SK" sz="2000" baseline="30000" dirty="0" smtClean="0"/>
              <a:t>3</a:t>
            </a:r>
          </a:p>
          <a:p>
            <a:pPr>
              <a:buNone/>
            </a:pPr>
            <a:r>
              <a:rPr lang="sk-SK" sz="2000" baseline="30000" dirty="0" smtClean="0"/>
              <a:t>     </a:t>
            </a:r>
            <a:r>
              <a:rPr lang="sk-SK" sz="2000" dirty="0" smtClean="0"/>
              <a:t> Odpoveď : Povrch kocky s hranou dĺžky 2 cm je 24 cm</a:t>
            </a:r>
            <a:r>
              <a:rPr lang="sk-SK" sz="2000" baseline="30000" dirty="0" smtClean="0"/>
              <a:t>3</a:t>
            </a:r>
            <a:r>
              <a:rPr lang="sk-SK" sz="2000" dirty="0" smtClean="0"/>
              <a:t> .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333</Words>
  <Application>Microsoft Office PowerPoint</Application>
  <PresentationFormat>Prezentácia na obrazovke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Povrch telesa.</vt:lpstr>
      <vt:lpstr>Povrch kvádra.</vt:lpstr>
      <vt:lpstr>Povrch kvádra.</vt:lpstr>
      <vt:lpstr>Povrch kocky.</vt:lpstr>
      <vt:lpstr>Návod na riešenie úloh o povrchu telies.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 telesa.</dc:title>
  <dc:creator>Katarina Kovacova</dc:creator>
  <cp:lastModifiedBy>Katarina Kovacova</cp:lastModifiedBy>
  <cp:revision>11</cp:revision>
  <dcterms:created xsi:type="dcterms:W3CDTF">2020-05-18T10:22:20Z</dcterms:created>
  <dcterms:modified xsi:type="dcterms:W3CDTF">2020-05-20T08:35:35Z</dcterms:modified>
</cp:coreProperties>
</file>