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13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17479A-50DA-4EC0-BEF9-1E5647DB9D73}" type="datetime1">
              <a:rPr lang="sk-SK" smtClean="0"/>
              <a:t>4. 2. 2021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63CFFE-8462-416E-AEB2-4E7281CE077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9707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D4D26C-0A1F-4904-9E25-DBEF546FB823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E81925-CA98-455D-A45B-7A71D36D9055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29094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4E81925-CA98-455D-A45B-7A71D36D9055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126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ĺžnik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ĺž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ĺž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ĺž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Skupina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Priama spojnica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iama spojnica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iama spojnica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20" name="Zástupný symbol dátumu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44C08C4B-1B7D-42A7-B554-6945FDB4D8B6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21" name="Zástupná päta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22" name="Zástupné číslo snímky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DCCFC2-2D3B-474A-AC30-0446FA61E9AC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200985-7E4F-4DF8-9874-E7EB6E5E470F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325F0C-C388-4AB9-A397-CE683357C36B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ĺžnik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Obdĺž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ĺžnik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ĺž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Skupina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Priama spojnica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riama spojnica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riama spojnica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BE0E4188-7A52-447C-B09B-4C930E8EE90F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A9317-1975-4822-B667-F6898F6BBAB8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D4C98D-5B9C-4584-B6F4-C84D5E64CEEE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3AA019-6D5C-4668-949E-D80A2B5A3ED2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58774-7FAC-4F4C-822C-23267364AB10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ĺžnik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ĺžni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  <a:p>
            <a:pPr lvl="1" rtl="0"/>
            <a:r>
              <a:rPr lang="sk-SK" noProof="0" smtClean="0"/>
              <a:t>Druhá úroveň</a:t>
            </a:r>
          </a:p>
          <a:p>
            <a:pPr lvl="2" rtl="0"/>
            <a:r>
              <a:rPr lang="sk-SK" noProof="0" smtClean="0"/>
              <a:t>Tretia úroveň</a:t>
            </a:r>
          </a:p>
          <a:p>
            <a:pPr lvl="3" rtl="0"/>
            <a:r>
              <a:rPr lang="sk-SK" noProof="0" smtClean="0"/>
              <a:t>Štvrtá úroveň</a:t>
            </a:r>
          </a:p>
          <a:p>
            <a:pPr lvl="4" rtl="0"/>
            <a:r>
              <a:rPr lang="sk-SK" noProof="0" smtClean="0"/>
              <a:t>Piata úroveň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48B6A-54C4-4AB6-9C9F-74285E41CDF6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sk-SK" noProof="0" dirty="0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2" name="Obdĺžnik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ĺžni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sk-SK" noProof="0" smtClean="0"/>
              <a:t>Upravte štýly predlohy textu</a:t>
            </a:r>
            <a:endParaRPr lang="sk-SK" noProof="0" dirty="0"/>
          </a:p>
        </p:txBody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smtClean="0"/>
              <a:t>Ak chcete pridať obrázok, kliknite na ikonu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smtClean="0"/>
              <a:t>Upraviť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0395D51-845F-4DE2-AC55-C81AADD56E5F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0" name="Obdĺžnik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2C1F4B6-313D-4845-A08F-1B1A4C4D0805}" type="datetime1">
              <a:rPr lang="sk-SK" noProof="0" smtClean="0"/>
              <a:t>4. 2. 2021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Obdĺžnik 9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3" name="Obdĺžnik 11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6AE06C-CFD8-4FEF-B40F-369A5B066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3027" y="2178349"/>
            <a:ext cx="9054041" cy="2776828"/>
          </a:xfrm>
        </p:spPr>
        <p:txBody>
          <a:bodyPr rtlCol="0">
            <a:normAutofit fontScale="90000"/>
          </a:bodyPr>
          <a:lstStyle/>
          <a:p>
            <a:r>
              <a:rPr lang="sk-SK" sz="6600" dirty="0" smtClean="0"/>
              <a:t>Interpunkčné znamienka</a:t>
            </a:r>
            <a:br>
              <a:rPr lang="sk-SK" sz="6600" dirty="0" smtClean="0"/>
            </a:br>
            <a:r>
              <a:rPr lang="sk-SK" sz="6600" dirty="0"/>
              <a:t/>
            </a:r>
            <a:br>
              <a:rPr lang="sk-SK" sz="6600" dirty="0"/>
            </a:br>
            <a:r>
              <a:rPr lang="sk-SK" sz="4000" dirty="0" smtClean="0"/>
              <a:t>SJ, 9. ročník</a:t>
            </a:r>
            <a:br>
              <a:rPr lang="sk-SK" sz="4000" dirty="0" smtClean="0"/>
            </a:br>
            <a:r>
              <a:rPr lang="sk-SK" sz="2700" dirty="0" smtClean="0"/>
              <a:t>Mgr. A. </a:t>
            </a:r>
            <a:r>
              <a:rPr lang="sk-SK" sz="2700" dirty="0" err="1" smtClean="0"/>
              <a:t>Tutokyová</a:t>
            </a:r>
            <a:endParaRPr lang="sk-SK" sz="2700" dirty="0"/>
          </a:p>
        </p:txBody>
      </p:sp>
      <p:sp>
        <p:nvSpPr>
          <p:cNvPr id="24" name="Obdĺžnik 13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512" y="3656967"/>
            <a:ext cx="3240172" cy="193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85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489166" y="1097175"/>
            <a:ext cx="94313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latin typeface="+mj-lt"/>
                <a:cs typeface="Arial" panose="020B0604020202020204" pitchFamily="34" charset="0"/>
              </a:rPr>
              <a:t>Interpunkčné znamienka </a:t>
            </a:r>
            <a:r>
              <a:rPr lang="sk-SK" sz="2400" dirty="0">
                <a:latin typeface="+mj-lt"/>
                <a:cs typeface="Arial" panose="020B0604020202020204" pitchFamily="34" charset="0"/>
              </a:rPr>
              <a:t>členia písaný text na jednotlivé časti, čím ho robia zrozumiteľnejším a prehľadnejším. </a:t>
            </a:r>
          </a:p>
          <a:p>
            <a:pPr algn="just"/>
            <a:r>
              <a:rPr lang="sk-SK" dirty="0">
                <a:latin typeface="+mj-lt"/>
              </a:rPr>
              <a:t> </a:t>
            </a:r>
          </a:p>
          <a:p>
            <a:r>
              <a:rPr lang="sk-SK" sz="2000" dirty="0">
                <a:latin typeface="+mj-lt"/>
              </a:rPr>
              <a:t>Interpunkčné znamienka sú: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bodka </a:t>
            </a:r>
            <a:r>
              <a:rPr lang="sk-SK" sz="2000" b="1" dirty="0">
                <a:latin typeface="+mj-lt"/>
              </a:rPr>
              <a:t>. 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bodkočiarka </a:t>
            </a:r>
            <a:r>
              <a:rPr lang="sk-SK" sz="2000" b="1" dirty="0">
                <a:latin typeface="+mj-lt"/>
              </a:rPr>
              <a:t>;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čiarka </a:t>
            </a:r>
            <a:r>
              <a:rPr lang="sk-SK" sz="2000" b="1" dirty="0">
                <a:latin typeface="+mj-lt"/>
              </a:rPr>
              <a:t>,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dvojbodka </a:t>
            </a:r>
            <a:r>
              <a:rPr lang="sk-SK" sz="2000" b="1" dirty="0">
                <a:latin typeface="+mj-lt"/>
              </a:rPr>
              <a:t>: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otáznik </a:t>
            </a:r>
            <a:r>
              <a:rPr lang="sk-SK" sz="2000" b="1" dirty="0">
                <a:latin typeface="+mj-lt"/>
              </a:rPr>
              <a:t>?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výkričník </a:t>
            </a:r>
            <a:r>
              <a:rPr lang="sk-SK" sz="2000" b="1" dirty="0">
                <a:latin typeface="+mj-lt"/>
              </a:rPr>
              <a:t>!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spojovník </a:t>
            </a:r>
            <a:r>
              <a:rPr lang="sk-SK" sz="2000" b="1" dirty="0">
                <a:latin typeface="+mj-lt"/>
              </a:rPr>
              <a:t>-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pomlčka </a:t>
            </a:r>
            <a:r>
              <a:rPr lang="sk-SK" sz="2000" b="1" dirty="0">
                <a:latin typeface="+mj-lt"/>
              </a:rPr>
              <a:t>-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úvodzovky </a:t>
            </a:r>
            <a:r>
              <a:rPr lang="sk-SK" sz="2000" b="1" dirty="0">
                <a:latin typeface="+mj-lt"/>
              </a:rPr>
              <a:t>„ “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zátvorky </a:t>
            </a:r>
            <a:r>
              <a:rPr lang="sk-SK" sz="2000" b="1" dirty="0">
                <a:latin typeface="+mj-lt"/>
              </a:rPr>
              <a:t>( )</a:t>
            </a:r>
            <a:endParaRPr lang="sk-SK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latin typeface="+mj-lt"/>
              </a:rPr>
              <a:t>tri bodky </a:t>
            </a:r>
            <a:r>
              <a:rPr lang="sk-SK" sz="2000" b="1" dirty="0">
                <a:latin typeface="+mj-lt"/>
              </a:rPr>
              <a:t>...</a:t>
            </a:r>
            <a:endParaRPr lang="sk-SK" sz="2000" dirty="0">
              <a:latin typeface="+mj-lt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2" t="45040" r="36664" b="22594"/>
          <a:stretch/>
        </p:blipFill>
        <p:spPr>
          <a:xfrm>
            <a:off x="5490967" y="2769325"/>
            <a:ext cx="4337798" cy="23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9" y="3529199"/>
            <a:ext cx="4685114" cy="2795451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862150" y="757645"/>
            <a:ext cx="113908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Pomlčka sa používa:</a:t>
            </a:r>
            <a:endParaRPr lang="sk-SK" sz="2000" b="1" dirty="0"/>
          </a:p>
          <a:p>
            <a:endParaRPr lang="sk-SK" sz="2000" b="1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Vo  vete namiesto sponového slovesa: Mladosť – radosť, 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Pri oddeľovaní vsuviek vo vete: Ranné správy – najčerstvejšie informácie – ho zaujali najviac.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Pri vypočítavaní bodov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Na označenie časového rozpätia: 2015 – 2017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Pomlčka je dlhšia ako spojovník. Od slov sa oddeľuje medzerou.</a:t>
            </a:r>
          </a:p>
          <a:p>
            <a:pPr marL="285750" indent="-285750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278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000">
            <a:off x="6807407" y="1953108"/>
            <a:ext cx="4092518" cy="2968773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477204" y="722812"/>
            <a:ext cx="57232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Spojovník sa používa:</a:t>
            </a:r>
          </a:p>
          <a:p>
            <a:endParaRPr lang="sk-SK" sz="2000" b="1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V zložených vlastných menách: Mária Rázusová-</a:t>
            </a:r>
            <a:r>
              <a:rPr lang="sk-SK" sz="2000" dirty="0" err="1" smtClean="0"/>
              <a:t>Martáková</a:t>
            </a:r>
            <a:endParaRPr lang="sk-SK" sz="2000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V zložených všeobecných podstatných menách: propán-bután,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V zložených prídavných menách na vyjadrenie zreteľne vydelených častí: Bielo-modro-červená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Pri rozdeľovaní slov na konci riadka: návštev-ník,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Na pripojenie pádovej alebo slovotvornej prípony k skratkám: v TANAP-e.</a:t>
            </a:r>
          </a:p>
          <a:p>
            <a:pPr marL="285750" indent="-285750">
              <a:buFontTx/>
              <a:buChar char="-"/>
            </a:pPr>
            <a:endParaRPr lang="sk-SK" sz="2000" dirty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Spojovník je kratší ako pomlčka, neoddeľuje sa medzerami.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365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 flipH="1">
            <a:off x="574766" y="862149"/>
            <a:ext cx="10946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Úvodzovky sa používajú:</a:t>
            </a:r>
          </a:p>
          <a:p>
            <a:endParaRPr lang="sk-SK" sz="2000" b="1" dirty="0" smtClean="0"/>
          </a:p>
          <a:p>
            <a:r>
              <a:rPr lang="sk-SK" sz="2000" dirty="0" smtClean="0"/>
              <a:t>- Na označenie priamej reči: „Vrátim sa skoro,“ povedala. 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Na začiatku a na konci doslovných citátov: V knihe Štylistika sa hovorí: „Kultúra.........“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Pri uvádzaní výrazov, ktoré hovoriaci používa v inom než bežnom význame: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Bobry „stínajú“ stromy tak, že ohlodajú kmene svojimi ostrými zubmi.</a:t>
            </a:r>
            <a:endParaRPr lang="sk-SK" sz="20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094" y="3193959"/>
            <a:ext cx="5262018" cy="32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7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05691" y="870857"/>
            <a:ext cx="70887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/>
              <a:t>Oslovenia a citoslovcia vo vete oddeľujeme </a:t>
            </a:r>
            <a:r>
              <a:rPr lang="sk-SK" sz="2000" b="1" u="sng" dirty="0"/>
              <a:t>čiarkou. </a:t>
            </a:r>
            <a:endParaRPr lang="sk-SK" sz="2000" dirty="0"/>
          </a:p>
          <a:p>
            <a:pPr algn="just"/>
            <a:r>
              <a:rPr lang="sk-SK" sz="2000" dirty="0"/>
              <a:t> </a:t>
            </a:r>
          </a:p>
          <a:p>
            <a:pPr algn="just"/>
            <a:r>
              <a:rPr lang="sk-SK" sz="2000" dirty="0"/>
              <a:t> </a:t>
            </a:r>
          </a:p>
          <a:p>
            <a:pPr algn="just"/>
            <a:r>
              <a:rPr lang="sk-SK" sz="2000" b="1" u="sng" dirty="0"/>
              <a:t>Vety s oslovením:</a:t>
            </a:r>
            <a:endParaRPr lang="sk-SK" sz="2000" dirty="0"/>
          </a:p>
          <a:p>
            <a:pPr algn="just"/>
            <a:r>
              <a:rPr lang="sk-SK" sz="2000" dirty="0"/>
              <a:t> </a:t>
            </a:r>
          </a:p>
          <a:p>
            <a:pPr algn="just"/>
            <a:r>
              <a:rPr lang="sk-SK" sz="2000" dirty="0"/>
              <a:t>Žiaci</a:t>
            </a:r>
            <a:r>
              <a:rPr lang="sk-SK" sz="2000" b="1" dirty="0"/>
              <a:t>, </a:t>
            </a:r>
            <a:r>
              <a:rPr lang="sk-SK" sz="2000" dirty="0"/>
              <a:t>pripravte si učebnice!</a:t>
            </a:r>
          </a:p>
          <a:p>
            <a:pPr algn="just"/>
            <a:r>
              <a:rPr lang="sk-SK" sz="2000" dirty="0"/>
              <a:t>Juraj</a:t>
            </a:r>
            <a:r>
              <a:rPr lang="sk-SK" sz="2000" b="1" dirty="0"/>
              <a:t>,</a:t>
            </a:r>
            <a:r>
              <a:rPr lang="sk-SK" sz="2000" dirty="0"/>
              <a:t> pôjdeš popoludní na tréning?</a:t>
            </a:r>
          </a:p>
          <a:p>
            <a:pPr algn="just"/>
            <a:r>
              <a:rPr lang="sk-SK" sz="2000" dirty="0"/>
              <a:t>Ema</a:t>
            </a:r>
            <a:r>
              <a:rPr lang="sk-SK" sz="2000" b="1" dirty="0"/>
              <a:t>,</a:t>
            </a:r>
            <a:r>
              <a:rPr lang="sk-SK" sz="2000" dirty="0"/>
              <a:t> nezabudni poupratovať svoju izbu!</a:t>
            </a:r>
          </a:p>
          <a:p>
            <a:pPr algn="just"/>
            <a:r>
              <a:rPr lang="sk-SK" sz="2000" dirty="0"/>
              <a:t>Vážení hostia</a:t>
            </a:r>
            <a:r>
              <a:rPr lang="sk-SK" sz="2000" b="1" dirty="0"/>
              <a:t>,</a:t>
            </a:r>
            <a:r>
              <a:rPr lang="sk-SK" sz="2000" dirty="0"/>
              <a:t> vítam Vás na dnešnej konferencii!</a:t>
            </a:r>
          </a:p>
          <a:p>
            <a:pPr algn="just"/>
            <a:r>
              <a:rPr lang="sk-SK" sz="2000" dirty="0"/>
              <a:t>Dobrý deň</a:t>
            </a:r>
            <a:r>
              <a:rPr lang="sk-SK" sz="2000" b="1" dirty="0"/>
              <a:t>,</a:t>
            </a:r>
            <a:r>
              <a:rPr lang="sk-SK" sz="2000" dirty="0"/>
              <a:t> pani Nováková</a:t>
            </a:r>
            <a:r>
              <a:rPr lang="sk-SK" sz="2000" b="1" dirty="0"/>
              <a:t>, </a:t>
            </a:r>
            <a:r>
              <a:rPr lang="sk-SK" sz="2000" dirty="0"/>
              <a:t>ako sa máte?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46" y="1578429"/>
            <a:ext cx="2612571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7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246811" y="827313"/>
            <a:ext cx="45981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/>
              <a:t>Vety s </a:t>
            </a:r>
            <a:r>
              <a:rPr lang="sk-SK" sz="2400" b="1" u="sng" dirty="0" smtClean="0"/>
              <a:t>citoslovcami:</a:t>
            </a:r>
          </a:p>
          <a:p>
            <a:endParaRPr lang="sk-SK" sz="2400" b="1" u="sng" dirty="0"/>
          </a:p>
          <a:p>
            <a:r>
              <a:rPr lang="sk-SK" sz="2400" dirty="0" smtClean="0"/>
              <a:t>Hurá</a:t>
            </a:r>
            <a:r>
              <a:rPr lang="sk-SK" sz="2400" b="1" dirty="0"/>
              <a:t>,</a:t>
            </a:r>
            <a:r>
              <a:rPr lang="sk-SK" sz="2400" dirty="0"/>
              <a:t> vyhrali sme!</a:t>
            </a:r>
          </a:p>
          <a:p>
            <a:r>
              <a:rPr lang="sk-SK" sz="2400" dirty="0"/>
              <a:t>Kukuk</a:t>
            </a:r>
            <a:r>
              <a:rPr lang="sk-SK" sz="2400" b="1" dirty="0"/>
              <a:t>,</a:t>
            </a:r>
            <a:r>
              <a:rPr lang="sk-SK" sz="2400" dirty="0"/>
              <a:t> ozvalo sa v lese.</a:t>
            </a:r>
          </a:p>
          <a:p>
            <a:r>
              <a:rPr lang="sk-SK" sz="2400" dirty="0"/>
              <a:t>Ľaľa</a:t>
            </a:r>
            <a:r>
              <a:rPr lang="sk-SK" sz="2400" b="1" dirty="0"/>
              <a:t>,</a:t>
            </a:r>
            <a:r>
              <a:rPr lang="sk-SK" sz="2400" dirty="0"/>
              <a:t> predsa prišiel!</a:t>
            </a:r>
          </a:p>
          <a:p>
            <a:r>
              <a:rPr lang="sk-SK" sz="2400" dirty="0"/>
              <a:t>Fuj</a:t>
            </a:r>
            <a:r>
              <a:rPr lang="sk-SK" sz="2400" b="1" dirty="0"/>
              <a:t>,</a:t>
            </a:r>
            <a:r>
              <a:rPr lang="sk-SK" sz="2400" dirty="0"/>
              <a:t> to je nechutné!</a:t>
            </a:r>
          </a:p>
          <a:p>
            <a:r>
              <a:rPr lang="sk-SK" sz="2400" dirty="0"/>
              <a:t>Čľup</a:t>
            </a:r>
            <a:r>
              <a:rPr lang="sk-SK" sz="2400" b="1" dirty="0"/>
              <a:t>,</a:t>
            </a:r>
            <a:r>
              <a:rPr lang="sk-SK" sz="2400" dirty="0"/>
              <a:t> a už bol vo vode.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41" y="2304640"/>
            <a:ext cx="3501934" cy="350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0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1223" y="1123406"/>
            <a:ext cx="647046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/>
              <a:t>Na označenie priamej reči používame </a:t>
            </a:r>
            <a:r>
              <a:rPr lang="sk-SK" sz="2000" b="1" u="sng" dirty="0"/>
              <a:t>úvodzovky.</a:t>
            </a:r>
            <a:endParaRPr lang="sk-SK" sz="2000" dirty="0"/>
          </a:p>
          <a:p>
            <a:r>
              <a:rPr lang="sk-SK" sz="2000" dirty="0"/>
              <a:t> </a:t>
            </a:r>
          </a:p>
          <a:p>
            <a:r>
              <a:rPr lang="sk-SK" sz="2000" dirty="0"/>
              <a:t> </a:t>
            </a:r>
          </a:p>
          <a:p>
            <a:r>
              <a:rPr lang="sk-SK" sz="2000" b="1" u="sng" dirty="0"/>
              <a:t>Vety s priamou rečou:</a:t>
            </a:r>
            <a:endParaRPr lang="sk-SK" sz="2000" dirty="0"/>
          </a:p>
          <a:p>
            <a:r>
              <a:rPr lang="sk-SK" sz="2000" dirty="0"/>
              <a:t> </a:t>
            </a:r>
          </a:p>
          <a:p>
            <a:r>
              <a:rPr lang="sk-SK" sz="2000" dirty="0"/>
              <a:t>Tréner sa pýta:</a:t>
            </a:r>
            <a:r>
              <a:rPr lang="sk-SK" sz="2000" b="1" dirty="0"/>
              <a:t> „</a:t>
            </a:r>
            <a:r>
              <a:rPr lang="sk-SK" sz="2000" dirty="0"/>
              <a:t>Koleno ťa už nebolí?</a:t>
            </a:r>
            <a:r>
              <a:rPr lang="sk-SK" sz="2000" b="1" dirty="0"/>
              <a:t>“</a:t>
            </a:r>
            <a:endParaRPr lang="sk-SK" sz="2000" dirty="0"/>
          </a:p>
          <a:p>
            <a:r>
              <a:rPr lang="sk-SK" sz="2000" dirty="0"/>
              <a:t>„Už je to lepšie,</a:t>
            </a:r>
            <a:r>
              <a:rPr lang="sk-SK" sz="2000" b="1" dirty="0"/>
              <a:t>“</a:t>
            </a:r>
            <a:r>
              <a:rPr lang="sk-SK" sz="2000" dirty="0"/>
              <a:t> povedala som.</a:t>
            </a:r>
          </a:p>
          <a:p>
            <a:r>
              <a:rPr lang="sk-SK" sz="2000" dirty="0"/>
              <a:t>„Pôjdeš dnes na prechádzku?</a:t>
            </a:r>
            <a:r>
              <a:rPr lang="sk-SK" sz="2000" b="1" dirty="0"/>
              <a:t>“</a:t>
            </a:r>
            <a:r>
              <a:rPr lang="sk-SK" sz="2000" dirty="0"/>
              <a:t> spýtala sa Janka.</a:t>
            </a:r>
          </a:p>
          <a:p>
            <a:r>
              <a:rPr lang="sk-SK" sz="2000" dirty="0"/>
              <a:t>Hneď som sa ospravedlnila: </a:t>
            </a:r>
            <a:r>
              <a:rPr lang="sk-SK" sz="2000" b="1" dirty="0"/>
              <a:t>„</a:t>
            </a:r>
            <a:r>
              <a:rPr lang="sk-SK" sz="2000" dirty="0"/>
              <a:t>Prepáčte, nechcela som.</a:t>
            </a:r>
            <a:r>
              <a:rPr lang="sk-SK" sz="2000" b="1" dirty="0"/>
              <a:t>“</a:t>
            </a:r>
            <a:endParaRPr lang="sk-SK" sz="2000" dirty="0"/>
          </a:p>
          <a:p>
            <a:r>
              <a:rPr lang="sk-SK" sz="2000" dirty="0"/>
              <a:t>„Choď preč!</a:t>
            </a:r>
            <a:r>
              <a:rPr lang="sk-SK" sz="2000" b="1" dirty="0"/>
              <a:t>“</a:t>
            </a:r>
            <a:r>
              <a:rPr lang="sk-SK" sz="2000" dirty="0"/>
              <a:t> zakričal Fero.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913707"/>
            <a:ext cx="3698966" cy="369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85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797_TF78757031.potx" id="{4D139F92-75CF-4ABB-8A1C-AE8D18EBE673}" vid="{E00B5308-AC3D-4A68-8D95-A26828E50A7B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8CC0DF8-A3C6-4F0C-AAB6-327115DBB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1B96DA-D61E-4352-8013-F432E69A26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28D249-1983-451D-8451-059C0BA5C7BA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Motív Savon</Template>
  <TotalTime>0</TotalTime>
  <Words>203</Words>
  <Application>Microsoft Office PowerPoint</Application>
  <PresentationFormat>Širokouhlá</PresentationFormat>
  <Paragraphs>65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Savon</vt:lpstr>
      <vt:lpstr>Interpunkčné znamienka  SJ, 9. ročník Mgr. A. Tutokyová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2021-02-04T16:59:28Z</dcterms:created>
  <dcterms:modified xsi:type="dcterms:W3CDTF">2021-02-04T20:57:03Z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