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37"/>
  </p:notesMasterIdLst>
  <p:sldIdLst>
    <p:sldId id="291" r:id="rId3"/>
    <p:sldId id="293" r:id="rId4"/>
    <p:sldId id="294" r:id="rId5"/>
    <p:sldId id="288" r:id="rId6"/>
    <p:sldId id="295" r:id="rId7"/>
    <p:sldId id="284" r:id="rId8"/>
    <p:sldId id="283" r:id="rId9"/>
    <p:sldId id="296" r:id="rId10"/>
    <p:sldId id="297" r:id="rId11"/>
    <p:sldId id="298" r:id="rId12"/>
    <p:sldId id="280" r:id="rId13"/>
    <p:sldId id="279" r:id="rId14"/>
    <p:sldId id="278" r:id="rId15"/>
    <p:sldId id="277" r:id="rId16"/>
    <p:sldId id="275" r:id="rId17"/>
    <p:sldId id="267" r:id="rId18"/>
    <p:sldId id="266" r:id="rId19"/>
    <p:sldId id="304" r:id="rId20"/>
    <p:sldId id="299" r:id="rId21"/>
    <p:sldId id="265" r:id="rId22"/>
    <p:sldId id="305" r:id="rId23"/>
    <p:sldId id="300" r:id="rId24"/>
    <p:sldId id="301" r:id="rId25"/>
    <p:sldId id="306" r:id="rId26"/>
    <p:sldId id="264" r:id="rId27"/>
    <p:sldId id="263" r:id="rId28"/>
    <p:sldId id="307" r:id="rId29"/>
    <p:sldId id="302" r:id="rId30"/>
    <p:sldId id="309" r:id="rId31"/>
    <p:sldId id="262" r:id="rId32"/>
    <p:sldId id="308" r:id="rId33"/>
    <p:sldId id="303" r:id="rId34"/>
    <p:sldId id="260" r:id="rId35"/>
    <p:sldId id="258" r:id="rId36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2CE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3C4159-9BF1-111A-3998-64A71D75F793}" v="1" dt="2023-09-26T08:21:37.63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viewProps" Target="viewProps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notesMaster" Target="notesMasters/notesMaster1.xml"/><Relationship Id="rId40" Type="http://schemas.openxmlformats.org/officeDocument/2006/relationships/theme" Target="theme/theme1.xml"/><Relationship Id="rId45" Type="http://schemas.microsoft.com/office/2016/11/relationships/changesInfo" Target="changesInfos/changesInfo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microsoft.com/office/2015/10/relationships/revisionInfo" Target="revisionInfo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eta Bródka" userId="1e211086-a49d-4132-9e6b-708531d121df" providerId="ADAL" clId="{DDC4203B-2BC4-4C40-85B8-8C6838627BDD}"/>
    <pc:docChg chg="delSld">
      <pc:chgData name="Aneta Bródka" userId="1e211086-a49d-4132-9e6b-708531d121df" providerId="ADAL" clId="{DDC4203B-2BC4-4C40-85B8-8C6838627BDD}" dt="2023-09-26T15:14:13.274" v="0" actId="2696"/>
      <pc:docMkLst>
        <pc:docMk/>
      </pc:docMkLst>
      <pc:sldChg chg="del">
        <pc:chgData name="Aneta Bródka" userId="1e211086-a49d-4132-9e6b-708531d121df" providerId="ADAL" clId="{DDC4203B-2BC4-4C40-85B8-8C6838627BDD}" dt="2023-09-26T15:14:13.274" v="0" actId="2696"/>
        <pc:sldMkLst>
          <pc:docMk/>
          <pc:sldMk cId="3167617762" sldId="289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olina\Documents\SP%20RAK&#211;W\wyniki%20egzamin&#243;w%20&#243;smoklasisty\szkolenie\Szko&#322;a%20Podstawowa%20K.Pir&#243;g_angielski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olina\Documents\SP%20RAK&#211;W\wyniki%20egzamin&#243;w%20&#243;smoklasisty\szkolenie\Szko&#322;a%20Podstawowa%20K.Pir&#243;g_angielski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olina\Documents\SP%20RAK&#211;W\wyniki%20egzamin&#243;w%20&#243;smoklasisty\szkolenie\Szko&#322;a%20Podstawowa%20K.Pir&#243;g_angielski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olina\Documents\SP%20RAK&#211;W\wyniki%20egzamin&#243;w%20&#243;smoklasisty\szkolenie\Szko&#322;a%20Podstawowa%20K.Pir&#243;g_angielsk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olina\Documents\SP%20RAK&#211;W\wyniki%20egzamin&#243;w%20&#243;smoklasisty\szkolenie\Szko&#322;a%20Podstawowa%20K.Pir&#243;g_angielsk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Karolina\Documents\SP%20RAK&#211;W\wyniki%20egzamin&#243;w%20&#243;smoklasisty\szkolenie\Szko&#322;a%20Podstawowa%20K.Pir&#243;g_angielski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Egzamin ósmoklasisty w 2023 r.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woj.święt.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'Analiza-SP'!$A$6:$B$11</c:f>
              <c:multiLvlStrCache>
                <c:ptCount val="6"/>
                <c:lvl>
                  <c:pt idx="0">
                    <c:v>Łącznie</c:v>
                  </c:pt>
                  <c:pt idx="1">
                    <c:v>Rozumienie ze słuchu</c:v>
                  </c:pt>
                  <c:pt idx="2">
                    <c:v>Znajomość funkcji językowych</c:v>
                  </c:pt>
                  <c:pt idx="3">
                    <c:v>Rozumienie tekstów pisanych</c:v>
                  </c:pt>
                  <c:pt idx="4">
                    <c:v>Znajomość środków językowych</c:v>
                  </c:pt>
                  <c:pt idx="5">
                    <c:v>Wypowiedź pisemna</c:v>
                  </c:pt>
                </c:lvl>
                <c:lvl>
                  <c:pt idx="0">
                    <c:v>Język angielski</c:v>
                  </c:pt>
                </c:lvl>
              </c:multiLvlStrCache>
            </c:multiLvlStrRef>
          </c:cat>
          <c:val>
            <c:numRef>
              <c:f>'Analiza-SP'!$C$6:$C$11</c:f>
              <c:numCache>
                <c:formatCode>General</c:formatCode>
                <c:ptCount val="6"/>
                <c:pt idx="0">
                  <c:v>64</c:v>
                </c:pt>
                <c:pt idx="1">
                  <c:v>65</c:v>
                </c:pt>
                <c:pt idx="2">
                  <c:v>68</c:v>
                </c:pt>
                <c:pt idx="3">
                  <c:v>68</c:v>
                </c:pt>
                <c:pt idx="4">
                  <c:v>54</c:v>
                </c:pt>
                <c:pt idx="5">
                  <c:v>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437-4709-A2F8-6FFA5154FDDF}"/>
            </c:ext>
          </c:extLst>
        </c:ser>
        <c:ser>
          <c:idx val="1"/>
          <c:order val="1"/>
          <c:tx>
            <c:v>kielecki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'Analiza-SP'!$A$6:$B$11</c:f>
              <c:multiLvlStrCache>
                <c:ptCount val="6"/>
                <c:lvl>
                  <c:pt idx="0">
                    <c:v>Łącznie</c:v>
                  </c:pt>
                  <c:pt idx="1">
                    <c:v>Rozumienie ze słuchu</c:v>
                  </c:pt>
                  <c:pt idx="2">
                    <c:v>Znajomość funkcji językowych</c:v>
                  </c:pt>
                  <c:pt idx="3">
                    <c:v>Rozumienie tekstów pisanych</c:v>
                  </c:pt>
                  <c:pt idx="4">
                    <c:v>Znajomość środków językowych</c:v>
                  </c:pt>
                  <c:pt idx="5">
                    <c:v>Wypowiedź pisemna</c:v>
                  </c:pt>
                </c:lvl>
                <c:lvl>
                  <c:pt idx="0">
                    <c:v>Język angielski</c:v>
                  </c:pt>
                </c:lvl>
              </c:multiLvlStrCache>
            </c:multiLvlStrRef>
          </c:cat>
          <c:val>
            <c:numRef>
              <c:f>'Analiza-SP'!$D$6:$D$11</c:f>
              <c:numCache>
                <c:formatCode>General</c:formatCode>
                <c:ptCount val="6"/>
                <c:pt idx="0">
                  <c:v>64</c:v>
                </c:pt>
                <c:pt idx="1">
                  <c:v>65</c:v>
                </c:pt>
                <c:pt idx="2">
                  <c:v>67</c:v>
                </c:pt>
                <c:pt idx="3">
                  <c:v>68</c:v>
                </c:pt>
                <c:pt idx="4">
                  <c:v>52</c:v>
                </c:pt>
                <c:pt idx="5">
                  <c:v>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437-4709-A2F8-6FFA5154FDDF}"/>
            </c:ext>
          </c:extLst>
        </c:ser>
        <c:ser>
          <c:idx val="2"/>
          <c:order val="2"/>
          <c:tx>
            <c:v>Oddział A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'Analiza-SP'!$A$6:$B$11</c:f>
              <c:multiLvlStrCache>
                <c:ptCount val="6"/>
                <c:lvl>
                  <c:pt idx="0">
                    <c:v>Łącznie</c:v>
                  </c:pt>
                  <c:pt idx="1">
                    <c:v>Rozumienie ze słuchu</c:v>
                  </c:pt>
                  <c:pt idx="2">
                    <c:v>Znajomość funkcji językowych</c:v>
                  </c:pt>
                  <c:pt idx="3">
                    <c:v>Rozumienie tekstów pisanych</c:v>
                  </c:pt>
                  <c:pt idx="4">
                    <c:v>Znajomość środków językowych</c:v>
                  </c:pt>
                  <c:pt idx="5">
                    <c:v>Wypowiedź pisemna</c:v>
                  </c:pt>
                </c:lvl>
                <c:lvl>
                  <c:pt idx="0">
                    <c:v>Język angielski</c:v>
                  </c:pt>
                </c:lvl>
              </c:multiLvlStrCache>
            </c:multiLvlStrRef>
          </c:cat>
          <c:val>
            <c:numRef>
              <c:f>'Analiza-SP'!$E$6:$E$11</c:f>
              <c:numCache>
                <c:formatCode>General</c:formatCode>
                <c:ptCount val="6"/>
                <c:pt idx="0">
                  <c:v>58</c:v>
                </c:pt>
                <c:pt idx="1">
                  <c:v>58</c:v>
                </c:pt>
                <c:pt idx="2">
                  <c:v>53</c:v>
                </c:pt>
                <c:pt idx="3">
                  <c:v>63</c:v>
                </c:pt>
                <c:pt idx="4">
                  <c:v>47</c:v>
                </c:pt>
                <c:pt idx="5">
                  <c:v>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437-4709-A2F8-6FFA5154FDD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catAx>
        <c:axId val="1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Wymaganie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  <c:valAx>
        <c:axId val="1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Poziom wykonania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Język angielski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woj.święt.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12"/>
                <c:lvl>
                  <c:pt idx="0">
                    <c:v>1_1</c:v>
                  </c:pt>
                  <c:pt idx="1">
                    <c:v>1_2</c:v>
                  </c:pt>
                  <c:pt idx="2">
                    <c:v>1_3</c:v>
                  </c:pt>
                  <c:pt idx="3">
                    <c:v>1_4</c:v>
                  </c:pt>
                  <c:pt idx="4">
                    <c:v>1_5</c:v>
                  </c:pt>
                  <c:pt idx="5">
                    <c:v>2_1</c:v>
                  </c:pt>
                  <c:pt idx="6">
                    <c:v>2_2</c:v>
                  </c:pt>
                  <c:pt idx="7">
                    <c:v>2_3</c:v>
                  </c:pt>
                  <c:pt idx="8">
                    <c:v>2_4</c:v>
                  </c:pt>
                  <c:pt idx="9">
                    <c:v>3_1</c:v>
                  </c:pt>
                  <c:pt idx="10">
                    <c:v>3_2</c:v>
                  </c:pt>
                  <c:pt idx="11">
                    <c:v>3_3</c:v>
                  </c:pt>
                </c:lvl>
                <c:lvl>
                  <c:pt idx="0">
                    <c:v>Rozumienie ze słuchu</c:v>
                  </c:pt>
                </c:lvl>
              </c:multiLvlStrCache>
            </c:multiLvlStrRef>
          </c:cat>
          <c:val>
            <c:numRef>
              <c:f>'Język angielski'!$D$6:$D$54</c:f>
              <c:numCache>
                <c:formatCode>General</c:formatCode>
                <c:ptCount val="12"/>
                <c:pt idx="0">
                  <c:v>51</c:v>
                </c:pt>
                <c:pt idx="1">
                  <c:v>89</c:v>
                </c:pt>
                <c:pt idx="2">
                  <c:v>87</c:v>
                </c:pt>
                <c:pt idx="3">
                  <c:v>52</c:v>
                </c:pt>
                <c:pt idx="4">
                  <c:v>66</c:v>
                </c:pt>
                <c:pt idx="5">
                  <c:v>73</c:v>
                </c:pt>
                <c:pt idx="6">
                  <c:v>76</c:v>
                </c:pt>
                <c:pt idx="7">
                  <c:v>71</c:v>
                </c:pt>
                <c:pt idx="8">
                  <c:v>77</c:v>
                </c:pt>
                <c:pt idx="9">
                  <c:v>45</c:v>
                </c:pt>
                <c:pt idx="10">
                  <c:v>55</c:v>
                </c:pt>
                <c:pt idx="11">
                  <c:v>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13-4606-AEFA-BD62BBF79F61}"/>
            </c:ext>
          </c:extLst>
        </c:ser>
        <c:ser>
          <c:idx val="1"/>
          <c:order val="1"/>
          <c:tx>
            <c:v>kielecki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12"/>
                <c:lvl>
                  <c:pt idx="0">
                    <c:v>1_1</c:v>
                  </c:pt>
                  <c:pt idx="1">
                    <c:v>1_2</c:v>
                  </c:pt>
                  <c:pt idx="2">
                    <c:v>1_3</c:v>
                  </c:pt>
                  <c:pt idx="3">
                    <c:v>1_4</c:v>
                  </c:pt>
                  <c:pt idx="4">
                    <c:v>1_5</c:v>
                  </c:pt>
                  <c:pt idx="5">
                    <c:v>2_1</c:v>
                  </c:pt>
                  <c:pt idx="6">
                    <c:v>2_2</c:v>
                  </c:pt>
                  <c:pt idx="7">
                    <c:v>2_3</c:v>
                  </c:pt>
                  <c:pt idx="8">
                    <c:v>2_4</c:v>
                  </c:pt>
                  <c:pt idx="9">
                    <c:v>3_1</c:v>
                  </c:pt>
                  <c:pt idx="10">
                    <c:v>3_2</c:v>
                  </c:pt>
                  <c:pt idx="11">
                    <c:v>3_3</c:v>
                  </c:pt>
                </c:lvl>
                <c:lvl>
                  <c:pt idx="0">
                    <c:v>Rozumienie ze słuchu</c:v>
                  </c:pt>
                </c:lvl>
              </c:multiLvlStrCache>
            </c:multiLvlStrRef>
          </c:cat>
          <c:val>
            <c:numRef>
              <c:f>'Język angielski'!$E$6:$E$54</c:f>
              <c:numCache>
                <c:formatCode>General</c:formatCode>
                <c:ptCount val="12"/>
                <c:pt idx="0">
                  <c:v>50</c:v>
                </c:pt>
                <c:pt idx="1">
                  <c:v>89</c:v>
                </c:pt>
                <c:pt idx="2">
                  <c:v>87</c:v>
                </c:pt>
                <c:pt idx="3">
                  <c:v>51</c:v>
                </c:pt>
                <c:pt idx="4">
                  <c:v>65</c:v>
                </c:pt>
                <c:pt idx="5">
                  <c:v>71</c:v>
                </c:pt>
                <c:pt idx="6">
                  <c:v>76</c:v>
                </c:pt>
                <c:pt idx="7">
                  <c:v>70</c:v>
                </c:pt>
                <c:pt idx="8">
                  <c:v>78</c:v>
                </c:pt>
                <c:pt idx="9">
                  <c:v>45</c:v>
                </c:pt>
                <c:pt idx="10">
                  <c:v>52</c:v>
                </c:pt>
                <c:pt idx="11">
                  <c:v>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913-4606-AEFA-BD62BBF79F61}"/>
            </c:ext>
          </c:extLst>
        </c:ser>
        <c:ser>
          <c:idx val="2"/>
          <c:order val="2"/>
          <c:tx>
            <c:v>Oddział A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12"/>
                <c:lvl>
                  <c:pt idx="0">
                    <c:v>1_1</c:v>
                  </c:pt>
                  <c:pt idx="1">
                    <c:v>1_2</c:v>
                  </c:pt>
                  <c:pt idx="2">
                    <c:v>1_3</c:v>
                  </c:pt>
                  <c:pt idx="3">
                    <c:v>1_4</c:v>
                  </c:pt>
                  <c:pt idx="4">
                    <c:v>1_5</c:v>
                  </c:pt>
                  <c:pt idx="5">
                    <c:v>2_1</c:v>
                  </c:pt>
                  <c:pt idx="6">
                    <c:v>2_2</c:v>
                  </c:pt>
                  <c:pt idx="7">
                    <c:v>2_3</c:v>
                  </c:pt>
                  <c:pt idx="8">
                    <c:v>2_4</c:v>
                  </c:pt>
                  <c:pt idx="9">
                    <c:v>3_1</c:v>
                  </c:pt>
                  <c:pt idx="10">
                    <c:v>3_2</c:v>
                  </c:pt>
                  <c:pt idx="11">
                    <c:v>3_3</c:v>
                  </c:pt>
                </c:lvl>
                <c:lvl>
                  <c:pt idx="0">
                    <c:v>Rozumienie ze słuchu</c:v>
                  </c:pt>
                </c:lvl>
              </c:multiLvlStrCache>
            </c:multiLvlStrRef>
          </c:cat>
          <c:val>
            <c:numRef>
              <c:f>'Język angielski'!$F$6:$F$54</c:f>
              <c:numCache>
                <c:formatCode>General</c:formatCode>
                <c:ptCount val="12"/>
                <c:pt idx="0">
                  <c:v>36</c:v>
                </c:pt>
                <c:pt idx="1">
                  <c:v>77</c:v>
                </c:pt>
                <c:pt idx="2">
                  <c:v>91</c:v>
                </c:pt>
                <c:pt idx="3">
                  <c:v>45</c:v>
                </c:pt>
                <c:pt idx="4">
                  <c:v>64</c:v>
                </c:pt>
                <c:pt idx="5">
                  <c:v>50</c:v>
                </c:pt>
                <c:pt idx="6">
                  <c:v>68</c:v>
                </c:pt>
                <c:pt idx="7">
                  <c:v>73</c:v>
                </c:pt>
                <c:pt idx="8">
                  <c:v>77</c:v>
                </c:pt>
                <c:pt idx="9">
                  <c:v>36</c:v>
                </c:pt>
                <c:pt idx="10">
                  <c:v>45</c:v>
                </c:pt>
                <c:pt idx="11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913-4606-AEFA-BD62BBF79F6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catAx>
        <c:axId val="1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Wymaganie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  <c:valAx>
        <c:axId val="1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Poziom wykonania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Język angielski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woj.święt.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10"/>
                <c:lvl>
                  <c:pt idx="0">
                    <c:v>4_1</c:v>
                  </c:pt>
                  <c:pt idx="1">
                    <c:v>4_2</c:v>
                  </c:pt>
                  <c:pt idx="2">
                    <c:v>4_3</c:v>
                  </c:pt>
                  <c:pt idx="3">
                    <c:v>4_4</c:v>
                  </c:pt>
                  <c:pt idx="4">
                    <c:v>5_1</c:v>
                  </c:pt>
                  <c:pt idx="5">
                    <c:v>5_2</c:v>
                  </c:pt>
                  <c:pt idx="6">
                    <c:v>5_3</c:v>
                  </c:pt>
                  <c:pt idx="7">
                    <c:v>5_4</c:v>
                  </c:pt>
                  <c:pt idx="8">
                    <c:v>6_1</c:v>
                  </c:pt>
                  <c:pt idx="9">
                    <c:v>6_2</c:v>
                  </c:pt>
                </c:lvl>
                <c:lvl>
                  <c:pt idx="0">
                    <c:v>Znajomość funkcji językowych</c:v>
                  </c:pt>
                </c:lvl>
              </c:multiLvlStrCache>
            </c:multiLvlStrRef>
          </c:cat>
          <c:val>
            <c:numRef>
              <c:f>'Język angielski'!$D$6:$D$54</c:f>
              <c:numCache>
                <c:formatCode>General</c:formatCode>
                <c:ptCount val="10"/>
                <c:pt idx="0">
                  <c:v>76</c:v>
                </c:pt>
                <c:pt idx="1">
                  <c:v>79</c:v>
                </c:pt>
                <c:pt idx="2">
                  <c:v>70</c:v>
                </c:pt>
                <c:pt idx="3">
                  <c:v>67</c:v>
                </c:pt>
                <c:pt idx="4">
                  <c:v>78</c:v>
                </c:pt>
                <c:pt idx="5">
                  <c:v>76</c:v>
                </c:pt>
                <c:pt idx="6">
                  <c:v>71</c:v>
                </c:pt>
                <c:pt idx="7">
                  <c:v>68</c:v>
                </c:pt>
                <c:pt idx="8">
                  <c:v>53</c:v>
                </c:pt>
                <c:pt idx="9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F23-4025-A4A3-BA9EE65D881E}"/>
            </c:ext>
          </c:extLst>
        </c:ser>
        <c:ser>
          <c:idx val="1"/>
          <c:order val="1"/>
          <c:tx>
            <c:v>kielecki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10"/>
                <c:lvl>
                  <c:pt idx="0">
                    <c:v>4_1</c:v>
                  </c:pt>
                  <c:pt idx="1">
                    <c:v>4_2</c:v>
                  </c:pt>
                  <c:pt idx="2">
                    <c:v>4_3</c:v>
                  </c:pt>
                  <c:pt idx="3">
                    <c:v>4_4</c:v>
                  </c:pt>
                  <c:pt idx="4">
                    <c:v>5_1</c:v>
                  </c:pt>
                  <c:pt idx="5">
                    <c:v>5_2</c:v>
                  </c:pt>
                  <c:pt idx="6">
                    <c:v>5_3</c:v>
                  </c:pt>
                  <c:pt idx="7">
                    <c:v>5_4</c:v>
                  </c:pt>
                  <c:pt idx="8">
                    <c:v>6_1</c:v>
                  </c:pt>
                  <c:pt idx="9">
                    <c:v>6_2</c:v>
                  </c:pt>
                </c:lvl>
                <c:lvl>
                  <c:pt idx="0">
                    <c:v>Znajomość funkcji językowych</c:v>
                  </c:pt>
                </c:lvl>
              </c:multiLvlStrCache>
            </c:multiLvlStrRef>
          </c:cat>
          <c:val>
            <c:numRef>
              <c:f>'Język angielski'!$E$6:$E$54</c:f>
              <c:numCache>
                <c:formatCode>General</c:formatCode>
                <c:ptCount val="10"/>
                <c:pt idx="0">
                  <c:v>76</c:v>
                </c:pt>
                <c:pt idx="1">
                  <c:v>79</c:v>
                </c:pt>
                <c:pt idx="2">
                  <c:v>68</c:v>
                </c:pt>
                <c:pt idx="3">
                  <c:v>66</c:v>
                </c:pt>
                <c:pt idx="4">
                  <c:v>78</c:v>
                </c:pt>
                <c:pt idx="5">
                  <c:v>75</c:v>
                </c:pt>
                <c:pt idx="6">
                  <c:v>70</c:v>
                </c:pt>
                <c:pt idx="7">
                  <c:v>69</c:v>
                </c:pt>
                <c:pt idx="8">
                  <c:v>51</c:v>
                </c:pt>
                <c:pt idx="9">
                  <c:v>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F23-4025-A4A3-BA9EE65D881E}"/>
            </c:ext>
          </c:extLst>
        </c:ser>
        <c:ser>
          <c:idx val="2"/>
          <c:order val="2"/>
          <c:tx>
            <c:v>Oddział A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10"/>
                <c:lvl>
                  <c:pt idx="0">
                    <c:v>4_1</c:v>
                  </c:pt>
                  <c:pt idx="1">
                    <c:v>4_2</c:v>
                  </c:pt>
                  <c:pt idx="2">
                    <c:v>4_3</c:v>
                  </c:pt>
                  <c:pt idx="3">
                    <c:v>4_4</c:v>
                  </c:pt>
                  <c:pt idx="4">
                    <c:v>5_1</c:v>
                  </c:pt>
                  <c:pt idx="5">
                    <c:v>5_2</c:v>
                  </c:pt>
                  <c:pt idx="6">
                    <c:v>5_3</c:v>
                  </c:pt>
                  <c:pt idx="7">
                    <c:v>5_4</c:v>
                  </c:pt>
                  <c:pt idx="8">
                    <c:v>6_1</c:v>
                  </c:pt>
                  <c:pt idx="9">
                    <c:v>6_2</c:v>
                  </c:pt>
                </c:lvl>
                <c:lvl>
                  <c:pt idx="0">
                    <c:v>Znajomość funkcji językowych</c:v>
                  </c:pt>
                </c:lvl>
              </c:multiLvlStrCache>
            </c:multiLvlStrRef>
          </c:cat>
          <c:val>
            <c:numRef>
              <c:f>'Język angielski'!$F$6:$F$54</c:f>
              <c:numCache>
                <c:formatCode>General</c:formatCode>
                <c:ptCount val="10"/>
                <c:pt idx="0">
                  <c:v>64</c:v>
                </c:pt>
                <c:pt idx="1">
                  <c:v>73</c:v>
                </c:pt>
                <c:pt idx="2">
                  <c:v>55</c:v>
                </c:pt>
                <c:pt idx="3">
                  <c:v>45</c:v>
                </c:pt>
                <c:pt idx="4">
                  <c:v>59</c:v>
                </c:pt>
                <c:pt idx="5">
                  <c:v>59</c:v>
                </c:pt>
                <c:pt idx="6">
                  <c:v>59</c:v>
                </c:pt>
                <c:pt idx="7">
                  <c:v>55</c:v>
                </c:pt>
                <c:pt idx="8">
                  <c:v>45</c:v>
                </c:pt>
                <c:pt idx="9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23-4025-A4A3-BA9EE65D881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catAx>
        <c:axId val="1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Wymaganie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  <c:valAx>
        <c:axId val="1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Poziom wykonania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Język angielski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woj.święt.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14"/>
                <c:lvl>
                  <c:pt idx="0">
                    <c:v>7_1</c:v>
                  </c:pt>
                  <c:pt idx="1">
                    <c:v>7_2</c:v>
                  </c:pt>
                  <c:pt idx="2">
                    <c:v>7_3</c:v>
                  </c:pt>
                  <c:pt idx="3">
                    <c:v>7_4</c:v>
                  </c:pt>
                  <c:pt idx="4">
                    <c:v>8_1</c:v>
                  </c:pt>
                  <c:pt idx="5">
                    <c:v>8_2</c:v>
                  </c:pt>
                  <c:pt idx="6">
                    <c:v>8_3</c:v>
                  </c:pt>
                  <c:pt idx="7">
                    <c:v>9_1</c:v>
                  </c:pt>
                  <c:pt idx="8">
                    <c:v>9_2</c:v>
                  </c:pt>
                  <c:pt idx="9">
                    <c:v>9_3</c:v>
                  </c:pt>
                  <c:pt idx="10">
                    <c:v>9_4</c:v>
                  </c:pt>
                  <c:pt idx="11">
                    <c:v>10_1</c:v>
                  </c:pt>
                  <c:pt idx="12">
                    <c:v>10_2</c:v>
                  </c:pt>
                  <c:pt idx="13">
                    <c:v>10_3</c:v>
                  </c:pt>
                </c:lvl>
                <c:lvl>
                  <c:pt idx="0">
                    <c:v>Rozumienie tekstów pisanych</c:v>
                  </c:pt>
                </c:lvl>
              </c:multiLvlStrCache>
            </c:multiLvlStrRef>
          </c:cat>
          <c:val>
            <c:numRef>
              <c:f>'Język angielski'!$D$6:$D$54</c:f>
              <c:numCache>
                <c:formatCode>General</c:formatCode>
                <c:ptCount val="14"/>
                <c:pt idx="0">
                  <c:v>78</c:v>
                </c:pt>
                <c:pt idx="1">
                  <c:v>66</c:v>
                </c:pt>
                <c:pt idx="2">
                  <c:v>70</c:v>
                </c:pt>
                <c:pt idx="3">
                  <c:v>79</c:v>
                </c:pt>
                <c:pt idx="4">
                  <c:v>71</c:v>
                </c:pt>
                <c:pt idx="5">
                  <c:v>70</c:v>
                </c:pt>
                <c:pt idx="6">
                  <c:v>63</c:v>
                </c:pt>
                <c:pt idx="7">
                  <c:v>79</c:v>
                </c:pt>
                <c:pt idx="8">
                  <c:v>64</c:v>
                </c:pt>
                <c:pt idx="9">
                  <c:v>81</c:v>
                </c:pt>
                <c:pt idx="10">
                  <c:v>58</c:v>
                </c:pt>
                <c:pt idx="11">
                  <c:v>61</c:v>
                </c:pt>
                <c:pt idx="12">
                  <c:v>58</c:v>
                </c:pt>
                <c:pt idx="13">
                  <c:v>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1A8-45BB-8DA6-C31B8A451DB8}"/>
            </c:ext>
          </c:extLst>
        </c:ser>
        <c:ser>
          <c:idx val="1"/>
          <c:order val="1"/>
          <c:tx>
            <c:v>kielecki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14"/>
                <c:lvl>
                  <c:pt idx="0">
                    <c:v>7_1</c:v>
                  </c:pt>
                  <c:pt idx="1">
                    <c:v>7_2</c:v>
                  </c:pt>
                  <c:pt idx="2">
                    <c:v>7_3</c:v>
                  </c:pt>
                  <c:pt idx="3">
                    <c:v>7_4</c:v>
                  </c:pt>
                  <c:pt idx="4">
                    <c:v>8_1</c:v>
                  </c:pt>
                  <c:pt idx="5">
                    <c:v>8_2</c:v>
                  </c:pt>
                  <c:pt idx="6">
                    <c:v>8_3</c:v>
                  </c:pt>
                  <c:pt idx="7">
                    <c:v>9_1</c:v>
                  </c:pt>
                  <c:pt idx="8">
                    <c:v>9_2</c:v>
                  </c:pt>
                  <c:pt idx="9">
                    <c:v>9_3</c:v>
                  </c:pt>
                  <c:pt idx="10">
                    <c:v>9_4</c:v>
                  </c:pt>
                  <c:pt idx="11">
                    <c:v>10_1</c:v>
                  </c:pt>
                  <c:pt idx="12">
                    <c:v>10_2</c:v>
                  </c:pt>
                  <c:pt idx="13">
                    <c:v>10_3</c:v>
                  </c:pt>
                </c:lvl>
                <c:lvl>
                  <c:pt idx="0">
                    <c:v>Rozumienie tekstów pisanych</c:v>
                  </c:pt>
                </c:lvl>
              </c:multiLvlStrCache>
            </c:multiLvlStrRef>
          </c:cat>
          <c:val>
            <c:numRef>
              <c:f>'Język angielski'!$E$6:$E$54</c:f>
              <c:numCache>
                <c:formatCode>General</c:formatCode>
                <c:ptCount val="14"/>
                <c:pt idx="0">
                  <c:v>76</c:v>
                </c:pt>
                <c:pt idx="1">
                  <c:v>65</c:v>
                </c:pt>
                <c:pt idx="2">
                  <c:v>70</c:v>
                </c:pt>
                <c:pt idx="3">
                  <c:v>78</c:v>
                </c:pt>
                <c:pt idx="4">
                  <c:v>70</c:v>
                </c:pt>
                <c:pt idx="5">
                  <c:v>69</c:v>
                </c:pt>
                <c:pt idx="6">
                  <c:v>62</c:v>
                </c:pt>
                <c:pt idx="7">
                  <c:v>78</c:v>
                </c:pt>
                <c:pt idx="8">
                  <c:v>62</c:v>
                </c:pt>
                <c:pt idx="9">
                  <c:v>80</c:v>
                </c:pt>
                <c:pt idx="10">
                  <c:v>57</c:v>
                </c:pt>
                <c:pt idx="11">
                  <c:v>63</c:v>
                </c:pt>
                <c:pt idx="12">
                  <c:v>58</c:v>
                </c:pt>
                <c:pt idx="13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1A8-45BB-8DA6-C31B8A451DB8}"/>
            </c:ext>
          </c:extLst>
        </c:ser>
        <c:ser>
          <c:idx val="2"/>
          <c:order val="2"/>
          <c:tx>
            <c:v>Oddział A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14"/>
                <c:lvl>
                  <c:pt idx="0">
                    <c:v>7_1</c:v>
                  </c:pt>
                  <c:pt idx="1">
                    <c:v>7_2</c:v>
                  </c:pt>
                  <c:pt idx="2">
                    <c:v>7_3</c:v>
                  </c:pt>
                  <c:pt idx="3">
                    <c:v>7_4</c:v>
                  </c:pt>
                  <c:pt idx="4">
                    <c:v>8_1</c:v>
                  </c:pt>
                  <c:pt idx="5">
                    <c:v>8_2</c:v>
                  </c:pt>
                  <c:pt idx="6">
                    <c:v>8_3</c:v>
                  </c:pt>
                  <c:pt idx="7">
                    <c:v>9_1</c:v>
                  </c:pt>
                  <c:pt idx="8">
                    <c:v>9_2</c:v>
                  </c:pt>
                  <c:pt idx="9">
                    <c:v>9_3</c:v>
                  </c:pt>
                  <c:pt idx="10">
                    <c:v>9_4</c:v>
                  </c:pt>
                  <c:pt idx="11">
                    <c:v>10_1</c:v>
                  </c:pt>
                  <c:pt idx="12">
                    <c:v>10_2</c:v>
                  </c:pt>
                  <c:pt idx="13">
                    <c:v>10_3</c:v>
                  </c:pt>
                </c:lvl>
                <c:lvl>
                  <c:pt idx="0">
                    <c:v>Rozumienie tekstów pisanych</c:v>
                  </c:pt>
                </c:lvl>
              </c:multiLvlStrCache>
            </c:multiLvlStrRef>
          </c:cat>
          <c:val>
            <c:numRef>
              <c:f>'Język angielski'!$F$6:$F$54</c:f>
              <c:numCache>
                <c:formatCode>General</c:formatCode>
                <c:ptCount val="14"/>
                <c:pt idx="0">
                  <c:v>64</c:v>
                </c:pt>
                <c:pt idx="1">
                  <c:v>59</c:v>
                </c:pt>
                <c:pt idx="2">
                  <c:v>64</c:v>
                </c:pt>
                <c:pt idx="3">
                  <c:v>77</c:v>
                </c:pt>
                <c:pt idx="4">
                  <c:v>64</c:v>
                </c:pt>
                <c:pt idx="5">
                  <c:v>73</c:v>
                </c:pt>
                <c:pt idx="6">
                  <c:v>59</c:v>
                </c:pt>
                <c:pt idx="7">
                  <c:v>86</c:v>
                </c:pt>
                <c:pt idx="8">
                  <c:v>68</c:v>
                </c:pt>
                <c:pt idx="9">
                  <c:v>73</c:v>
                </c:pt>
                <c:pt idx="10">
                  <c:v>50</c:v>
                </c:pt>
                <c:pt idx="11">
                  <c:v>59</c:v>
                </c:pt>
                <c:pt idx="12">
                  <c:v>41</c:v>
                </c:pt>
                <c:pt idx="13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1A8-45BB-8DA6-C31B8A451DB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catAx>
        <c:axId val="1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Wymaganie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  <c:valAx>
        <c:axId val="1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Poziom wykonania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Język angielski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woj.święt.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9"/>
                <c:lvl>
                  <c:pt idx="0">
                    <c:v>11_1</c:v>
                  </c:pt>
                  <c:pt idx="1">
                    <c:v>11_2</c:v>
                  </c:pt>
                  <c:pt idx="2">
                    <c:v>11_3</c:v>
                  </c:pt>
                  <c:pt idx="3">
                    <c:v>12_1</c:v>
                  </c:pt>
                  <c:pt idx="4">
                    <c:v>12_2</c:v>
                  </c:pt>
                  <c:pt idx="5">
                    <c:v>12_3</c:v>
                  </c:pt>
                  <c:pt idx="6">
                    <c:v>13_1</c:v>
                  </c:pt>
                  <c:pt idx="7">
                    <c:v>13_2</c:v>
                  </c:pt>
                  <c:pt idx="8">
                    <c:v>13_3</c:v>
                  </c:pt>
                </c:lvl>
                <c:lvl>
                  <c:pt idx="0">
                    <c:v>Znajomość środków językowych</c:v>
                  </c:pt>
                </c:lvl>
              </c:multiLvlStrCache>
            </c:multiLvlStrRef>
          </c:cat>
          <c:val>
            <c:numRef>
              <c:f>'Język angielski'!$D$6:$D$54</c:f>
              <c:numCache>
                <c:formatCode>General</c:formatCode>
                <c:ptCount val="9"/>
                <c:pt idx="0">
                  <c:v>52</c:v>
                </c:pt>
                <c:pt idx="1">
                  <c:v>60</c:v>
                </c:pt>
                <c:pt idx="2">
                  <c:v>78</c:v>
                </c:pt>
                <c:pt idx="3">
                  <c:v>80</c:v>
                </c:pt>
                <c:pt idx="4">
                  <c:v>48</c:v>
                </c:pt>
                <c:pt idx="5">
                  <c:v>77</c:v>
                </c:pt>
                <c:pt idx="6">
                  <c:v>39</c:v>
                </c:pt>
                <c:pt idx="7">
                  <c:v>33</c:v>
                </c:pt>
                <c:pt idx="8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86F-42B3-B665-C2AD4829ADAB}"/>
            </c:ext>
          </c:extLst>
        </c:ser>
        <c:ser>
          <c:idx val="1"/>
          <c:order val="1"/>
          <c:tx>
            <c:v>kielecki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9"/>
                <c:lvl>
                  <c:pt idx="0">
                    <c:v>11_1</c:v>
                  </c:pt>
                  <c:pt idx="1">
                    <c:v>11_2</c:v>
                  </c:pt>
                  <c:pt idx="2">
                    <c:v>11_3</c:v>
                  </c:pt>
                  <c:pt idx="3">
                    <c:v>12_1</c:v>
                  </c:pt>
                  <c:pt idx="4">
                    <c:v>12_2</c:v>
                  </c:pt>
                  <c:pt idx="5">
                    <c:v>12_3</c:v>
                  </c:pt>
                  <c:pt idx="6">
                    <c:v>13_1</c:v>
                  </c:pt>
                  <c:pt idx="7">
                    <c:v>13_2</c:v>
                  </c:pt>
                  <c:pt idx="8">
                    <c:v>13_3</c:v>
                  </c:pt>
                </c:lvl>
                <c:lvl>
                  <c:pt idx="0">
                    <c:v>Znajomość środków językowych</c:v>
                  </c:pt>
                </c:lvl>
              </c:multiLvlStrCache>
            </c:multiLvlStrRef>
          </c:cat>
          <c:val>
            <c:numRef>
              <c:f>'Język angielski'!$E$6:$E$54</c:f>
              <c:numCache>
                <c:formatCode>General</c:formatCode>
                <c:ptCount val="9"/>
                <c:pt idx="0">
                  <c:v>48</c:v>
                </c:pt>
                <c:pt idx="1">
                  <c:v>57</c:v>
                </c:pt>
                <c:pt idx="2">
                  <c:v>78</c:v>
                </c:pt>
                <c:pt idx="3">
                  <c:v>79</c:v>
                </c:pt>
                <c:pt idx="4">
                  <c:v>46</c:v>
                </c:pt>
                <c:pt idx="5">
                  <c:v>77</c:v>
                </c:pt>
                <c:pt idx="6">
                  <c:v>38</c:v>
                </c:pt>
                <c:pt idx="7">
                  <c:v>34</c:v>
                </c:pt>
                <c:pt idx="8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86F-42B3-B665-C2AD4829ADAB}"/>
            </c:ext>
          </c:extLst>
        </c:ser>
        <c:ser>
          <c:idx val="2"/>
          <c:order val="2"/>
          <c:tx>
            <c:v>Oddział A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9"/>
                <c:lvl>
                  <c:pt idx="0">
                    <c:v>11_1</c:v>
                  </c:pt>
                  <c:pt idx="1">
                    <c:v>11_2</c:v>
                  </c:pt>
                  <c:pt idx="2">
                    <c:v>11_3</c:v>
                  </c:pt>
                  <c:pt idx="3">
                    <c:v>12_1</c:v>
                  </c:pt>
                  <c:pt idx="4">
                    <c:v>12_2</c:v>
                  </c:pt>
                  <c:pt idx="5">
                    <c:v>12_3</c:v>
                  </c:pt>
                  <c:pt idx="6">
                    <c:v>13_1</c:v>
                  </c:pt>
                  <c:pt idx="7">
                    <c:v>13_2</c:v>
                  </c:pt>
                  <c:pt idx="8">
                    <c:v>13_3</c:v>
                  </c:pt>
                </c:lvl>
                <c:lvl>
                  <c:pt idx="0">
                    <c:v>Znajomość środków językowych</c:v>
                  </c:pt>
                </c:lvl>
              </c:multiLvlStrCache>
            </c:multiLvlStrRef>
          </c:cat>
          <c:val>
            <c:numRef>
              <c:f>'Język angielski'!$F$6:$F$54</c:f>
              <c:numCache>
                <c:formatCode>General</c:formatCode>
                <c:ptCount val="9"/>
                <c:pt idx="0">
                  <c:v>41</c:v>
                </c:pt>
                <c:pt idx="1">
                  <c:v>55</c:v>
                </c:pt>
                <c:pt idx="2">
                  <c:v>64</c:v>
                </c:pt>
                <c:pt idx="3">
                  <c:v>77</c:v>
                </c:pt>
                <c:pt idx="4">
                  <c:v>45</c:v>
                </c:pt>
                <c:pt idx="5">
                  <c:v>77</c:v>
                </c:pt>
                <c:pt idx="6">
                  <c:v>32</c:v>
                </c:pt>
                <c:pt idx="7">
                  <c:v>23</c:v>
                </c:pt>
                <c:pt idx="8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86F-42B3-B665-C2AD4829ADA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catAx>
        <c:axId val="1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Wymaganie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  <c:valAx>
        <c:axId val="1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Poziom wykonania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title>
      <c:tx>
        <c:rich>
          <a:bodyPr/>
          <a:lstStyle/>
          <a:p>
            <a:pPr>
              <a:defRPr/>
            </a:pPr>
            <a:r>
              <a:rPr lang="pl-PL"/>
              <a:t>Język angielski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woj.święt.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4"/>
                <c:lvl>
                  <c:pt idx="0">
                    <c:v>14_T</c:v>
                  </c:pt>
                  <c:pt idx="1">
                    <c:v>14_S</c:v>
                  </c:pt>
                  <c:pt idx="2">
                    <c:v>14_Z</c:v>
                  </c:pt>
                  <c:pt idx="3">
                    <c:v>14_P</c:v>
                  </c:pt>
                </c:lvl>
                <c:lvl>
                  <c:pt idx="0">
                    <c:v>Wypowiedź pisemna</c:v>
                  </c:pt>
                </c:lvl>
              </c:multiLvlStrCache>
            </c:multiLvlStrRef>
          </c:cat>
          <c:val>
            <c:numRef>
              <c:f>'Język angielski'!$D$6:$D$54</c:f>
              <c:numCache>
                <c:formatCode>General</c:formatCode>
                <c:ptCount val="4"/>
                <c:pt idx="0">
                  <c:v>65</c:v>
                </c:pt>
                <c:pt idx="1">
                  <c:v>70</c:v>
                </c:pt>
                <c:pt idx="2">
                  <c:v>65</c:v>
                </c:pt>
                <c:pt idx="3">
                  <c:v>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122-4D37-AD9C-F02AA516235E}"/>
            </c:ext>
          </c:extLst>
        </c:ser>
        <c:ser>
          <c:idx val="1"/>
          <c:order val="1"/>
          <c:tx>
            <c:v>kielecki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4"/>
                <c:lvl>
                  <c:pt idx="0">
                    <c:v>14_T</c:v>
                  </c:pt>
                  <c:pt idx="1">
                    <c:v>14_S</c:v>
                  </c:pt>
                  <c:pt idx="2">
                    <c:v>14_Z</c:v>
                  </c:pt>
                  <c:pt idx="3">
                    <c:v>14_P</c:v>
                  </c:pt>
                </c:lvl>
                <c:lvl>
                  <c:pt idx="0">
                    <c:v>Wypowiedź pisemna</c:v>
                  </c:pt>
                </c:lvl>
              </c:multiLvlStrCache>
            </c:multiLvlStrRef>
          </c:cat>
          <c:val>
            <c:numRef>
              <c:f>'Język angielski'!$E$6:$E$54</c:f>
              <c:numCache>
                <c:formatCode>General</c:formatCode>
                <c:ptCount val="4"/>
                <c:pt idx="0">
                  <c:v>67</c:v>
                </c:pt>
                <c:pt idx="1">
                  <c:v>74</c:v>
                </c:pt>
                <c:pt idx="2">
                  <c:v>67</c:v>
                </c:pt>
                <c:pt idx="3">
                  <c:v>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122-4D37-AD9C-F02AA516235E}"/>
            </c:ext>
          </c:extLst>
        </c:ser>
        <c:ser>
          <c:idx val="2"/>
          <c:order val="2"/>
          <c:tx>
            <c:v>Oddział A</c:v>
          </c:tx>
          <c:spPr>
            <a:ln>
              <a:prstDash val="solid"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multiLvlStrRef>
              <c:f>'Język angielski'!$B$6:$C$54</c:f>
              <c:multiLvlStrCache>
                <c:ptCount val="4"/>
                <c:lvl>
                  <c:pt idx="0">
                    <c:v>14_T</c:v>
                  </c:pt>
                  <c:pt idx="1">
                    <c:v>14_S</c:v>
                  </c:pt>
                  <c:pt idx="2">
                    <c:v>14_Z</c:v>
                  </c:pt>
                  <c:pt idx="3">
                    <c:v>14_P</c:v>
                  </c:pt>
                </c:lvl>
                <c:lvl>
                  <c:pt idx="0">
                    <c:v>Wypowiedź pisemna</c:v>
                  </c:pt>
                </c:lvl>
              </c:multiLvlStrCache>
            </c:multiLvlStrRef>
          </c:cat>
          <c:val>
            <c:numRef>
              <c:f>'Język angielski'!$F$6:$F$54</c:f>
              <c:numCache>
                <c:formatCode>General</c:formatCode>
                <c:ptCount val="4"/>
                <c:pt idx="0">
                  <c:v>61</c:v>
                </c:pt>
                <c:pt idx="1">
                  <c:v>68</c:v>
                </c:pt>
                <c:pt idx="2">
                  <c:v>66</c:v>
                </c:pt>
                <c:pt idx="3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122-4D37-AD9C-F02AA51623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0"/>
        <c:axId val="100"/>
      </c:barChart>
      <c:catAx>
        <c:axId val="10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Wymaganie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0"/>
        <c:crosses val="autoZero"/>
        <c:auto val="0"/>
        <c:lblAlgn val="ctr"/>
        <c:lblOffset val="100"/>
        <c:noMultiLvlLbl val="0"/>
      </c:catAx>
      <c:valAx>
        <c:axId val="100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pl-PL"/>
                  <a:t>Poziom wykonania</a:t>
                </a:r>
              </a:p>
            </c:rich>
          </c:tx>
          <c:layout/>
          <c:overlay val="0"/>
        </c:title>
        <c:numFmt formatCode="General" sourceLinked="1"/>
        <c:majorTickMark val="none"/>
        <c:minorTickMark val="none"/>
        <c:tickLblPos val="nextTo"/>
        <c:crossAx val="1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649EA2-BD3B-4B6A-9AE0-8FC4C66EC622}" type="datetimeFigureOut">
              <a:t>2023-10-02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0917F5-6633-48F8-9E20-A743F851CC6E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9135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59BAC9E-5613-49FE-9C43-25DD14C50A8B}" type="slidenum">
              <a:rPr kumimoji="0" lang="pl-P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l-P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455504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917574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54508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403866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</a:p>
        </p:txBody>
      </p:sp>
      <p:pic>
        <p:nvPicPr>
          <p:cNvPr id="1027" name="Picture 3" descr="C:\PRACA\Promocja\Materiały promocyjne druk\loga\Obraz3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821" y="5924551"/>
            <a:ext cx="2162355" cy="698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41475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  <a:lvl2pPr>
              <a:defRPr>
                <a:solidFill>
                  <a:srgbClr val="002060"/>
                </a:solidFill>
              </a:defRPr>
            </a:lvl2pPr>
            <a:lvl3pPr>
              <a:defRPr>
                <a:solidFill>
                  <a:srgbClr val="002060"/>
                </a:solidFill>
              </a:defRPr>
            </a:lvl3pPr>
            <a:lvl4pPr>
              <a:defRPr>
                <a:solidFill>
                  <a:srgbClr val="002060"/>
                </a:solidFill>
              </a:defRPr>
            </a:lvl4pPr>
            <a:lvl5pPr>
              <a:defRPr>
                <a:solidFill>
                  <a:srgbClr val="002060"/>
                </a:solidFill>
              </a:defRPr>
            </a:lvl5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3100764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002060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13188000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>
                <a:solidFill>
                  <a:schemeClr val="tx2">
                    <a:lumMod val="75000"/>
                  </a:schemeClr>
                </a:solidFill>
              </a:defRPr>
            </a:lvl1pPr>
            <a:lvl2pPr>
              <a:defRPr sz="2400">
                <a:solidFill>
                  <a:schemeClr val="tx2">
                    <a:lumMod val="75000"/>
                  </a:schemeClr>
                </a:solidFill>
              </a:defRPr>
            </a:lvl2pPr>
            <a:lvl3pPr>
              <a:defRPr sz="2000">
                <a:solidFill>
                  <a:schemeClr val="tx2">
                    <a:lumMod val="75000"/>
                  </a:schemeClr>
                </a:solidFill>
              </a:defRPr>
            </a:lvl3pPr>
            <a:lvl4pPr>
              <a:defRPr sz="1800">
                <a:solidFill>
                  <a:schemeClr val="tx2">
                    <a:lumMod val="75000"/>
                  </a:schemeClr>
                </a:solidFill>
              </a:defRPr>
            </a:lvl4pPr>
            <a:lvl5pPr>
              <a:defRPr sz="1800">
                <a:solidFill>
                  <a:schemeClr val="tx2">
                    <a:lumMod val="75000"/>
                  </a:schemeClr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Tytuł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389286603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206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>
                <a:solidFill>
                  <a:srgbClr val="002060"/>
                </a:solidFill>
              </a:defRPr>
            </a:lvl1pPr>
            <a:lvl2pPr>
              <a:defRPr sz="2000">
                <a:solidFill>
                  <a:srgbClr val="002060"/>
                </a:solidFill>
              </a:defRPr>
            </a:lvl2pPr>
            <a:lvl3pPr>
              <a:defRPr sz="1800">
                <a:solidFill>
                  <a:srgbClr val="002060"/>
                </a:solidFill>
              </a:defRPr>
            </a:lvl3pPr>
            <a:lvl4pPr>
              <a:defRPr sz="1600">
                <a:solidFill>
                  <a:srgbClr val="002060"/>
                </a:solidFill>
              </a:defRPr>
            </a:lvl4pPr>
            <a:lvl5pPr>
              <a:defRPr sz="1600">
                <a:solidFill>
                  <a:srgbClr val="002060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2123543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r>
              <a:rPr lang="pl-PL"/>
              <a:t>Kliknij, aby edytować styl</a:t>
            </a:r>
          </a:p>
        </p:txBody>
      </p:sp>
    </p:spTree>
    <p:extLst>
      <p:ext uri="{BB962C8B-B14F-4D97-AF65-F5344CB8AC3E}">
        <p14:creationId xmlns:p14="http://schemas.microsoft.com/office/powerpoint/2010/main" val="21212723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506501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</p:spTree>
    <p:extLst>
      <p:ext uri="{BB962C8B-B14F-4D97-AF65-F5344CB8AC3E}">
        <p14:creationId xmlns:p14="http://schemas.microsoft.com/office/powerpoint/2010/main" val="33439340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738008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22541F5-0DE2-40D5-B462-308FB9781813}" type="datetimeFigureOut">
              <a:rPr lang="pl-PL" smtClean="0">
                <a:solidFill>
                  <a:prstClr val="black"/>
                </a:solidFill>
              </a:rPr>
              <a:pPr/>
              <a:t>2023-10-02</a:t>
            </a:fld>
            <a:endParaRPr lang="pl-PL">
              <a:solidFill>
                <a:prstClr val="black"/>
              </a:solidFill>
            </a:endParaRP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pl-PL">
              <a:solidFill>
                <a:prstClr val="black"/>
              </a:solidFill>
            </a:endParaRP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15F423A-5658-4AAE-9B05-149CFEEE710D}" type="slidenum">
              <a:rPr lang="pl-PL" smtClean="0">
                <a:solidFill>
                  <a:prstClr val="black"/>
                </a:solidFill>
              </a:rPr>
              <a:pPr/>
              <a:t>‹#›</a:t>
            </a:fld>
            <a:endParaRPr lang="pl-P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651702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0235804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42123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2341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83036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61808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447972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0839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155304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24906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AA868-8872-43E4-8C98-D34DABD1FD38}" type="datetimeFigureOut">
              <a:rPr lang="pl-PL" smtClean="0"/>
              <a:t>2023-10-02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C6C3F-668B-4AF5-BFA9-0F657EB068D6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66336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</p:spTree>
    <p:extLst>
      <p:ext uri="{BB962C8B-B14F-4D97-AF65-F5344CB8AC3E}">
        <p14:creationId xmlns:p14="http://schemas.microsoft.com/office/powerpoint/2010/main" val="167707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Raport egzaminu ósmoklasisty</a:t>
            </a:r>
            <a:br>
              <a:rPr lang="pl-PL" dirty="0" smtClean="0"/>
            </a:br>
            <a:r>
              <a:rPr lang="pl-PL" dirty="0" smtClean="0"/>
              <a:t>język angielski</a:t>
            </a:r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l-PL" sz="4000" dirty="0" smtClean="0">
                <a:cs typeface="Calibri"/>
              </a:rPr>
              <a:t>Zespół Szkolno-Przedszkolny w Rakowie</a:t>
            </a:r>
            <a:endParaRPr lang="pl-PL" sz="4000" dirty="0">
              <a:cs typeface="Calibri"/>
            </a:endParaRPr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3870830"/>
              </p:ext>
            </p:extLst>
          </p:nvPr>
        </p:nvGraphicFramePr>
        <p:xfrm>
          <a:off x="3179626" y="1041273"/>
          <a:ext cx="6120130" cy="197300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120130">
                  <a:extLst>
                    <a:ext uri="{9D8B030D-6E8A-4147-A177-3AD203B41FA5}">
                      <a16:colId xmlns:a16="http://schemas.microsoft.com/office/drawing/2014/main" val="635066829"/>
                    </a:ext>
                  </a:extLst>
                </a:gridCol>
              </a:tblGrid>
              <a:tr h="1765300">
                <a:tc>
                  <a:txBody>
                    <a:bodyPr/>
                    <a:lstStyle/>
                    <a:p>
                      <a:pPr marL="1305560" marR="99695" indent="-6350">
                        <a:lnSpc>
                          <a:spcPct val="90000"/>
                        </a:lnSpc>
                        <a:spcAft>
                          <a:spcPts val="0"/>
                        </a:spcAft>
                      </a:pPr>
                      <a:r>
                        <a:rPr lang="pl-PL" sz="2600" dirty="0">
                          <a:solidFill>
                            <a:schemeClr val="tx1"/>
                          </a:solidFill>
                          <a:effectLst/>
                        </a:rPr>
                        <a:t>Egzamin ósmoklasisty Język angielski</a:t>
                      </a:r>
                      <a:r>
                        <a:rPr lang="pl-PL" sz="33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05560" indent="-6350">
                        <a:lnSpc>
                          <a:spcPct val="107000"/>
                        </a:lnSpc>
                        <a:spcAft>
                          <a:spcPts val="495"/>
                        </a:spcAft>
                      </a:pPr>
                      <a:r>
                        <a:rPr lang="pl-PL" sz="1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05560" indent="-6350">
                        <a:lnSpc>
                          <a:spcPct val="107000"/>
                        </a:lnSpc>
                        <a:spcAft>
                          <a:spcPts val="31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D</a:t>
                      </a:r>
                      <a:r>
                        <a:rPr lang="pl-PL" sz="1300" dirty="0">
                          <a:solidFill>
                            <a:schemeClr val="tx1"/>
                          </a:solidFill>
                          <a:effectLst/>
                        </a:rPr>
                        <a:t>ATA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: 25 maja 2023 r.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125220" indent="-6350">
                        <a:lnSpc>
                          <a:spcPct val="107000"/>
                        </a:lnSpc>
                        <a:spcAft>
                          <a:spcPts val="445"/>
                        </a:spcAft>
                      </a:pPr>
                      <a:r>
                        <a:rPr lang="pl-PL" sz="750" baseline="300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pl-PL" sz="750" baseline="30000" dirty="0" smtClean="0">
                          <a:solidFill>
                            <a:schemeClr val="tx1"/>
                          </a:solidFill>
                          <a:effectLst/>
                        </a:rPr>
                        <a:t>           </a:t>
                      </a:r>
                      <a:r>
                        <a:rPr lang="pl-PL" sz="1600" dirty="0" smtClean="0">
                          <a:solidFill>
                            <a:schemeClr val="tx1"/>
                          </a:solidFill>
                          <a:effectLst/>
                        </a:rPr>
                        <a:t>G</a:t>
                      </a:r>
                      <a:r>
                        <a:rPr lang="pl-PL" sz="1300" dirty="0" smtClean="0">
                          <a:solidFill>
                            <a:schemeClr val="tx1"/>
                          </a:solidFill>
                          <a:effectLst/>
                        </a:rPr>
                        <a:t>ODZINA </a:t>
                      </a:r>
                      <a:r>
                        <a:rPr lang="pl-PL" sz="1300" dirty="0">
                          <a:solidFill>
                            <a:schemeClr val="tx1"/>
                          </a:solidFill>
                          <a:effectLst/>
                        </a:rPr>
                        <a:t>ROZPOCZĘCIA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: 9:00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marL="1305560" indent="-6350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C</a:t>
                      </a:r>
                      <a:r>
                        <a:rPr lang="pl-PL" sz="1300" dirty="0">
                          <a:solidFill>
                            <a:schemeClr val="tx1"/>
                          </a:solidFill>
                          <a:effectLst/>
                        </a:rPr>
                        <a:t>ZAS PRACY</a:t>
                      </a:r>
                      <a:r>
                        <a:rPr lang="pl-PL" sz="1600" dirty="0">
                          <a:solidFill>
                            <a:schemeClr val="tx1"/>
                          </a:solidFill>
                          <a:effectLst/>
                        </a:rPr>
                        <a:t>: 90 minut </a:t>
                      </a:r>
                      <a:endParaRPr lang="pl-PL" sz="11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109220" marR="73025" marT="7874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9921814"/>
                  </a:ext>
                </a:extLst>
              </a:tr>
            </a:tbl>
          </a:graphicData>
        </a:graphic>
      </p:graphicFrame>
      <p:pic>
        <p:nvPicPr>
          <p:cNvPr id="9217" name="Picture 36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6907" y="1553306"/>
            <a:ext cx="1120775" cy="84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27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31392"/>
            <a:ext cx="10972800" cy="1143000"/>
          </a:xfrm>
        </p:spPr>
        <p:txBody>
          <a:bodyPr/>
          <a:lstStyle/>
          <a:p>
            <a:r>
              <a:rPr lang="pl-PL" dirty="0"/>
              <a:t>Wyniki szkoły na skali </a:t>
            </a:r>
            <a:r>
              <a:rPr lang="pl-PL" dirty="0" err="1"/>
              <a:t>staninowej</a:t>
            </a:r>
            <a:r>
              <a:rPr lang="pl-PL" dirty="0"/>
              <a:t> 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7476914"/>
              </p:ext>
            </p:extLst>
          </p:nvPr>
        </p:nvGraphicFramePr>
        <p:xfrm>
          <a:off x="2423592" y="1952897"/>
          <a:ext cx="7344815" cy="4261445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354483">
                  <a:extLst>
                    <a:ext uri="{9D8B030D-6E8A-4147-A177-3AD203B41FA5}">
                      <a16:colId xmlns:a16="http://schemas.microsoft.com/office/drawing/2014/main" val="2042934612"/>
                    </a:ext>
                  </a:extLst>
                </a:gridCol>
                <a:gridCol w="937204">
                  <a:extLst>
                    <a:ext uri="{9D8B030D-6E8A-4147-A177-3AD203B41FA5}">
                      <a16:colId xmlns:a16="http://schemas.microsoft.com/office/drawing/2014/main" val="3266163988"/>
                    </a:ext>
                  </a:extLst>
                </a:gridCol>
                <a:gridCol w="1018698">
                  <a:extLst>
                    <a:ext uri="{9D8B030D-6E8A-4147-A177-3AD203B41FA5}">
                      <a16:colId xmlns:a16="http://schemas.microsoft.com/office/drawing/2014/main" val="689500024"/>
                    </a:ext>
                  </a:extLst>
                </a:gridCol>
                <a:gridCol w="886074">
                  <a:extLst>
                    <a:ext uri="{9D8B030D-6E8A-4147-A177-3AD203B41FA5}">
                      <a16:colId xmlns:a16="http://schemas.microsoft.com/office/drawing/2014/main" val="619341799"/>
                    </a:ext>
                  </a:extLst>
                </a:gridCol>
                <a:gridCol w="1049452">
                  <a:extLst>
                    <a:ext uri="{9D8B030D-6E8A-4147-A177-3AD203B41FA5}">
                      <a16:colId xmlns:a16="http://schemas.microsoft.com/office/drawing/2014/main" val="1887981888"/>
                    </a:ext>
                  </a:extLst>
                </a:gridCol>
                <a:gridCol w="1049452">
                  <a:extLst>
                    <a:ext uri="{9D8B030D-6E8A-4147-A177-3AD203B41FA5}">
                      <a16:colId xmlns:a16="http://schemas.microsoft.com/office/drawing/2014/main" val="4121677429"/>
                    </a:ext>
                  </a:extLst>
                </a:gridCol>
                <a:gridCol w="1049452">
                  <a:extLst>
                    <a:ext uri="{9D8B030D-6E8A-4147-A177-3AD203B41FA5}">
                      <a16:colId xmlns:a16="http://schemas.microsoft.com/office/drawing/2014/main" val="1158373652"/>
                    </a:ext>
                  </a:extLst>
                </a:gridCol>
              </a:tblGrid>
              <a:tr h="1097183">
                <a:tc rowSpan="2"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 dirty="0" smtClean="0">
                          <a:effectLst/>
                        </a:rPr>
                        <a:t>2021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2400" u="none" strike="noStrike" dirty="0" smtClean="0">
                          <a:effectLst/>
                        </a:rPr>
                        <a:t>2022</a:t>
                      </a:r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pl-PL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  <a:endParaRPr lang="pl-PL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pl-PL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291907183"/>
                  </a:ext>
                </a:extLst>
              </a:tr>
              <a:tr h="1783137">
                <a:tc vMerge="1">
                  <a:txBody>
                    <a:bodyPr/>
                    <a:lstStyle/>
                    <a:p>
                      <a:pPr algn="ctr" fontAlgn="b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wynik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Przedział wyników w %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wynik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Przedział wyników w %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u="none" strike="noStrike" dirty="0">
                          <a:effectLst/>
                        </a:rPr>
                        <a:t>wynik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Stanin</a:t>
                      </a:r>
                    </a:p>
                    <a:p>
                      <a:pPr algn="ctr" fontAlgn="b"/>
                      <a:r>
                        <a:rPr lang="pl-P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Przedział wyników w %</a:t>
                      </a:r>
                    </a:p>
                    <a:p>
                      <a:pPr algn="ctr" fontAlgn="b"/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1368142"/>
                  </a:ext>
                </a:extLst>
              </a:tr>
              <a:tr h="1219466">
                <a:tc>
                  <a:txBody>
                    <a:bodyPr/>
                    <a:lstStyle/>
                    <a:p>
                      <a:pPr algn="ctr" fontAlgn="b"/>
                      <a:r>
                        <a:rPr lang="pl-PL" sz="2000" u="none" strike="noStrike" dirty="0">
                          <a:effectLst/>
                        </a:rPr>
                        <a:t>Język angielski </a:t>
                      </a:r>
                      <a:endParaRPr lang="pl-PL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ct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45%-51%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</a:t>
                      </a:r>
                    </a:p>
                    <a:p>
                      <a:pPr algn="ct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46%-52%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pl-PL" sz="18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pl-PL" sz="18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  <a:p>
                      <a:pPr algn="ctr" fontAlgn="b"/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53%-</a:t>
                      </a: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58%</a:t>
                      </a:r>
                    </a:p>
                    <a:p>
                      <a:pPr algn="ctr" fontAlgn="b"/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99355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4045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718455"/>
            <a:ext cx="10972800" cy="1091067"/>
          </a:xfrm>
        </p:spPr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2436223" y="2161905"/>
            <a:ext cx="7319554" cy="2305592"/>
          </a:xfrm>
        </p:spPr>
        <p:txBody>
          <a:bodyPr/>
          <a:lstStyle/>
          <a:p>
            <a:pPr marL="0" indent="0" algn="ctr">
              <a:buNone/>
            </a:pPr>
            <a:r>
              <a:rPr lang="pl-PL" dirty="0">
                <a:solidFill>
                  <a:schemeClr val="tx1"/>
                </a:solidFill>
              </a:rPr>
              <a:t>Skala </a:t>
            </a:r>
            <a:r>
              <a:rPr lang="pl-PL" dirty="0" err="1">
                <a:solidFill>
                  <a:schemeClr val="tx1"/>
                </a:solidFill>
              </a:rPr>
              <a:t>staninowa</a:t>
            </a:r>
            <a:r>
              <a:rPr lang="pl-PL" dirty="0">
                <a:solidFill>
                  <a:schemeClr val="tx1"/>
                </a:solidFill>
              </a:rPr>
              <a:t> pokazuje,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że uczniowie w roku </a:t>
            </a:r>
            <a:r>
              <a:rPr lang="pl-PL" dirty="0" smtClean="0">
                <a:solidFill>
                  <a:schemeClr val="tx1"/>
                </a:solidFill>
              </a:rPr>
              <a:t>2023 </a:t>
            </a:r>
            <a:r>
              <a:rPr lang="pl-PL" dirty="0">
                <a:solidFill>
                  <a:schemeClr val="tx1"/>
                </a:solidFill>
              </a:rPr>
              <a:t>uplasowali </a:t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>
                <a:solidFill>
                  <a:schemeClr val="tx1"/>
                </a:solidFill>
              </a:rPr>
              <a:t>w staninie </a:t>
            </a:r>
            <a:r>
              <a:rPr lang="pl-PL" dirty="0" smtClean="0">
                <a:solidFill>
                  <a:schemeClr val="tx1"/>
                </a:solidFill>
              </a:rPr>
              <a:t>4 </a:t>
            </a:r>
            <a:r>
              <a:rPr lang="pl-PL" dirty="0">
                <a:solidFill>
                  <a:schemeClr val="tx1"/>
                </a:solidFill>
              </a:rPr>
              <a:t>(skala od 1 do 9</a:t>
            </a:r>
            <a:r>
              <a:rPr lang="pl-PL" dirty="0" smtClean="0">
                <a:solidFill>
                  <a:schemeClr val="tx1"/>
                </a:solidFill>
              </a:rPr>
              <a:t>), co stanowi</a:t>
            </a:r>
            <a:r>
              <a:rPr lang="pl-PL" dirty="0">
                <a:solidFill>
                  <a:schemeClr val="tx1"/>
                </a:solidFill>
              </a:rPr>
              <a:t/>
            </a:r>
            <a:br>
              <a:rPr lang="pl-PL" dirty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>wynik wyższy niż w roku 2022 i 2021.</a:t>
            </a:r>
            <a:endParaRPr lang="pl-PL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572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ytuł 3"/>
          <p:cNvSpPr>
            <a:spLocks noGrp="1"/>
          </p:cNvSpPr>
          <p:nvPr>
            <p:ph type="title"/>
          </p:nvPr>
        </p:nvSpPr>
        <p:spPr>
          <a:xfrm>
            <a:off x="609599" y="483643"/>
            <a:ext cx="10972800" cy="1143000"/>
          </a:xfrm>
        </p:spPr>
        <p:txBody>
          <a:bodyPr/>
          <a:lstStyle/>
          <a:p>
            <a:r>
              <a:rPr lang="pl-PL" dirty="0"/>
              <a:t>Łatwość testu</a:t>
            </a:r>
          </a:p>
        </p:txBody>
      </p:sp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FE084168-BEFB-4549-9744-F984D01E8F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012252"/>
              </p:ext>
            </p:extLst>
          </p:nvPr>
        </p:nvGraphicFramePr>
        <p:xfrm>
          <a:off x="1811524" y="2222997"/>
          <a:ext cx="8568951" cy="249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2413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/>
                        <a:t>łatwość </a:t>
                      </a:r>
                    </a:p>
                    <a:p>
                      <a:pPr algn="ctr"/>
                      <a:endParaRPr lang="pl-PL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/>
                        <a:t> 0,00-0,19</a:t>
                      </a:r>
                    </a:p>
                    <a:p>
                      <a:pPr algn="ctr"/>
                      <a:endParaRPr lang="pl-PL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0,20-0,49</a:t>
                      </a:r>
                    </a:p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/>
                        <a:t> 0,50-0,69</a:t>
                      </a:r>
                    </a:p>
                    <a:p>
                      <a:pPr algn="ctr"/>
                      <a:endParaRPr lang="pl-PL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/>
                        <a:t>0,70-0,89</a:t>
                      </a:r>
                    </a:p>
                    <a:p>
                      <a:pPr algn="ctr"/>
                      <a:endParaRPr lang="pl-PL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/>
                        <a:t> 0,90-1,00</a:t>
                      </a:r>
                    </a:p>
                    <a:p>
                      <a:pPr algn="ctr"/>
                      <a:endParaRPr lang="pl-PL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/>
                        <a:t> arkusz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/>
                        <a:t>bardzo trudny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/>
                        <a:t> trudny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/>
                        <a:t>umiarkowanie trudny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/>
                        <a:t> łatwy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/>
                        <a:t>bardzo łatwy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dirty="0"/>
                        <a:t>J. angielski – kraj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/>
                        <a:t>0,66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00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/>
                        <a:t>J. angielski – szkoła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sz="2000" dirty="0" smtClean="0"/>
                        <a:t>0,58</a:t>
                      </a:r>
                      <a:endParaRPr lang="pl-PL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l-PL" sz="200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pl-PL" sz="20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3379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180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575084"/>
            <a:ext cx="10972800" cy="1143000"/>
          </a:xfrm>
        </p:spPr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09600" y="2292533"/>
            <a:ext cx="10972800" cy="2527662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r>
              <a:rPr lang="pl-PL" dirty="0">
                <a:solidFill>
                  <a:schemeClr val="tx1"/>
                </a:solidFill>
              </a:rPr>
              <a:t>Test okazał się dla uczniów naszej szkoły, podobnie jak dla ósmoklasistów całego kraju </a:t>
            </a:r>
            <a:r>
              <a:rPr lang="pl-PL" dirty="0" smtClean="0">
                <a:solidFill>
                  <a:schemeClr val="tx1"/>
                </a:solidFill>
              </a:rPr>
              <a:t>testem umiarkowanie </a:t>
            </a:r>
            <a:r>
              <a:rPr lang="pl-PL" dirty="0">
                <a:solidFill>
                  <a:schemeClr val="tx1"/>
                </a:solidFill>
              </a:rPr>
              <a:t>trudnym. </a:t>
            </a:r>
            <a:endParaRPr lang="pl-PL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pl-PL" dirty="0"/>
              <a:t/>
            </a:r>
            <a:br>
              <a:rPr lang="pl-PL" dirty="0"/>
            </a:br>
            <a:r>
              <a:rPr lang="pl-P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38955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084" y="4406902"/>
            <a:ext cx="10363200" cy="844368"/>
          </a:xfrm>
        </p:spPr>
        <p:txBody>
          <a:bodyPr>
            <a:normAutofit/>
          </a:bodyPr>
          <a:lstStyle/>
          <a:p>
            <a:r>
              <a:rPr lang="pl-PL" sz="4400" dirty="0">
                <a:solidFill>
                  <a:schemeClr val="tx2">
                    <a:lumMod val="75000"/>
                  </a:schemeClr>
                </a:solidFill>
              </a:rPr>
              <a:t>Analizy jakościowe</a:t>
            </a:r>
          </a:p>
        </p:txBody>
      </p:sp>
      <p:sp>
        <p:nvSpPr>
          <p:cNvPr id="4" name="Prostokąt 3"/>
          <p:cNvSpPr/>
          <p:nvPr/>
        </p:nvSpPr>
        <p:spPr>
          <a:xfrm>
            <a:off x="963084" y="5251270"/>
            <a:ext cx="62346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l-PL" sz="2800" dirty="0">
                <a:solidFill>
                  <a:srgbClr val="002060"/>
                </a:solidFill>
              </a:rPr>
              <a:t>P</a:t>
            </a:r>
            <a:r>
              <a:rPr lang="pl-PL" sz="2800" dirty="0" smtClean="0">
                <a:solidFill>
                  <a:srgbClr val="002060"/>
                </a:solidFill>
              </a:rPr>
              <a:t>oziom </a:t>
            </a:r>
            <a:r>
              <a:rPr lang="pl-PL" sz="2800" dirty="0">
                <a:solidFill>
                  <a:srgbClr val="002060"/>
                </a:solidFill>
              </a:rPr>
              <a:t>wykonania poszczególnych </a:t>
            </a:r>
            <a:r>
              <a:rPr lang="pl-PL" sz="2800" dirty="0" smtClean="0">
                <a:solidFill>
                  <a:srgbClr val="002060"/>
                </a:solidFill>
              </a:rPr>
              <a:t>zadań.</a:t>
            </a:r>
            <a:endParaRPr lang="pl-PL" sz="28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3124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ymbol zastępczy zawartośc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8194682"/>
              </p:ext>
            </p:extLst>
          </p:nvPr>
        </p:nvGraphicFramePr>
        <p:xfrm>
          <a:off x="927462" y="1332410"/>
          <a:ext cx="10123713" cy="35298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96156">
                  <a:extLst>
                    <a:ext uri="{9D8B030D-6E8A-4147-A177-3AD203B41FA5}">
                      <a16:colId xmlns:a16="http://schemas.microsoft.com/office/drawing/2014/main" val="1834421537"/>
                    </a:ext>
                  </a:extLst>
                </a:gridCol>
                <a:gridCol w="3882130">
                  <a:extLst>
                    <a:ext uri="{9D8B030D-6E8A-4147-A177-3AD203B41FA5}">
                      <a16:colId xmlns:a16="http://schemas.microsoft.com/office/drawing/2014/main" val="2078709297"/>
                    </a:ext>
                  </a:extLst>
                </a:gridCol>
                <a:gridCol w="1825396">
                  <a:extLst>
                    <a:ext uri="{9D8B030D-6E8A-4147-A177-3AD203B41FA5}">
                      <a16:colId xmlns:a16="http://schemas.microsoft.com/office/drawing/2014/main" val="2757770540"/>
                    </a:ext>
                  </a:extLst>
                </a:gridCol>
                <a:gridCol w="1079403">
                  <a:extLst>
                    <a:ext uri="{9D8B030D-6E8A-4147-A177-3AD203B41FA5}">
                      <a16:colId xmlns:a16="http://schemas.microsoft.com/office/drawing/2014/main" val="4090051498"/>
                    </a:ext>
                  </a:extLst>
                </a:gridCol>
                <a:gridCol w="1340628">
                  <a:extLst>
                    <a:ext uri="{9D8B030D-6E8A-4147-A177-3AD203B41FA5}">
                      <a16:colId xmlns:a16="http://schemas.microsoft.com/office/drawing/2014/main" val="1603913801"/>
                    </a:ext>
                  </a:extLst>
                </a:gridCol>
              </a:tblGrid>
              <a:tr h="441234">
                <a:tc gridSpan="4">
                  <a:txBody>
                    <a:bodyPr/>
                    <a:lstStyle/>
                    <a:p>
                      <a:pPr algn="r" fontAlgn="b"/>
                      <a:r>
                        <a:rPr lang="pl-PL" sz="1800" u="none" strike="noStrike" dirty="0">
                          <a:effectLst/>
                        </a:rPr>
                        <a:t>liczba uczniów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22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41336239"/>
                  </a:ext>
                </a:extLst>
              </a:tr>
              <a:tr h="44123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Przedmiot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Wymaganie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województwo (%)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powiat (%)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szkoła</a:t>
                      </a:r>
                      <a:r>
                        <a:rPr lang="pl-PL" sz="1800" u="none" strike="noStrike" baseline="0" dirty="0" smtClean="0">
                          <a:effectLst/>
                        </a:rPr>
                        <a:t> </a:t>
                      </a:r>
                      <a:r>
                        <a:rPr lang="pl-PL" sz="1800" u="none" strike="noStrike" dirty="0" smtClean="0">
                          <a:effectLst/>
                        </a:rPr>
                        <a:t>(%)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2345765"/>
                  </a:ext>
                </a:extLst>
              </a:tr>
              <a:tr h="441234">
                <a:tc rowSpan="6">
                  <a:txBody>
                    <a:bodyPr/>
                    <a:lstStyle/>
                    <a:p>
                      <a:pPr algn="ctr" fontAlgn="t"/>
                      <a:r>
                        <a:rPr lang="pl-PL" sz="1800" u="none" strike="noStrike" dirty="0">
                          <a:effectLst/>
                        </a:rPr>
                        <a:t>Język angielski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Łącznie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58</a:t>
                      </a:r>
                      <a:endParaRPr lang="pl-P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62367009"/>
                  </a:ext>
                </a:extLst>
              </a:tr>
              <a:tr h="4412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Rozumienie ze słuchu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58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0418903"/>
                  </a:ext>
                </a:extLst>
              </a:tr>
              <a:tr h="4412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Znajomość funkcji językowych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i="0" u="none" strike="noStrike" dirty="0">
                          <a:effectLst/>
                        </a:rPr>
                        <a:t>53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6595789"/>
                  </a:ext>
                </a:extLst>
              </a:tr>
              <a:tr h="4412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 dirty="0">
                          <a:effectLst/>
                        </a:rPr>
                        <a:t>Rozumienie tekstów pisanych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63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8650495"/>
                  </a:ext>
                </a:extLst>
              </a:tr>
              <a:tr h="4412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Znajomość środków językowych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54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47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561343"/>
                  </a:ext>
                </a:extLst>
              </a:tr>
              <a:tr h="44123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l-PL" sz="1800" u="none" strike="noStrike">
                          <a:effectLst/>
                        </a:rPr>
                        <a:t>Wypowiedź pisemna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62</a:t>
                      </a:r>
                      <a:endParaRPr lang="pl-PL" sz="1800" b="1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49837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1078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l-PL" sz="4000" dirty="0"/>
              <a:t>Poziom wykonania wymagań w szkole </a:t>
            </a:r>
            <a:r>
              <a:rPr lang="pl-PL" sz="4000" dirty="0" smtClean="0"/>
              <a:t/>
            </a:r>
            <a:br>
              <a:rPr lang="pl-PL" sz="4000" dirty="0" smtClean="0"/>
            </a:br>
            <a:r>
              <a:rPr lang="pl-PL" sz="4000" dirty="0" smtClean="0"/>
              <a:t>na </a:t>
            </a:r>
            <a:r>
              <a:rPr lang="pl-PL" sz="4000" dirty="0"/>
              <a:t>tle województwa </a:t>
            </a:r>
            <a:r>
              <a:rPr lang="pl-PL" sz="4000" dirty="0" smtClean="0"/>
              <a:t>oraz powiatu</a:t>
            </a:r>
            <a:endParaRPr lang="pl-PL" sz="4000" dirty="0"/>
          </a:p>
        </p:txBody>
      </p:sp>
      <p:graphicFrame>
        <p:nvGraphicFramePr>
          <p:cNvPr id="4" name="Chart 1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02861204"/>
              </p:ext>
            </p:extLst>
          </p:nvPr>
        </p:nvGraphicFramePr>
        <p:xfrm>
          <a:off x="609600" y="1600200"/>
          <a:ext cx="10972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75900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42924" y="758011"/>
            <a:ext cx="8993235" cy="1143000"/>
          </a:xfrm>
        </p:spPr>
        <p:txBody>
          <a:bodyPr>
            <a:normAutofit fontScale="90000"/>
          </a:bodyPr>
          <a:lstStyle/>
          <a:p>
            <a:r>
              <a:rPr lang="pl-PL" sz="4000" dirty="0">
                <a:solidFill>
                  <a:schemeClr val="tx2">
                    <a:lumMod val="50000"/>
                  </a:schemeClr>
                </a:solidFill>
              </a:rPr>
              <a:t>Poziom wykonania zadań w szkole </a:t>
            </a:r>
            <a:r>
              <a:rPr lang="pl-PL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4000" dirty="0" smtClean="0">
                <a:solidFill>
                  <a:schemeClr val="tx2">
                    <a:lumMod val="50000"/>
                  </a:schemeClr>
                </a:solidFill>
              </a:rPr>
              <a:t>na </a:t>
            </a:r>
            <a:r>
              <a:rPr lang="pl-PL" sz="4000" dirty="0">
                <a:solidFill>
                  <a:schemeClr val="tx2">
                    <a:lumMod val="50000"/>
                  </a:schemeClr>
                </a:solidFill>
              </a:rPr>
              <a:t>tle </a:t>
            </a:r>
            <a:r>
              <a:rPr lang="pl-PL" sz="4000" dirty="0" smtClean="0">
                <a:solidFill>
                  <a:schemeClr val="tx2">
                    <a:lumMod val="50000"/>
                  </a:schemeClr>
                </a:solidFill>
              </a:rPr>
              <a:t>województwa oraz </a:t>
            </a:r>
            <a:r>
              <a:rPr lang="pl-PL" sz="4000" dirty="0">
                <a:solidFill>
                  <a:schemeClr val="tx2">
                    <a:lumMod val="50000"/>
                  </a:schemeClr>
                </a:solidFill>
              </a:rPr>
              <a:t>powiatu</a:t>
            </a:r>
            <a:br>
              <a:rPr lang="pl-PL" sz="40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4000" b="1" dirty="0" smtClean="0">
                <a:solidFill>
                  <a:schemeClr val="tx2">
                    <a:lumMod val="50000"/>
                  </a:schemeClr>
                </a:solidFill>
              </a:rPr>
              <a:t>Rozumienie </a:t>
            </a:r>
            <a:r>
              <a:rPr lang="pl-PL" sz="4000" b="1" dirty="0">
                <a:solidFill>
                  <a:schemeClr val="tx2">
                    <a:lumMod val="50000"/>
                  </a:schemeClr>
                </a:solidFill>
              </a:rPr>
              <a:t>ze słuchu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dirty="0">
                <a:solidFill>
                  <a:schemeClr val="tx2">
                    <a:lumMod val="50000"/>
                  </a:schemeClr>
                </a:solidFill>
              </a:rPr>
            </a:br>
            <a:endParaRPr lang="pl-PL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7801687"/>
              </p:ext>
            </p:extLst>
          </p:nvPr>
        </p:nvGraphicFramePr>
        <p:xfrm>
          <a:off x="1737359" y="2011681"/>
          <a:ext cx="8804367" cy="434993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84618">
                  <a:extLst>
                    <a:ext uri="{9D8B030D-6E8A-4147-A177-3AD203B41FA5}">
                      <a16:colId xmlns:a16="http://schemas.microsoft.com/office/drawing/2014/main" val="1016566047"/>
                    </a:ext>
                  </a:extLst>
                </a:gridCol>
                <a:gridCol w="1045029">
                  <a:extLst>
                    <a:ext uri="{9D8B030D-6E8A-4147-A177-3AD203B41FA5}">
                      <a16:colId xmlns:a16="http://schemas.microsoft.com/office/drawing/2014/main" val="3281515684"/>
                    </a:ext>
                  </a:extLst>
                </a:gridCol>
                <a:gridCol w="1458694">
                  <a:extLst>
                    <a:ext uri="{9D8B030D-6E8A-4147-A177-3AD203B41FA5}">
                      <a16:colId xmlns:a16="http://schemas.microsoft.com/office/drawing/2014/main" val="1013640730"/>
                    </a:ext>
                  </a:extLst>
                </a:gridCol>
                <a:gridCol w="1008013">
                  <a:extLst>
                    <a:ext uri="{9D8B030D-6E8A-4147-A177-3AD203B41FA5}">
                      <a16:colId xmlns:a16="http://schemas.microsoft.com/office/drawing/2014/main" val="314784761"/>
                    </a:ext>
                  </a:extLst>
                </a:gridCol>
                <a:gridCol w="1008013">
                  <a:extLst>
                    <a:ext uri="{9D8B030D-6E8A-4147-A177-3AD203B41FA5}">
                      <a16:colId xmlns:a16="http://schemas.microsoft.com/office/drawing/2014/main" val="2923607234"/>
                    </a:ext>
                  </a:extLst>
                </a:gridCol>
              </a:tblGrid>
              <a:tr h="334610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Wymaganie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zadanie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województwo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powiat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szkoła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5043145"/>
                  </a:ext>
                </a:extLst>
              </a:tr>
              <a:tr h="334610">
                <a:tc rowSpan="12">
                  <a:txBody>
                    <a:bodyPr/>
                    <a:lstStyle/>
                    <a:p>
                      <a:pPr algn="ctr" fontAlgn="t"/>
                      <a:r>
                        <a:rPr lang="pl-PL" sz="1800" u="none" strike="noStrike" dirty="0">
                          <a:effectLst/>
                        </a:rPr>
                        <a:t>Rozumienie ze </a:t>
                      </a:r>
                      <a:r>
                        <a:rPr lang="pl-PL" sz="1800" u="none" strike="noStrike" dirty="0" smtClean="0">
                          <a:effectLst/>
                        </a:rPr>
                        <a:t>słuchu</a:t>
                      </a:r>
                    </a:p>
                    <a:p>
                      <a:pPr algn="ctr" fontAlgn="t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1_1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51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50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36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2725435"/>
                  </a:ext>
                </a:extLst>
              </a:tr>
              <a:tr h="33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1_2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89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89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77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16816762"/>
                  </a:ext>
                </a:extLst>
              </a:tr>
              <a:tr h="33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1_3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87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87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91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2805900"/>
                  </a:ext>
                </a:extLst>
              </a:tr>
              <a:tr h="33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1_4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45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6843618"/>
                  </a:ext>
                </a:extLst>
              </a:tr>
              <a:tr h="33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1_5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64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2171924"/>
                  </a:ext>
                </a:extLst>
              </a:tr>
              <a:tr h="33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2_1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50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25444531"/>
                  </a:ext>
                </a:extLst>
              </a:tr>
              <a:tr h="33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2_2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68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922742"/>
                  </a:ext>
                </a:extLst>
              </a:tr>
              <a:tr h="33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2_3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73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30048188"/>
                  </a:ext>
                </a:extLst>
              </a:tr>
              <a:tr h="33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2_4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77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8049016"/>
                  </a:ext>
                </a:extLst>
              </a:tr>
              <a:tr h="33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3_1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36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62930711"/>
                  </a:ext>
                </a:extLst>
              </a:tr>
              <a:tr h="33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3_2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45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87523188"/>
                  </a:ext>
                </a:extLst>
              </a:tr>
              <a:tr h="334610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3_3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36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71330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5671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Rozumienie ze słuchu</a:t>
            </a:r>
            <a:endParaRPr lang="pl-PL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519289"/>
              </p:ext>
            </p:extLst>
          </p:nvPr>
        </p:nvGraphicFramePr>
        <p:xfrm>
          <a:off x="644819" y="1721224"/>
          <a:ext cx="10902362" cy="46392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4479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457518"/>
            <a:ext cx="10972800" cy="1143000"/>
          </a:xfrm>
        </p:spPr>
        <p:txBody>
          <a:bodyPr/>
          <a:lstStyle/>
          <a:p>
            <a:r>
              <a:rPr lang="pl-PL" dirty="0" smtClean="0"/>
              <a:t>Rozumienie ze słuchu - wnioski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008017" y="2168433"/>
            <a:ext cx="10175965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dirty="0" smtClean="0"/>
              <a:t>Rozumienie ze słuchu sprawdzane było na podstawie zadań 1, 2 oraz 3. </a:t>
            </a:r>
          </a:p>
          <a:p>
            <a:pPr algn="just"/>
            <a:endParaRPr lang="pl-PL" sz="3200" dirty="0"/>
          </a:p>
          <a:p>
            <a:pPr algn="just"/>
            <a:r>
              <a:rPr lang="pl-PL" sz="3200" dirty="0" smtClean="0"/>
              <a:t>Uczniowie szkoły wykazali się nieco niższą umiejętnością niż uczniowie województwa świętokrzyskiego oraz powiatu. Należy kontynuować </a:t>
            </a:r>
            <a:r>
              <a:rPr lang="pl-PL" sz="3200" dirty="0"/>
              <a:t>działania związane z rozwijaniem umiejętności rozumienia </a:t>
            </a:r>
            <a:r>
              <a:rPr lang="pl-PL" sz="3200" dirty="0" smtClean="0"/>
              <a:t>nagrań w języku angielskim.</a:t>
            </a:r>
            <a:endParaRPr lang="pl-PL" sz="3200" dirty="0"/>
          </a:p>
          <a:p>
            <a:pPr algn="just"/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837242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/>
        </p:nvSpPr>
        <p:spPr>
          <a:xfrm>
            <a:off x="2299063" y="710139"/>
            <a:ext cx="710619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400" dirty="0">
                <a:solidFill>
                  <a:srgbClr val="002060"/>
                </a:solidFill>
              </a:rPr>
              <a:t>Opis arkusza standardowego </a:t>
            </a:r>
          </a:p>
        </p:txBody>
      </p:sp>
      <p:sp>
        <p:nvSpPr>
          <p:cNvPr id="6" name="Symbol zastępczy tekstu 5"/>
          <p:cNvSpPr>
            <a:spLocks noGrp="1"/>
          </p:cNvSpPr>
          <p:nvPr>
            <p:ph type="body" idx="1"/>
          </p:nvPr>
        </p:nvSpPr>
        <p:spPr>
          <a:xfrm>
            <a:off x="910834" y="1606731"/>
            <a:ext cx="10363200" cy="4362994"/>
          </a:xfrm>
        </p:spPr>
        <p:txBody>
          <a:bodyPr>
            <a:noAutofit/>
          </a:bodyPr>
          <a:lstStyle/>
          <a:p>
            <a:pPr algn="just"/>
            <a:r>
              <a:rPr lang="pl-PL" sz="2800" dirty="0"/>
              <a:t>Arkusz standardowy zawierał 46 zadań, zgrupowanych w 14 wiązek. </a:t>
            </a:r>
            <a:endParaRPr lang="pl-PL" sz="2800" dirty="0" smtClean="0"/>
          </a:p>
          <a:p>
            <a:pPr algn="just"/>
            <a:r>
              <a:rPr lang="pl-PL" sz="2800" dirty="0" smtClean="0"/>
              <a:t>Za </a:t>
            </a:r>
            <a:r>
              <a:rPr lang="pl-PL" sz="2800" dirty="0"/>
              <a:t>poprawne rozwiązanie wszystkich zadań można było uzyskać maksymalnie 55 punktów, w tym 34 punkty (62%) za rozwiązanie zadań zamkniętych (zadania wyboru wielokrotnego, zadania na dobieranie) oraz 21 punktów (38%) za rozwiązanie zadań otwartych. </a:t>
            </a:r>
            <a:endParaRPr lang="pl-PL" sz="2800" dirty="0" smtClean="0"/>
          </a:p>
          <a:p>
            <a:pPr algn="just"/>
            <a:r>
              <a:rPr lang="pl-PL" sz="2800" dirty="0" smtClean="0"/>
              <a:t>Zadania </a:t>
            </a:r>
            <a:r>
              <a:rPr lang="pl-PL" sz="2800" dirty="0"/>
              <a:t>otwarte wymagały od ósmoklasistów samodzielnego sformułowania odpowiedzi (zadania z luką i/lub odpowiedzi na pytania) oraz zredagowania krótkiego tekstu użytkowego (e-maila w j. </a:t>
            </a:r>
            <a:r>
              <a:rPr lang="pl-PL" sz="2800" dirty="0" smtClean="0"/>
              <a:t>angielskim). 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324270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36915" y="614319"/>
            <a:ext cx="9261565" cy="1475738"/>
          </a:xfrm>
        </p:spPr>
        <p:txBody>
          <a:bodyPr>
            <a:normAutofit fontScale="90000"/>
          </a:bodyPr>
          <a:lstStyle/>
          <a:p>
            <a:r>
              <a:rPr lang="pl-PL" sz="4000" dirty="0">
                <a:solidFill>
                  <a:schemeClr val="tx2">
                    <a:lumMod val="50000"/>
                  </a:schemeClr>
                </a:solidFill>
              </a:rPr>
              <a:t>Poziom wykonania zadań w szkole </a:t>
            </a:r>
            <a:r>
              <a:rPr lang="pl-PL" sz="40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sz="40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4000" dirty="0" smtClean="0">
                <a:solidFill>
                  <a:schemeClr val="tx2">
                    <a:lumMod val="50000"/>
                  </a:schemeClr>
                </a:solidFill>
              </a:rPr>
              <a:t>na </a:t>
            </a:r>
            <a:r>
              <a:rPr lang="pl-PL" sz="4000" dirty="0">
                <a:solidFill>
                  <a:schemeClr val="tx2">
                    <a:lumMod val="50000"/>
                  </a:schemeClr>
                </a:solidFill>
              </a:rPr>
              <a:t>tle </a:t>
            </a:r>
            <a:r>
              <a:rPr lang="pl-PL" sz="4000" dirty="0" smtClean="0">
                <a:solidFill>
                  <a:schemeClr val="tx2">
                    <a:lumMod val="50000"/>
                  </a:schemeClr>
                </a:solidFill>
              </a:rPr>
              <a:t>województwa oraz </a:t>
            </a:r>
            <a:r>
              <a:rPr lang="pl-PL" sz="4000" dirty="0">
                <a:solidFill>
                  <a:schemeClr val="tx2">
                    <a:lumMod val="50000"/>
                  </a:schemeClr>
                </a:solidFill>
              </a:rPr>
              <a:t>powiatu</a:t>
            </a:r>
            <a:r>
              <a:rPr lang="pl-PL" dirty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4000" b="1" dirty="0" smtClean="0">
                <a:solidFill>
                  <a:schemeClr val="tx2">
                    <a:lumMod val="50000"/>
                  </a:schemeClr>
                </a:solidFill>
              </a:rPr>
              <a:t>Znajomość </a:t>
            </a:r>
            <a:r>
              <a:rPr lang="pl-PL" sz="4000" b="1" dirty="0">
                <a:solidFill>
                  <a:schemeClr val="tx2">
                    <a:lumMod val="50000"/>
                  </a:schemeClr>
                </a:solidFill>
              </a:rPr>
              <a:t>funkcji językowych</a:t>
            </a:r>
            <a:endParaRPr lang="pl-PL" sz="40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5081442"/>
              </p:ext>
            </p:extLst>
          </p:nvPr>
        </p:nvGraphicFramePr>
        <p:xfrm>
          <a:off x="1619794" y="2472689"/>
          <a:ext cx="8895806" cy="358847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271554">
                  <a:extLst>
                    <a:ext uri="{9D8B030D-6E8A-4147-A177-3AD203B41FA5}">
                      <a16:colId xmlns:a16="http://schemas.microsoft.com/office/drawing/2014/main" val="2683576891"/>
                    </a:ext>
                  </a:extLst>
                </a:gridCol>
                <a:gridCol w="1227908">
                  <a:extLst>
                    <a:ext uri="{9D8B030D-6E8A-4147-A177-3AD203B41FA5}">
                      <a16:colId xmlns:a16="http://schemas.microsoft.com/office/drawing/2014/main" val="1349750857"/>
                    </a:ext>
                  </a:extLst>
                </a:gridCol>
                <a:gridCol w="1359380">
                  <a:extLst>
                    <a:ext uri="{9D8B030D-6E8A-4147-A177-3AD203B41FA5}">
                      <a16:colId xmlns:a16="http://schemas.microsoft.com/office/drawing/2014/main" val="2214261505"/>
                    </a:ext>
                  </a:extLst>
                </a:gridCol>
                <a:gridCol w="1018482">
                  <a:extLst>
                    <a:ext uri="{9D8B030D-6E8A-4147-A177-3AD203B41FA5}">
                      <a16:colId xmlns:a16="http://schemas.microsoft.com/office/drawing/2014/main" val="802444488"/>
                    </a:ext>
                  </a:extLst>
                </a:gridCol>
                <a:gridCol w="1018482">
                  <a:extLst>
                    <a:ext uri="{9D8B030D-6E8A-4147-A177-3AD203B41FA5}">
                      <a16:colId xmlns:a16="http://schemas.microsoft.com/office/drawing/2014/main" val="2838065429"/>
                    </a:ext>
                  </a:extLst>
                </a:gridCol>
              </a:tblGrid>
              <a:tr h="326225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Wymaganie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zadanie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województwo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powiat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szkoła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98035230"/>
                  </a:ext>
                </a:extLst>
              </a:tr>
              <a:tr h="326225">
                <a:tc rowSpan="10">
                  <a:txBody>
                    <a:bodyPr/>
                    <a:lstStyle/>
                    <a:p>
                      <a:pPr algn="ctr" fontAlgn="t"/>
                      <a:r>
                        <a:rPr lang="pl-PL" sz="1800" u="none" strike="noStrike" dirty="0">
                          <a:effectLst/>
                        </a:rPr>
                        <a:t>Znajomość funkcji językowych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4_1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76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64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94380792"/>
                  </a:ext>
                </a:extLst>
              </a:tr>
              <a:tr h="3262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4_2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79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79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73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17786096"/>
                  </a:ext>
                </a:extLst>
              </a:tr>
              <a:tr h="3262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4_3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55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47733805"/>
                  </a:ext>
                </a:extLst>
              </a:tr>
              <a:tr h="3262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4_4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45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40866526"/>
                  </a:ext>
                </a:extLst>
              </a:tr>
              <a:tr h="3262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5_1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78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59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67781685"/>
                  </a:ext>
                </a:extLst>
              </a:tr>
              <a:tr h="3262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5_2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59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1527469"/>
                  </a:ext>
                </a:extLst>
              </a:tr>
              <a:tr h="3262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5_3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59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0367989"/>
                  </a:ext>
                </a:extLst>
              </a:tr>
              <a:tr h="3262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5_4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55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02201857"/>
                  </a:ext>
                </a:extLst>
              </a:tr>
              <a:tr h="3262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6_1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45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3935219"/>
                  </a:ext>
                </a:extLst>
              </a:tr>
              <a:tr h="326225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6_2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39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14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453608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05977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Znajomość funkcji językowych</a:t>
            </a:r>
            <a:endParaRPr lang="pl-PL" dirty="0"/>
          </a:p>
        </p:txBody>
      </p:sp>
      <p:graphicFrame>
        <p:nvGraphicFramePr>
          <p:cNvPr id="4" name="Chart 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26079059"/>
              </p:ext>
            </p:extLst>
          </p:nvPr>
        </p:nvGraphicFramePr>
        <p:xfrm>
          <a:off x="609600" y="1815353"/>
          <a:ext cx="10934400" cy="4128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68571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Znajomość funkcji językowych - wnioski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532706" y="1846442"/>
            <a:ext cx="928334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"/>
            <a:r>
              <a:rPr lang="pl-PL" sz="3200" dirty="0"/>
              <a:t>Znajomość funkcji językowych </a:t>
            </a:r>
            <a:r>
              <a:rPr lang="pl-PL" sz="3200" dirty="0" smtClean="0"/>
              <a:t>sprawdzana była </a:t>
            </a:r>
            <a:r>
              <a:rPr lang="pl-PL" sz="3200" dirty="0"/>
              <a:t>na podstawie zadań </a:t>
            </a:r>
            <a:r>
              <a:rPr lang="pl-PL" sz="3200" dirty="0" smtClean="0"/>
              <a:t>4, 5 oraz 6.</a:t>
            </a:r>
          </a:p>
          <a:p>
            <a:pPr fontAlgn="b"/>
            <a:endParaRPr lang="pl-PL" sz="3200" dirty="0">
              <a:latin typeface="Arial" panose="020B0604020202020204" pitchFamily="34" charset="0"/>
            </a:endParaRPr>
          </a:p>
          <a:p>
            <a:r>
              <a:rPr lang="pl-PL" sz="3200" dirty="0" smtClean="0"/>
              <a:t>Z tej części uczniowie naszej szkoły osiągnęli najniższy średni wynik. </a:t>
            </a:r>
            <a:r>
              <a:rPr lang="pl-PL" sz="3200" dirty="0"/>
              <a:t>Należy </a:t>
            </a:r>
            <a:r>
              <a:rPr lang="pl-PL" sz="3200" dirty="0" smtClean="0"/>
              <a:t>podjąć </a:t>
            </a:r>
            <a:r>
              <a:rPr lang="pl-PL" sz="3200" dirty="0"/>
              <a:t>działania zmierzające do podniesienia poziomu znajomości funkcji językowych w kolejnych latach.</a:t>
            </a:r>
          </a:p>
        </p:txBody>
      </p:sp>
    </p:spTree>
    <p:extLst>
      <p:ext uri="{BB962C8B-B14F-4D97-AF65-F5344CB8AC3E}">
        <p14:creationId xmlns:p14="http://schemas.microsoft.com/office/powerpoint/2010/main" val="1186175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692696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dirty="0">
                <a:solidFill>
                  <a:schemeClr val="tx2">
                    <a:lumMod val="50000"/>
                  </a:schemeClr>
                </a:solidFill>
              </a:rPr>
              <a:t>Poziom wykonania zadań w szkole </a:t>
            </a:r>
            <a: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  <a:t>na </a:t>
            </a:r>
            <a:r>
              <a:rPr lang="pl-PL" sz="3600" dirty="0">
                <a:solidFill>
                  <a:schemeClr val="tx2">
                    <a:lumMod val="50000"/>
                  </a:schemeClr>
                </a:solidFill>
              </a:rPr>
              <a:t>tle </a:t>
            </a:r>
            <a: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  <a:t>województwa oraz </a:t>
            </a:r>
            <a:r>
              <a:rPr lang="pl-PL" sz="3600" dirty="0">
                <a:solidFill>
                  <a:schemeClr val="tx2">
                    <a:lumMod val="50000"/>
                  </a:schemeClr>
                </a:solidFill>
              </a:rPr>
              <a:t>powiatu</a:t>
            </a:r>
            <a:br>
              <a:rPr lang="pl-PL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tx2">
                    <a:lumMod val="50000"/>
                  </a:schemeClr>
                </a:solidFill>
              </a:rPr>
              <a:t>Rozumienie tekstów pisanych</a:t>
            </a:r>
            <a:endParaRPr lang="pl-PL" sz="3600" b="1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1501934"/>
              </p:ext>
            </p:extLst>
          </p:nvPr>
        </p:nvGraphicFramePr>
        <p:xfrm>
          <a:off x="1867989" y="2391320"/>
          <a:ext cx="8621485" cy="40878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8419">
                  <a:extLst>
                    <a:ext uri="{9D8B030D-6E8A-4147-A177-3AD203B41FA5}">
                      <a16:colId xmlns:a16="http://schemas.microsoft.com/office/drawing/2014/main" val="2617981397"/>
                    </a:ext>
                  </a:extLst>
                </a:gridCol>
                <a:gridCol w="1016997">
                  <a:extLst>
                    <a:ext uri="{9D8B030D-6E8A-4147-A177-3AD203B41FA5}">
                      <a16:colId xmlns:a16="http://schemas.microsoft.com/office/drawing/2014/main" val="2257260731"/>
                    </a:ext>
                  </a:extLst>
                </a:gridCol>
                <a:gridCol w="1273930">
                  <a:extLst>
                    <a:ext uri="{9D8B030D-6E8A-4147-A177-3AD203B41FA5}">
                      <a16:colId xmlns:a16="http://schemas.microsoft.com/office/drawing/2014/main" val="997428976"/>
                    </a:ext>
                  </a:extLst>
                </a:gridCol>
                <a:gridCol w="962129">
                  <a:extLst>
                    <a:ext uri="{9D8B030D-6E8A-4147-A177-3AD203B41FA5}">
                      <a16:colId xmlns:a16="http://schemas.microsoft.com/office/drawing/2014/main" val="2598132348"/>
                    </a:ext>
                  </a:extLst>
                </a:gridCol>
                <a:gridCol w="1180010">
                  <a:extLst>
                    <a:ext uri="{9D8B030D-6E8A-4147-A177-3AD203B41FA5}">
                      <a16:colId xmlns:a16="http://schemas.microsoft.com/office/drawing/2014/main" val="1545707173"/>
                    </a:ext>
                  </a:extLst>
                </a:gridCol>
              </a:tblGrid>
              <a:tr h="272524"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Wymaganie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zadanie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województwo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powiat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 smtClean="0">
                          <a:effectLst/>
                        </a:rPr>
                        <a:t>szkoła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74141142"/>
                  </a:ext>
                </a:extLst>
              </a:tr>
              <a:tr h="272524">
                <a:tc rowSpan="14">
                  <a:txBody>
                    <a:bodyPr/>
                    <a:lstStyle/>
                    <a:p>
                      <a:pPr algn="ctr" fontAlgn="t"/>
                      <a:r>
                        <a:rPr lang="pl-PL" sz="1700" u="none" strike="noStrike" dirty="0">
                          <a:effectLst/>
                        </a:rPr>
                        <a:t>Rozumienie tekstów pisanych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7_1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78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76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64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11703699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7_2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66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65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59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44950169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7_3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70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70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64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70633482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7_4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79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78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77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59362216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8_1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71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70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64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54679844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8_2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70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69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73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90365083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8_3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63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62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59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703294384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9_1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79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78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86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474115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9_2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64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62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68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64769700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9_3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81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80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73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00745373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9_4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58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 dirty="0">
                          <a:effectLst/>
                        </a:rPr>
                        <a:t>57</a:t>
                      </a:r>
                      <a:endParaRPr lang="pl-PL" sz="1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50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036594932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10_1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61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63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59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665291031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10_2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58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58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41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44608552"/>
                  </a:ext>
                </a:extLst>
              </a:tr>
              <a:tr h="272524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10_3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59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u="none" strike="noStrike">
                          <a:effectLst/>
                        </a:rPr>
                        <a:t>58</a:t>
                      </a:r>
                      <a:endParaRPr lang="pl-PL" sz="1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700" b="1" u="none" strike="noStrike" dirty="0">
                          <a:effectLst/>
                        </a:rPr>
                        <a:t>50</a:t>
                      </a:r>
                      <a:endParaRPr lang="pl-PL" sz="1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842603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097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Rozumienie tekstów pisanych</a:t>
            </a:r>
            <a:endParaRPr lang="pl-PL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3567712"/>
              </p:ext>
            </p:extLst>
          </p:nvPr>
        </p:nvGraphicFramePr>
        <p:xfrm>
          <a:off x="483124" y="1699110"/>
          <a:ext cx="11099276" cy="4218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1276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47851" y="692696"/>
            <a:ext cx="8576307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Rozumienie tekstów pisanych - </a:t>
            </a:r>
            <a:r>
              <a:rPr lang="pl-PL" dirty="0"/>
              <a:t>wnioski</a:t>
            </a:r>
            <a:endParaRPr lang="pl-PL" b="1" dirty="0"/>
          </a:p>
        </p:txBody>
      </p:sp>
      <p:sp>
        <p:nvSpPr>
          <p:cNvPr id="3" name="Prostokąt 2"/>
          <p:cNvSpPr/>
          <p:nvPr/>
        </p:nvSpPr>
        <p:spPr>
          <a:xfrm>
            <a:off x="1580605" y="2142309"/>
            <a:ext cx="91701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/>
              <a:t>Rozumienie tekstów pisanych sprawdzane </a:t>
            </a:r>
            <a:r>
              <a:rPr lang="pl-PL" sz="3200" dirty="0" smtClean="0"/>
              <a:t>było za </a:t>
            </a:r>
            <a:r>
              <a:rPr lang="pl-PL" sz="3200" dirty="0"/>
              <a:t>pomocą </a:t>
            </a:r>
            <a:r>
              <a:rPr lang="pl-PL" sz="3200" dirty="0" smtClean="0"/>
              <a:t>zadań </a:t>
            </a:r>
            <a:r>
              <a:rPr lang="pl-PL" sz="3200" dirty="0"/>
              <a:t>7, 8, </a:t>
            </a:r>
            <a:r>
              <a:rPr lang="pl-PL" sz="3200" dirty="0" smtClean="0"/>
              <a:t>9 oraz 10.</a:t>
            </a:r>
          </a:p>
          <a:p>
            <a:endParaRPr lang="pl-PL" sz="3200" dirty="0" smtClean="0"/>
          </a:p>
          <a:p>
            <a:r>
              <a:rPr lang="pl-PL" sz="3200" dirty="0" smtClean="0"/>
              <a:t>Umiejętność ta wypadła nieco gorzej niż w województwie świętokrzyskim </a:t>
            </a:r>
            <a:r>
              <a:rPr lang="pl-PL" sz="3200" dirty="0"/>
              <a:t>oraz </a:t>
            </a:r>
            <a:r>
              <a:rPr lang="pl-PL" sz="3200" dirty="0" smtClean="0"/>
              <a:t>powiecie</a:t>
            </a:r>
            <a:r>
              <a:rPr lang="pl-PL" sz="3200" dirty="0"/>
              <a:t>. Należy kontynuować działania związane z rozwijaniem umiejętności rozumienia </a:t>
            </a:r>
            <a:r>
              <a:rPr lang="pl-PL" sz="3200" dirty="0" smtClean="0"/>
              <a:t>tekstów pisanych.</a:t>
            </a:r>
            <a:endParaRPr lang="pl-PL" sz="3200" dirty="0"/>
          </a:p>
          <a:p>
            <a:endParaRPr lang="pl-PL" sz="3200" dirty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70319846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692696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dirty="0">
                <a:solidFill>
                  <a:schemeClr val="tx2">
                    <a:lumMod val="50000"/>
                  </a:schemeClr>
                </a:solidFill>
              </a:rPr>
              <a:t>Poziom wykonania zadań w szkole </a:t>
            </a:r>
            <a: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  <a:t>na </a:t>
            </a:r>
            <a:r>
              <a:rPr lang="pl-PL" sz="3600" dirty="0">
                <a:solidFill>
                  <a:schemeClr val="tx2">
                    <a:lumMod val="50000"/>
                  </a:schemeClr>
                </a:solidFill>
              </a:rPr>
              <a:t>tle </a:t>
            </a:r>
            <a: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  <a:t>województwa oraz </a:t>
            </a:r>
            <a:r>
              <a:rPr lang="pl-PL" sz="3600" dirty="0">
                <a:solidFill>
                  <a:schemeClr val="tx2">
                    <a:lumMod val="50000"/>
                  </a:schemeClr>
                </a:solidFill>
              </a:rPr>
              <a:t>powiatu</a:t>
            </a:r>
            <a:br>
              <a:rPr lang="pl-PL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tx2">
                    <a:lumMod val="50000"/>
                  </a:schemeClr>
                </a:solidFill>
              </a:rPr>
              <a:t>Znajomość </a:t>
            </a:r>
            <a:r>
              <a:rPr lang="pl-PL" sz="3600" b="1" dirty="0">
                <a:solidFill>
                  <a:schemeClr val="tx2">
                    <a:lumMod val="50000"/>
                  </a:schemeClr>
                </a:solidFill>
              </a:rPr>
              <a:t>środków językowych</a:t>
            </a:r>
            <a:endParaRPr lang="pl-PL" sz="36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9644551"/>
              </p:ext>
            </p:extLst>
          </p:nvPr>
        </p:nvGraphicFramePr>
        <p:xfrm>
          <a:off x="1684838" y="2481942"/>
          <a:ext cx="8843012" cy="36967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84520">
                  <a:extLst>
                    <a:ext uri="{9D8B030D-6E8A-4147-A177-3AD203B41FA5}">
                      <a16:colId xmlns:a16="http://schemas.microsoft.com/office/drawing/2014/main" val="169656269"/>
                    </a:ext>
                  </a:extLst>
                </a:gridCol>
                <a:gridCol w="1164623">
                  <a:extLst>
                    <a:ext uri="{9D8B030D-6E8A-4147-A177-3AD203B41FA5}">
                      <a16:colId xmlns:a16="http://schemas.microsoft.com/office/drawing/2014/main" val="2136907537"/>
                    </a:ext>
                  </a:extLst>
                </a:gridCol>
                <a:gridCol w="1403875">
                  <a:extLst>
                    <a:ext uri="{9D8B030D-6E8A-4147-A177-3AD203B41FA5}">
                      <a16:colId xmlns:a16="http://schemas.microsoft.com/office/drawing/2014/main" val="3473352269"/>
                    </a:ext>
                  </a:extLst>
                </a:gridCol>
                <a:gridCol w="1044997">
                  <a:extLst>
                    <a:ext uri="{9D8B030D-6E8A-4147-A177-3AD203B41FA5}">
                      <a16:colId xmlns:a16="http://schemas.microsoft.com/office/drawing/2014/main" val="3763311365"/>
                    </a:ext>
                  </a:extLst>
                </a:gridCol>
                <a:gridCol w="1044997">
                  <a:extLst>
                    <a:ext uri="{9D8B030D-6E8A-4147-A177-3AD203B41FA5}">
                      <a16:colId xmlns:a16="http://schemas.microsoft.com/office/drawing/2014/main" val="1663989681"/>
                    </a:ext>
                  </a:extLst>
                </a:gridCol>
              </a:tblGrid>
              <a:tr h="369679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Wymaganie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zadanie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województwo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powiat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szkoła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66007026"/>
                  </a:ext>
                </a:extLst>
              </a:tr>
              <a:tr h="369679">
                <a:tc rowSpan="9">
                  <a:txBody>
                    <a:bodyPr/>
                    <a:lstStyle/>
                    <a:p>
                      <a:pPr algn="ctr" fontAlgn="t"/>
                      <a:r>
                        <a:rPr lang="pl-PL" sz="1800" u="none" strike="noStrike" dirty="0">
                          <a:effectLst/>
                        </a:rPr>
                        <a:t>Znajomość środków językowych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11_1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41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61194492"/>
                  </a:ext>
                </a:extLst>
              </a:tr>
              <a:tr h="36967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11_2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57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55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84530930"/>
                  </a:ext>
                </a:extLst>
              </a:tr>
              <a:tr h="36967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11_3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78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64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94288280"/>
                  </a:ext>
                </a:extLst>
              </a:tr>
              <a:tr h="36967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12_1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80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79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77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95880376"/>
                  </a:ext>
                </a:extLst>
              </a:tr>
              <a:tr h="36967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12_2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46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45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78064057"/>
                  </a:ext>
                </a:extLst>
              </a:tr>
              <a:tr h="36967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12_3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77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77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1072958"/>
                  </a:ext>
                </a:extLst>
              </a:tr>
              <a:tr h="36967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13_1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39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38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32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69095797"/>
                  </a:ext>
                </a:extLst>
              </a:tr>
              <a:tr h="36967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13_2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33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34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23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25317678"/>
                  </a:ext>
                </a:extLst>
              </a:tr>
              <a:tr h="369679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13_3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15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9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028131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089823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Znajomość środków językowych</a:t>
            </a:r>
            <a:endParaRPr lang="pl-PL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5196611"/>
              </p:ext>
            </p:extLst>
          </p:nvPr>
        </p:nvGraphicFramePr>
        <p:xfrm>
          <a:off x="609600" y="2052189"/>
          <a:ext cx="10887143" cy="41787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82784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80605" y="692696"/>
            <a:ext cx="9117872" cy="1143000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Znajomość środków językowych - </a:t>
            </a:r>
            <a:r>
              <a:rPr lang="pl-PL" dirty="0"/>
              <a:t>wnioski</a:t>
            </a:r>
            <a:endParaRPr lang="pl-PL" b="1" dirty="0"/>
          </a:p>
        </p:txBody>
      </p:sp>
      <p:sp>
        <p:nvSpPr>
          <p:cNvPr id="3" name="Prostokąt 2"/>
          <p:cNvSpPr/>
          <p:nvPr/>
        </p:nvSpPr>
        <p:spPr>
          <a:xfrm>
            <a:off x="1580605" y="2142309"/>
            <a:ext cx="917012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Znajomość środków językowych sprawdzana była </a:t>
            </a:r>
            <a:r>
              <a:rPr lang="pl-PL" sz="3200" dirty="0"/>
              <a:t>za pomocą </a:t>
            </a:r>
            <a:r>
              <a:rPr lang="pl-PL" sz="3200" dirty="0" smtClean="0"/>
              <a:t>zadań 11, 12 oraz 13.</a:t>
            </a:r>
          </a:p>
          <a:p>
            <a:endParaRPr lang="pl-PL" sz="3200" dirty="0" smtClean="0"/>
          </a:p>
          <a:p>
            <a:r>
              <a:rPr lang="pl-PL" sz="3200" dirty="0" smtClean="0"/>
              <a:t>Umiejętność ta wypadła gorzej niż w województwie świętokrzyskim </a:t>
            </a:r>
            <a:r>
              <a:rPr lang="pl-PL" sz="3200" dirty="0"/>
              <a:t>oraz </a:t>
            </a:r>
            <a:r>
              <a:rPr lang="pl-PL" sz="3200" dirty="0" smtClean="0"/>
              <a:t>powiecie</a:t>
            </a:r>
            <a:r>
              <a:rPr lang="pl-PL" sz="3200" dirty="0"/>
              <a:t>. Należy kontynuować działania związane z rozwijaniem </a:t>
            </a:r>
            <a:r>
              <a:rPr lang="pl-PL" sz="3200" dirty="0" smtClean="0"/>
              <a:t>znajomości środków językowych.</a:t>
            </a:r>
            <a:endParaRPr lang="pl-PL" sz="3200" dirty="0"/>
          </a:p>
          <a:p>
            <a:endParaRPr lang="pl-PL" sz="3200" dirty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294840080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661852" y="2030684"/>
            <a:ext cx="3479074" cy="25353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" marR="38100" indent="-6350">
              <a:lnSpc>
                <a:spcPct val="126000"/>
              </a:lnSpc>
              <a:spcAft>
                <a:spcPts val="25"/>
              </a:spcAft>
            </a:pP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Najtrudniejszym zadaniem dla ósmoklasistów </a:t>
            </a: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w województwie przystępujących 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do tegorocznego egzaminu było zadanie 13., które sprawdzało znajomość środków </a:t>
            </a:r>
            <a:r>
              <a:rPr lang="pl-PL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językowych</a:t>
            </a:r>
            <a:r>
              <a:rPr lang="pl-PL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:</a:t>
            </a:r>
          </a:p>
        </p:txBody>
      </p:sp>
      <p:sp>
        <p:nvSpPr>
          <p:cNvPr id="8" name="Prostokąt 7"/>
          <p:cNvSpPr/>
          <p:nvPr/>
        </p:nvSpPr>
        <p:spPr>
          <a:xfrm>
            <a:off x="4140926" y="157128"/>
            <a:ext cx="7354388" cy="63395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7030" indent="-5715">
              <a:lnSpc>
                <a:spcPct val="111000"/>
              </a:lnSpc>
              <a:spcAft>
                <a:spcPts val="25"/>
              </a:spcAft>
            </a:pPr>
            <a:r>
              <a:rPr lang="pl-PL" sz="1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Zadanie 13. (0–3) </a:t>
            </a:r>
            <a:endParaRPr lang="pl-PL" sz="1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7030" marR="205105" indent="-5715">
              <a:lnSpc>
                <a:spcPct val="111000"/>
              </a:lnSpc>
              <a:spcAft>
                <a:spcPts val="25"/>
              </a:spcAft>
            </a:pPr>
            <a:r>
              <a:rPr lang="pl-PL" sz="1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Uzupełnij zdania 13.1.–13.3. Wykorzystaj w odpowiedniej formie wyrazy podane w nawiasach. Nie należy zmieniać kolejności podanych wyrazów, trzeba natomiast – jeśli jest to konieczne – dodać inne wyrazy, tak aby otrzymać zdania logiczne  i gramatycznie poprawne. Wymagana jest pełna poprawność ortograficzna wpisywanych fragmentów. </a:t>
            </a:r>
            <a:endParaRPr lang="pl-PL" sz="1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367030" indent="-5715">
              <a:lnSpc>
                <a:spcPct val="111000"/>
              </a:lnSpc>
              <a:spcAft>
                <a:spcPts val="3835"/>
              </a:spcAft>
            </a:pPr>
            <a:r>
              <a:rPr lang="pl-PL" sz="14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Uwaga!</a:t>
            </a:r>
            <a:r>
              <a:rPr lang="pl-PL" sz="1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W każdą lukę możesz wpisać </a:t>
            </a:r>
            <a:r>
              <a:rPr lang="pl-PL" sz="1400" b="1" u="sng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</a:rPr>
              <a:t>maksymalnie cztery wyrazy</a:t>
            </a:r>
            <a:r>
              <a:rPr lang="pl-PL" sz="1400" b="1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, wliczając w to wyrazy już podane. </a:t>
            </a:r>
            <a:endParaRPr lang="pl-PL" sz="1400" dirty="0">
              <a:solidFill>
                <a:srgbClr val="000000"/>
              </a:solidFill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742950" lvl="1" indent="-285750" fontAlgn="base">
              <a:lnSpc>
                <a:spcPct val="200000"/>
              </a:lnSpc>
              <a:spcAft>
                <a:spcPts val="3790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Can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I </a:t>
            </a: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two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l-PL" sz="14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piece / </a:t>
            </a:r>
            <a:r>
              <a:rPr lang="pl-PL" sz="14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cheesecake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l-PL" sz="14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______________________________________, </a:t>
            </a: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please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? </a:t>
            </a:r>
          </a:p>
          <a:p>
            <a:pPr marL="742950" lvl="1" indent="-285750" fontAlgn="base">
              <a:lnSpc>
                <a:spcPct val="200000"/>
              </a:lnSpc>
              <a:spcAft>
                <a:spcPts val="3790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Yesterday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, I (</a:t>
            </a:r>
            <a:r>
              <a:rPr lang="pl-PL" sz="14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not / </a:t>
            </a:r>
            <a:r>
              <a:rPr lang="pl-PL" sz="14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close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 _________________________________________________ the front </a:t>
            </a: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door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and my </a:t>
            </a: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cat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got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out. </a:t>
            </a:r>
          </a:p>
          <a:p>
            <a:pPr marL="742950" lvl="1" indent="-285750" fontAlgn="base">
              <a:lnSpc>
                <a:spcPct val="111000"/>
              </a:lnSpc>
              <a:spcAft>
                <a:spcPts val="1120"/>
              </a:spcAft>
              <a:buClr>
                <a:srgbClr val="000000"/>
              </a:buClr>
              <a:buSzPts val="1100"/>
              <a:buFont typeface="+mj-lt"/>
              <a:buAutoNum type="arabicPeriod"/>
            </a:pP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A student </a:t>
            </a: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wants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get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mark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in a test (</a:t>
            </a:r>
            <a:r>
              <a:rPr lang="pl-PL" sz="14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have</a:t>
            </a:r>
            <a:r>
              <a:rPr lang="pl-PL" sz="1400" i="1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pl-PL" sz="1400" i="1" dirty="0" err="1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listen</a:t>
            </a:r>
            <a:r>
              <a:rPr lang="pl-PL" sz="1400" dirty="0">
                <a:solidFill>
                  <a:srgbClr val="000000"/>
                </a:solidFill>
                <a:uFill>
                  <a:solidFill>
                    <a:srgbClr val="000000"/>
                  </a:solidFill>
                </a:uFill>
                <a:latin typeface="Arial" panose="020B0604020202020204" pitchFamily="34" charset="0"/>
                <a:ea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pl-PL" sz="1400" dirty="0" smtClean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_____________________________________ </a:t>
            </a:r>
            <a:r>
              <a:rPr lang="pl-PL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carefully</a:t>
            </a:r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to the </a:t>
            </a:r>
            <a:r>
              <a:rPr lang="pl-PL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teacher’s</a:t>
            </a:r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pl-PL" sz="1400" dirty="0" err="1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instructions</a:t>
            </a:r>
            <a:r>
              <a:rPr lang="pl-PL" sz="1400" dirty="0">
                <a:solidFill>
                  <a:srgbClr val="000000"/>
                </a:solidFill>
                <a:latin typeface="Arial" panose="020B0604020202020204" pitchFamily="34" charset="0"/>
                <a:ea typeface="Arial" panose="020B0604020202020204" pitchFamily="34" charset="0"/>
              </a:rPr>
              <a:t>. </a:t>
            </a:r>
            <a:endParaRPr lang="pl-PL" sz="1400" dirty="0">
              <a:solidFill>
                <a:srgbClr val="00000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9747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963084" y="862149"/>
            <a:ext cx="10363200" cy="4885508"/>
          </a:xfrm>
        </p:spPr>
        <p:txBody>
          <a:bodyPr>
            <a:normAutofit fontScale="40000" lnSpcReduction="20000"/>
          </a:bodyPr>
          <a:lstStyle/>
          <a:p>
            <a:r>
              <a:rPr lang="pl-PL" sz="10000" dirty="0">
                <a:solidFill>
                  <a:srgbClr val="002060"/>
                </a:solidFill>
              </a:rPr>
              <a:t>W arkuszu egzaminacyjnym sprawdzane były umiejętności uczniów w pięciu obszarach: </a:t>
            </a:r>
          </a:p>
          <a:p>
            <a:pPr>
              <a:lnSpc>
                <a:spcPct val="70000"/>
              </a:lnSpc>
            </a:pPr>
            <a:endParaRPr lang="pl-PL" sz="10000" dirty="0"/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pl-PL" sz="10000" dirty="0"/>
              <a:t>rozumienie ze </a:t>
            </a:r>
            <a:r>
              <a:rPr lang="pl-PL" sz="10000" dirty="0" smtClean="0"/>
              <a:t>słuchu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pl-PL" sz="10000" dirty="0"/>
              <a:t>znajomość funkcji </a:t>
            </a:r>
            <a:r>
              <a:rPr lang="pl-PL" sz="10000" dirty="0" smtClean="0"/>
              <a:t>językowych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pl-PL" sz="10000" dirty="0" smtClean="0"/>
              <a:t>rozumienie </a:t>
            </a:r>
            <a:r>
              <a:rPr lang="pl-PL" sz="10000" dirty="0"/>
              <a:t>tekstów </a:t>
            </a:r>
            <a:r>
              <a:rPr lang="pl-PL" sz="10000" dirty="0" smtClean="0"/>
              <a:t>pisanych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pl-PL" sz="10000" dirty="0" smtClean="0"/>
              <a:t>znajomość </a:t>
            </a:r>
            <a:r>
              <a:rPr lang="pl-PL" sz="10000" dirty="0"/>
              <a:t>środków </a:t>
            </a:r>
            <a:r>
              <a:rPr lang="pl-PL" sz="10000" dirty="0" smtClean="0"/>
              <a:t>językowych</a:t>
            </a:r>
          </a:p>
          <a:p>
            <a:pPr marL="1143000" indent="-1143000">
              <a:buFont typeface="Arial" panose="020B0604020202020204" pitchFamily="34" charset="0"/>
              <a:buChar char="•"/>
            </a:pPr>
            <a:r>
              <a:rPr lang="pl-PL" sz="10000" dirty="0" smtClean="0"/>
              <a:t>tworzenie </a:t>
            </a:r>
            <a:r>
              <a:rPr lang="pl-PL" sz="10000" dirty="0"/>
              <a:t>wypowiedzi </a:t>
            </a:r>
            <a:r>
              <a:rPr lang="pl-PL" sz="10000" dirty="0" smtClean="0"/>
              <a:t>pisemnej</a:t>
            </a:r>
            <a:endParaRPr lang="pl-PL" sz="10000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20204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91544" y="692696"/>
            <a:ext cx="8229600" cy="1143000"/>
          </a:xfrm>
        </p:spPr>
        <p:txBody>
          <a:bodyPr>
            <a:noAutofit/>
          </a:bodyPr>
          <a:lstStyle/>
          <a:p>
            <a:r>
              <a:rPr lang="pl-PL" sz="3600" dirty="0">
                <a:solidFill>
                  <a:schemeClr val="tx2">
                    <a:lumMod val="50000"/>
                  </a:schemeClr>
                </a:solidFill>
              </a:rPr>
              <a:t>Poziom wykonania zadań w </a:t>
            </a:r>
            <a: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  <a:t>szkole</a:t>
            </a:r>
            <a:b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  <a:t>na </a:t>
            </a:r>
            <a:r>
              <a:rPr lang="pl-PL" sz="3600" dirty="0">
                <a:solidFill>
                  <a:schemeClr val="tx2">
                    <a:lumMod val="50000"/>
                  </a:schemeClr>
                </a:solidFill>
              </a:rPr>
              <a:t>tle </a:t>
            </a:r>
            <a:r>
              <a:rPr lang="pl-PL" sz="3600" dirty="0" smtClean="0">
                <a:solidFill>
                  <a:schemeClr val="tx2">
                    <a:lumMod val="50000"/>
                  </a:schemeClr>
                </a:solidFill>
              </a:rPr>
              <a:t>województwa oraz </a:t>
            </a:r>
            <a:r>
              <a:rPr lang="pl-PL" sz="3600" dirty="0">
                <a:solidFill>
                  <a:schemeClr val="tx2">
                    <a:lumMod val="50000"/>
                  </a:schemeClr>
                </a:solidFill>
              </a:rPr>
              <a:t>powiatu</a:t>
            </a:r>
            <a:br>
              <a:rPr lang="pl-PL" sz="3600" dirty="0">
                <a:solidFill>
                  <a:schemeClr val="tx2">
                    <a:lumMod val="50000"/>
                  </a:schemeClr>
                </a:solidFill>
              </a:rPr>
            </a:br>
            <a:r>
              <a:rPr lang="pl-PL" sz="3600" b="1" dirty="0" smtClean="0">
                <a:solidFill>
                  <a:schemeClr val="tx2">
                    <a:lumMod val="50000"/>
                  </a:schemeClr>
                </a:solidFill>
              </a:rPr>
              <a:t>Wypowiedź </a:t>
            </a:r>
            <a:r>
              <a:rPr lang="pl-PL" sz="3600" b="1" dirty="0">
                <a:solidFill>
                  <a:schemeClr val="tx2">
                    <a:lumMod val="50000"/>
                  </a:schemeClr>
                </a:solidFill>
              </a:rPr>
              <a:t>pisemna</a:t>
            </a:r>
            <a:endParaRPr lang="pl-PL" sz="3600" b="1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657330"/>
              </p:ext>
            </p:extLst>
          </p:nvPr>
        </p:nvGraphicFramePr>
        <p:xfrm>
          <a:off x="2560317" y="2639238"/>
          <a:ext cx="7306673" cy="346111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56711">
                  <a:extLst>
                    <a:ext uri="{9D8B030D-6E8A-4147-A177-3AD203B41FA5}">
                      <a16:colId xmlns:a16="http://schemas.microsoft.com/office/drawing/2014/main" val="3728293470"/>
                    </a:ext>
                  </a:extLst>
                </a:gridCol>
                <a:gridCol w="1084217">
                  <a:extLst>
                    <a:ext uri="{9D8B030D-6E8A-4147-A177-3AD203B41FA5}">
                      <a16:colId xmlns:a16="http://schemas.microsoft.com/office/drawing/2014/main" val="483089671"/>
                    </a:ext>
                  </a:extLst>
                </a:gridCol>
                <a:gridCol w="1492661">
                  <a:extLst>
                    <a:ext uri="{9D8B030D-6E8A-4147-A177-3AD203B41FA5}">
                      <a16:colId xmlns:a16="http://schemas.microsoft.com/office/drawing/2014/main" val="2232404634"/>
                    </a:ext>
                  </a:extLst>
                </a:gridCol>
                <a:gridCol w="836542">
                  <a:extLst>
                    <a:ext uri="{9D8B030D-6E8A-4147-A177-3AD203B41FA5}">
                      <a16:colId xmlns:a16="http://schemas.microsoft.com/office/drawing/2014/main" val="13702562"/>
                    </a:ext>
                  </a:extLst>
                </a:gridCol>
                <a:gridCol w="836542">
                  <a:extLst>
                    <a:ext uri="{9D8B030D-6E8A-4147-A177-3AD203B41FA5}">
                      <a16:colId xmlns:a16="http://schemas.microsoft.com/office/drawing/2014/main" val="354780796"/>
                    </a:ext>
                  </a:extLst>
                </a:gridCol>
              </a:tblGrid>
              <a:tr h="692223"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Wymaganie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zadanie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województwo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powiat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 smtClean="0">
                          <a:effectLst/>
                        </a:rPr>
                        <a:t>szkoła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74260168"/>
                  </a:ext>
                </a:extLst>
              </a:tr>
              <a:tr h="692223">
                <a:tc rowSpan="4">
                  <a:txBody>
                    <a:bodyPr/>
                    <a:lstStyle/>
                    <a:p>
                      <a:pPr algn="ctr" fontAlgn="t"/>
                      <a:r>
                        <a:rPr lang="pl-PL" sz="1800" u="none" strike="noStrike" dirty="0">
                          <a:effectLst/>
                        </a:rPr>
                        <a:t>Wypowiedź pisemna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14_T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65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61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2208118"/>
                  </a:ext>
                </a:extLst>
              </a:tr>
              <a:tr h="6922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14_S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70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74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68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53096185"/>
                  </a:ext>
                </a:extLst>
              </a:tr>
              <a:tr h="6922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14_Z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65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66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19509219"/>
                  </a:ext>
                </a:extLst>
              </a:tr>
              <a:tr h="69222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14_P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57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>
                          <a:effectLst/>
                        </a:rPr>
                        <a:t>60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b="1" u="none" strike="noStrike" dirty="0">
                          <a:effectLst/>
                        </a:rPr>
                        <a:t>55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00561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654372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Wypowiedź pisemna</a:t>
            </a:r>
            <a:endParaRPr lang="pl-PL" dirty="0"/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00000000-0008-0000-01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60942998"/>
              </p:ext>
            </p:extLst>
          </p:nvPr>
        </p:nvGraphicFramePr>
        <p:xfrm>
          <a:off x="949234" y="1720626"/>
          <a:ext cx="10103865" cy="449729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Prostokąt 3"/>
          <p:cNvSpPr/>
          <p:nvPr/>
        </p:nvSpPr>
        <p:spPr>
          <a:xfrm>
            <a:off x="1867989" y="6132212"/>
            <a:ext cx="9418319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pl-PL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treść                           </a:t>
            </a:r>
            <a:r>
              <a:rPr lang="pl-PL" dirty="0" smtClean="0"/>
              <a:t>spójność </a:t>
            </a:r>
            <a:r>
              <a:rPr lang="pl-PL" dirty="0"/>
              <a:t>i logika </a:t>
            </a:r>
            <a:r>
              <a:rPr lang="pl-PL" dirty="0" smtClean="0"/>
              <a:t>                 zakres śr. </a:t>
            </a:r>
            <a:r>
              <a:rPr lang="pl-PL" dirty="0"/>
              <a:t>j</a:t>
            </a:r>
            <a:r>
              <a:rPr lang="pl-PL" dirty="0" smtClean="0"/>
              <a:t>ęz</a:t>
            </a:r>
            <a:r>
              <a:rPr lang="pl-PL" dirty="0"/>
              <a:t>.</a:t>
            </a:r>
            <a:r>
              <a:rPr lang="pl-PL" dirty="0" smtClean="0"/>
              <a:t>                  poprawność śr. jęz.</a:t>
            </a:r>
            <a:endParaRPr lang="pl-PL" dirty="0"/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pl-PL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987049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80605" y="692696"/>
            <a:ext cx="9117872" cy="1143000"/>
          </a:xfrm>
        </p:spPr>
        <p:txBody>
          <a:bodyPr>
            <a:normAutofit/>
          </a:bodyPr>
          <a:lstStyle/>
          <a:p>
            <a:r>
              <a:rPr lang="pl-PL" dirty="0" smtClean="0"/>
              <a:t>Wypowiedź pisemna - </a:t>
            </a:r>
            <a:r>
              <a:rPr lang="pl-PL" dirty="0"/>
              <a:t>wnioski</a:t>
            </a:r>
            <a:endParaRPr lang="pl-PL" b="1" dirty="0"/>
          </a:p>
        </p:txBody>
      </p:sp>
      <p:sp>
        <p:nvSpPr>
          <p:cNvPr id="3" name="Prostokąt 2"/>
          <p:cNvSpPr/>
          <p:nvPr/>
        </p:nvSpPr>
        <p:spPr>
          <a:xfrm>
            <a:off x="1815733" y="2181498"/>
            <a:ext cx="888274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dirty="0" smtClean="0"/>
              <a:t>Umiejętność redagowania wypowiedzi pisemnej sprawdzana była </a:t>
            </a:r>
            <a:r>
              <a:rPr lang="pl-PL" sz="3200" dirty="0"/>
              <a:t>za pomocą </a:t>
            </a:r>
            <a:r>
              <a:rPr lang="pl-PL" sz="3200" dirty="0" smtClean="0"/>
              <a:t>zadania 14.</a:t>
            </a:r>
          </a:p>
          <a:p>
            <a:endParaRPr lang="pl-PL" sz="3200" dirty="0" smtClean="0"/>
          </a:p>
          <a:p>
            <a:r>
              <a:rPr lang="pl-PL" sz="3200" dirty="0" smtClean="0"/>
              <a:t>Uczniowie zaskakująco dobrze poradzili sobie z redagowaniem </a:t>
            </a:r>
            <a:r>
              <a:rPr lang="pl-PL" sz="3200" dirty="0"/>
              <a:t>maila. Należy kontynuować działania związane z rozwijaniem umiejętności </a:t>
            </a:r>
            <a:r>
              <a:rPr lang="pl-PL" sz="3200" dirty="0" smtClean="0"/>
              <a:t>tworzenia tekstów w języku angielskim.</a:t>
            </a:r>
            <a:endParaRPr lang="pl-PL" sz="3200" dirty="0"/>
          </a:p>
          <a:p>
            <a:endParaRPr lang="pl-PL" sz="3200" dirty="0"/>
          </a:p>
          <a:p>
            <a:endParaRPr lang="pl-PL" sz="3200" dirty="0"/>
          </a:p>
        </p:txBody>
      </p:sp>
    </p:spTree>
    <p:extLst>
      <p:ext uri="{BB962C8B-B14F-4D97-AF65-F5344CB8AC3E}">
        <p14:creationId xmlns:p14="http://schemas.microsoft.com/office/powerpoint/2010/main" val="14875898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Wnioski końcowe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l-PL" dirty="0" smtClean="0"/>
              <a:t>Współpracować </a:t>
            </a:r>
            <a:r>
              <a:rPr lang="pl-PL" dirty="0"/>
              <a:t>z zespołem nauczycieli w celu </a:t>
            </a:r>
            <a:r>
              <a:rPr lang="pl-PL" dirty="0" smtClean="0"/>
              <a:t>ćwiczenia </a:t>
            </a:r>
            <a:r>
              <a:rPr lang="pl-PL" dirty="0"/>
              <a:t>uważnej analizy treści </a:t>
            </a:r>
            <a:r>
              <a:rPr lang="pl-PL" dirty="0" smtClean="0"/>
              <a:t>zadań oraz poleceń.</a:t>
            </a:r>
          </a:p>
          <a:p>
            <a:r>
              <a:rPr lang="pl-PL" dirty="0"/>
              <a:t>Kontynuować współpracę z </a:t>
            </a:r>
            <a:r>
              <a:rPr lang="pl-PL" dirty="0" smtClean="0"/>
              <a:t>rodzicami w celu umożliwienia uczniom korzystania z aplikacji oraz platform do nauki języka angielskiego.</a:t>
            </a:r>
          </a:p>
          <a:p>
            <a:r>
              <a:rPr lang="pl-PL" dirty="0" smtClean="0"/>
              <a:t>Należy kontynuować </a:t>
            </a:r>
            <a:r>
              <a:rPr lang="pl-PL" dirty="0"/>
              <a:t>działania zmierzające do podniesienia poziomu </a:t>
            </a:r>
            <a:r>
              <a:rPr lang="pl-PL" dirty="0" smtClean="0"/>
              <a:t>kluczowych umiejętności uczniów z języka angielskiego.</a:t>
            </a:r>
          </a:p>
          <a:p>
            <a:r>
              <a:rPr lang="pl-PL" dirty="0"/>
              <a:t>Ćwiczyć z uczniami różne sposoby realizowania poszczególnych funkcji językowych oraz środków językowych (np. zapraszanie, ostrzeganie, wyrażanie emocji, udzielanie rad) w różnorodnych sytuacjach komunikacyjnych.</a:t>
            </a:r>
          </a:p>
          <a:p>
            <a:pPr marL="0" indent="0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0663003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Rekomendacje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idx="1"/>
          </p:nvPr>
        </p:nvSpPr>
        <p:spPr>
          <a:xfrm>
            <a:off x="609599" y="1600201"/>
            <a:ext cx="10872651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 smtClean="0"/>
          </a:p>
          <a:p>
            <a:r>
              <a:rPr lang="pl-PL" dirty="0" smtClean="0"/>
              <a:t>Wykorzystywać </a:t>
            </a:r>
            <a:r>
              <a:rPr lang="pl-PL" dirty="0"/>
              <a:t>w czasie zajęć lekcyjnych pracę w parach </a:t>
            </a:r>
            <a:r>
              <a:rPr lang="pl-PL" dirty="0" smtClean="0"/>
              <a:t>lub </a:t>
            </a:r>
            <a:r>
              <a:rPr lang="pl-PL" dirty="0"/>
              <a:t>grupach, tak aby uczniowie musieli porozumiewać się w różnorodnych sytuacjach z życia codziennego w języku </a:t>
            </a:r>
            <a:r>
              <a:rPr lang="pl-PL" dirty="0" smtClean="0"/>
              <a:t>angielskim. Doskonalić te umiejętności przy użyciu fiszek konwersacyjnych. Regularnie poświęcać kilka minut lekcji na odgrywanie scenek z wylosowanych fiszek.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257441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981200" y="933224"/>
            <a:ext cx="8229600" cy="1143000"/>
          </a:xfrm>
        </p:spPr>
        <p:txBody>
          <a:bodyPr>
            <a:noAutofit/>
          </a:bodyPr>
          <a:lstStyle/>
          <a:p>
            <a:r>
              <a:rPr lang="pl-PL" sz="3200" dirty="0"/>
              <a:t>Porównanie średnich </a:t>
            </a:r>
            <a:r>
              <a:rPr lang="pl-PL" sz="3200" dirty="0" smtClean="0"/>
              <a:t>wyników uczniów z </a:t>
            </a:r>
            <a:r>
              <a:rPr lang="pl-PL" sz="3200" dirty="0"/>
              <a:t>egzaminu ósmoklasisty </a:t>
            </a:r>
            <a:r>
              <a:rPr lang="pl-PL" sz="3200" dirty="0" smtClean="0"/>
              <a:t>2023</a:t>
            </a:r>
            <a:endParaRPr lang="pl-PL" sz="3200" dirty="0"/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13379805"/>
              </p:ext>
            </p:extLst>
          </p:nvPr>
        </p:nvGraphicFramePr>
        <p:xfrm>
          <a:off x="1981200" y="2877502"/>
          <a:ext cx="8319225" cy="20757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00845">
                  <a:extLst>
                    <a:ext uri="{9D8B030D-6E8A-4147-A177-3AD203B41FA5}">
                      <a16:colId xmlns:a16="http://schemas.microsoft.com/office/drawing/2014/main" val="2725498071"/>
                    </a:ext>
                  </a:extLst>
                </a:gridCol>
                <a:gridCol w="1045028">
                  <a:extLst>
                    <a:ext uri="{9D8B030D-6E8A-4147-A177-3AD203B41FA5}">
                      <a16:colId xmlns:a16="http://schemas.microsoft.com/office/drawing/2014/main" val="1416640740"/>
                    </a:ext>
                  </a:extLst>
                </a:gridCol>
                <a:gridCol w="944816">
                  <a:extLst>
                    <a:ext uri="{9D8B030D-6E8A-4147-A177-3AD203B41FA5}">
                      <a16:colId xmlns:a16="http://schemas.microsoft.com/office/drawing/2014/main" val="1514033094"/>
                    </a:ext>
                  </a:extLst>
                </a:gridCol>
                <a:gridCol w="1009400">
                  <a:extLst>
                    <a:ext uri="{9D8B030D-6E8A-4147-A177-3AD203B41FA5}">
                      <a16:colId xmlns:a16="http://schemas.microsoft.com/office/drawing/2014/main" val="1075280324"/>
                    </a:ext>
                  </a:extLst>
                </a:gridCol>
                <a:gridCol w="916963">
                  <a:extLst>
                    <a:ext uri="{9D8B030D-6E8A-4147-A177-3AD203B41FA5}">
                      <a16:colId xmlns:a16="http://schemas.microsoft.com/office/drawing/2014/main" val="2552077548"/>
                    </a:ext>
                  </a:extLst>
                </a:gridCol>
                <a:gridCol w="902173">
                  <a:extLst>
                    <a:ext uri="{9D8B030D-6E8A-4147-A177-3AD203B41FA5}">
                      <a16:colId xmlns:a16="http://schemas.microsoft.com/office/drawing/2014/main" val="3403947140"/>
                    </a:ext>
                  </a:extLst>
                </a:gridCol>
              </a:tblGrid>
              <a:tr h="962977">
                <a:tc>
                  <a:txBody>
                    <a:bodyPr/>
                    <a:lstStyle/>
                    <a:p>
                      <a:pPr algn="l" fontAlgn="t"/>
                      <a:r>
                        <a:rPr lang="pl-PL" sz="1800" u="none" strike="noStrike">
                          <a:effectLst/>
                        </a:rPr>
                        <a:t> 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>
                          <a:effectLst/>
                        </a:rPr>
                        <a:t>Kraj</a:t>
                      </a:r>
                      <a:endParaRPr lang="pl-PL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effectLst/>
                        </a:rPr>
                        <a:t>Woj.</a:t>
                      </a:r>
                      <a:endParaRPr lang="pl-PL" sz="1800" b="1" i="0" u="none" strike="noStrike" dirty="0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>
                          <a:effectLst/>
                        </a:rPr>
                        <a:t>Powiat</a:t>
                      </a:r>
                      <a:endParaRPr lang="pl-PL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>
                          <a:effectLst/>
                        </a:rPr>
                        <a:t>Gmina</a:t>
                      </a:r>
                      <a:endParaRPr lang="pl-PL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>
                          <a:effectLst/>
                        </a:rPr>
                        <a:t>Szkoła </a:t>
                      </a:r>
                      <a:endParaRPr lang="pl-PL" sz="1800" b="1" i="0" u="none" strike="noStrike">
                        <a:solidFill>
                          <a:srgbClr val="FFFFFF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73842137"/>
                  </a:ext>
                </a:extLst>
              </a:tr>
              <a:tr h="1112738">
                <a:tc>
                  <a:txBody>
                    <a:bodyPr/>
                    <a:lstStyle/>
                    <a:p>
                      <a:pPr algn="l" rtl="0" fontAlgn="ctr"/>
                      <a:r>
                        <a:rPr lang="pl-PL" sz="2000" u="none" strike="noStrike" dirty="0">
                          <a:effectLst/>
                        </a:rPr>
                        <a:t>Średni wynik egzaminu </a:t>
                      </a:r>
                      <a:r>
                        <a:rPr lang="pl-PL" sz="2000" u="none" strike="noStrike" dirty="0" smtClean="0">
                          <a:effectLst/>
                        </a:rPr>
                        <a:t>z </a:t>
                      </a:r>
                      <a:r>
                        <a:rPr lang="pl-PL" sz="2000" u="none" strike="noStrike" dirty="0">
                          <a:effectLst/>
                        </a:rPr>
                        <a:t>języka angielskiego</a:t>
                      </a:r>
                      <a:endParaRPr lang="pl-PL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57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effectLst/>
                        </a:rPr>
                        <a:t>66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>
                          <a:effectLst/>
                        </a:rPr>
                        <a:t>64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effectLst/>
                        </a:rPr>
                        <a:t>64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>
                          <a:effectLst/>
                        </a:rPr>
                        <a:t>60</a:t>
                      </a:r>
                      <a:endParaRPr lang="pl-PL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l-PL" sz="1800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</a:t>
                      </a:r>
                      <a:endParaRPr lang="pl-PL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403597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6294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48789" y="705712"/>
            <a:ext cx="10972800" cy="1143000"/>
          </a:xfrm>
        </p:spPr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645920" y="2246812"/>
            <a:ext cx="93268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l-PL" sz="4000" dirty="0"/>
              <a:t>Średni wynik uzyskany przez </a:t>
            </a:r>
            <a:r>
              <a:rPr lang="pl-PL" sz="4000" dirty="0" smtClean="0"/>
              <a:t>uczniów naszej </a:t>
            </a:r>
            <a:r>
              <a:rPr lang="pl-PL" sz="4000" dirty="0"/>
              <a:t>szkoły jest niższy niż średni </a:t>
            </a:r>
            <a:r>
              <a:rPr lang="pl-PL" sz="4000" dirty="0" smtClean="0"/>
              <a:t>wynik w gminie, powiecie i województwie.</a:t>
            </a:r>
            <a:endParaRPr lang="pl-PL" sz="4000" dirty="0"/>
          </a:p>
        </p:txBody>
      </p:sp>
    </p:spTree>
    <p:extLst>
      <p:ext uri="{BB962C8B-B14F-4D97-AF65-F5344CB8AC3E}">
        <p14:creationId xmlns:p14="http://schemas.microsoft.com/office/powerpoint/2010/main" val="361229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850571" y="992640"/>
            <a:ext cx="8260080" cy="1502320"/>
          </a:xfrm>
        </p:spPr>
        <p:txBody>
          <a:bodyPr>
            <a:noAutofit/>
          </a:bodyPr>
          <a:lstStyle/>
          <a:p>
            <a:r>
              <a:rPr lang="pl-PL" sz="3200" dirty="0"/>
              <a:t>Średnie wyniki uczniów z egzaminu ósmoklasisty na tle szkół w podobnej grupie </a:t>
            </a:r>
            <a:r>
              <a:rPr lang="pl-PL" sz="3200" dirty="0" smtClean="0"/>
              <a:t/>
            </a:r>
            <a:br>
              <a:rPr lang="pl-PL" sz="3200" dirty="0" smtClean="0"/>
            </a:br>
            <a:r>
              <a:rPr lang="pl-PL" sz="3200" dirty="0" smtClean="0"/>
              <a:t>miejscowości </a:t>
            </a:r>
            <a:r>
              <a:rPr lang="pl-PL" sz="3200" dirty="0"/>
              <a:t>2023</a:t>
            </a:r>
          </a:p>
        </p:txBody>
      </p:sp>
      <p:graphicFrame>
        <p:nvGraphicFramePr>
          <p:cNvPr id="8" name="Tabe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5404504"/>
              </p:ext>
            </p:extLst>
          </p:nvPr>
        </p:nvGraphicFramePr>
        <p:xfrm>
          <a:off x="1667505" y="3028643"/>
          <a:ext cx="8856987" cy="20678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003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841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33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4699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180802">
                <a:tc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Miasto powyżej 100 tys. mieszk.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Miasto</a:t>
                      </a:r>
                      <a:r>
                        <a:rPr lang="pl-PL" baseline="0"/>
                        <a:t> </a:t>
                      </a:r>
                      <a:br>
                        <a:rPr lang="pl-PL" baseline="0"/>
                      </a:br>
                      <a:r>
                        <a:rPr lang="pl-PL" baseline="0"/>
                        <a:t>20-100 tys. mieszk.</a:t>
                      </a:r>
                      <a:endParaRPr lang="pl-PL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Miasto </a:t>
                      </a:r>
                      <a:br>
                        <a:rPr lang="pl-PL"/>
                      </a:br>
                      <a:r>
                        <a:rPr lang="pl-PL"/>
                        <a:t>do 20 tys. mieszk.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Wieś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Szkoła 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7040">
                <a:tc>
                  <a:txBody>
                    <a:bodyPr/>
                    <a:lstStyle/>
                    <a:p>
                      <a:r>
                        <a:rPr lang="pl-PL" sz="2000" dirty="0"/>
                        <a:t>Średni wynik egzaminu z języka angielskiego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63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/>
                        <a:t>60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58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737885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3312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457201"/>
            <a:ext cx="10972800" cy="1143000"/>
          </a:xfrm>
        </p:spPr>
        <p:txBody>
          <a:bodyPr/>
          <a:lstStyle/>
          <a:p>
            <a:r>
              <a:rPr lang="pl-PL" dirty="0"/>
              <a:t>Wnioski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pPr marL="0" indent="0" algn="just">
              <a:buNone/>
            </a:pPr>
            <a:r>
              <a:rPr lang="pl-PL" dirty="0" smtClean="0"/>
              <a:t>Średni </a:t>
            </a:r>
            <a:r>
              <a:rPr lang="pl-PL" dirty="0"/>
              <a:t>wynik egzaminu w szkole pokazuje, że uczniowie naszej placówki wypadli na egzaminie z języka </a:t>
            </a:r>
            <a:r>
              <a:rPr lang="pl-PL" dirty="0" smtClean="0"/>
              <a:t>angielskiego </a:t>
            </a:r>
            <a:r>
              <a:rPr lang="pl-PL" dirty="0"/>
              <a:t>niżej niż uczniowie szkół wiejskich oraz miast do 20 tys. m</a:t>
            </a:r>
            <a:r>
              <a:rPr lang="pl-PL" dirty="0" smtClean="0"/>
              <a:t>ieszkańców, a także miast </a:t>
            </a:r>
            <a:r>
              <a:rPr lang="pl-PL" dirty="0"/>
              <a:t>od 20 do 100 tys. m</a:t>
            </a:r>
            <a:r>
              <a:rPr lang="pl-PL" dirty="0" smtClean="0"/>
              <a:t>ieszkańców i </a:t>
            </a:r>
            <a:r>
              <a:rPr lang="pl-PL" dirty="0"/>
              <a:t>miast powyżej 100 tys. mieszkańców.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119736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/>
              <a:t>Szkoła na tle innych szkół w gminie</a:t>
            </a:r>
          </a:p>
        </p:txBody>
      </p:sp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2257816"/>
              </p:ext>
            </p:extLst>
          </p:nvPr>
        </p:nvGraphicFramePr>
        <p:xfrm>
          <a:off x="1869177" y="1632856"/>
          <a:ext cx="8842364" cy="225691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83870">
                  <a:extLst>
                    <a:ext uri="{9D8B030D-6E8A-4147-A177-3AD203B41FA5}">
                      <a16:colId xmlns:a16="http://schemas.microsoft.com/office/drawing/2014/main" val="2283031913"/>
                    </a:ext>
                  </a:extLst>
                </a:gridCol>
                <a:gridCol w="1640745">
                  <a:extLst>
                    <a:ext uri="{9D8B030D-6E8A-4147-A177-3AD203B41FA5}">
                      <a16:colId xmlns:a16="http://schemas.microsoft.com/office/drawing/2014/main" val="3541938133"/>
                    </a:ext>
                  </a:extLst>
                </a:gridCol>
                <a:gridCol w="1322870">
                  <a:extLst>
                    <a:ext uri="{9D8B030D-6E8A-4147-A177-3AD203B41FA5}">
                      <a16:colId xmlns:a16="http://schemas.microsoft.com/office/drawing/2014/main" val="3601506660"/>
                    </a:ext>
                  </a:extLst>
                </a:gridCol>
                <a:gridCol w="875151">
                  <a:extLst>
                    <a:ext uri="{9D8B030D-6E8A-4147-A177-3AD203B41FA5}">
                      <a16:colId xmlns:a16="http://schemas.microsoft.com/office/drawing/2014/main" val="240570194"/>
                    </a:ext>
                  </a:extLst>
                </a:gridCol>
                <a:gridCol w="879932">
                  <a:extLst>
                    <a:ext uri="{9D8B030D-6E8A-4147-A177-3AD203B41FA5}">
                      <a16:colId xmlns:a16="http://schemas.microsoft.com/office/drawing/2014/main" val="3770145017"/>
                    </a:ext>
                  </a:extLst>
                </a:gridCol>
                <a:gridCol w="879932">
                  <a:extLst>
                    <a:ext uri="{9D8B030D-6E8A-4147-A177-3AD203B41FA5}">
                      <a16:colId xmlns:a16="http://schemas.microsoft.com/office/drawing/2014/main" val="1425577901"/>
                    </a:ext>
                  </a:extLst>
                </a:gridCol>
                <a:gridCol w="879932">
                  <a:extLst>
                    <a:ext uri="{9D8B030D-6E8A-4147-A177-3AD203B41FA5}">
                      <a16:colId xmlns:a16="http://schemas.microsoft.com/office/drawing/2014/main" val="1551927004"/>
                    </a:ext>
                  </a:extLst>
                </a:gridCol>
                <a:gridCol w="879932">
                  <a:extLst>
                    <a:ext uri="{9D8B030D-6E8A-4147-A177-3AD203B41FA5}">
                      <a16:colId xmlns:a16="http://schemas.microsoft.com/office/drawing/2014/main" val="2505009322"/>
                    </a:ext>
                  </a:extLst>
                </a:gridCol>
              </a:tblGrid>
              <a:tr h="1574151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 smtClean="0">
                          <a:effectLst/>
                        </a:rPr>
                        <a:t>Szkoła,</a:t>
                      </a:r>
                    </a:p>
                    <a:p>
                      <a:pPr algn="ctr" fontAlgn="ctr"/>
                      <a:endParaRPr lang="pl-PL" sz="1800" u="none" strike="noStrike" dirty="0" smtClean="0">
                        <a:effectLst/>
                      </a:endParaRPr>
                    </a:p>
                    <a:p>
                      <a:pPr algn="ctr" fontAlgn="ctr"/>
                      <a:r>
                        <a:rPr lang="pl-PL" sz="1800" u="none" strike="noStrike" dirty="0" smtClean="0">
                          <a:effectLst/>
                        </a:rPr>
                        <a:t>miejscowość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P</a:t>
                      </a:r>
                      <a:r>
                        <a:rPr lang="pl-PL" sz="1800" u="none" strike="noStrike" dirty="0" smtClean="0">
                          <a:effectLst/>
                        </a:rPr>
                        <a:t>rzedmiot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W szkole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Gminie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Powiecie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l-PL" sz="1800" u="none" strike="noStrike" dirty="0">
                          <a:effectLst/>
                        </a:rPr>
                        <a:t>Województwie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vert="vert27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u="none" strike="noStrike" dirty="0" smtClean="0">
                          <a:effectLst/>
                        </a:rPr>
                        <a:t>        Kraju</a:t>
                      </a:r>
                      <a:endParaRPr lang="pl-PL" sz="1800" b="1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endParaRPr lang="pl-PL" sz="1800" dirty="0"/>
                    </a:p>
                  </a:txBody>
                  <a:tcPr marL="9525" marR="9525" marT="9525" marB="0" vert="vert270" anchor="b"/>
                </a:tc>
                <a:extLst>
                  <a:ext uri="{0D108BD9-81ED-4DB2-BD59-A6C34878D82A}">
                    <a16:rowId xmlns:a16="http://schemas.microsoft.com/office/drawing/2014/main" val="2929853643"/>
                  </a:ext>
                </a:extLst>
              </a:tr>
              <a:tr h="682763"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Liczba zdających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gridSpan="5">
                  <a:txBody>
                    <a:bodyPr/>
                    <a:lstStyle/>
                    <a:p>
                      <a:pPr algn="ctr" fontAlgn="ctr"/>
                      <a:r>
                        <a:rPr lang="pl-PL" sz="1800" u="none" strike="noStrike" dirty="0">
                          <a:effectLst/>
                        </a:rPr>
                        <a:t>Wyniki egzaminów w % punktów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l-P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1984823"/>
                  </a:ext>
                </a:extLst>
              </a:tr>
            </a:tbl>
          </a:graphicData>
        </a:graphic>
      </p:graphicFrame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3272908"/>
              </p:ext>
            </p:extLst>
          </p:nvPr>
        </p:nvGraphicFramePr>
        <p:xfrm>
          <a:off x="1869177" y="3889770"/>
          <a:ext cx="8842365" cy="2119144"/>
        </p:xfrm>
        <a:graphic>
          <a:graphicData uri="http://schemas.openxmlformats.org/drawingml/2006/table">
            <a:tbl>
              <a:tblPr>
                <a:tableStyleId>{D7AC3CCA-C797-4891-BE02-D94E43425B78}</a:tableStyleId>
              </a:tblPr>
              <a:tblGrid>
                <a:gridCol w="1481424">
                  <a:extLst>
                    <a:ext uri="{9D8B030D-6E8A-4147-A177-3AD203B41FA5}">
                      <a16:colId xmlns:a16="http://schemas.microsoft.com/office/drawing/2014/main" val="3549492507"/>
                    </a:ext>
                  </a:extLst>
                </a:gridCol>
                <a:gridCol w="1637364">
                  <a:extLst>
                    <a:ext uri="{9D8B030D-6E8A-4147-A177-3AD203B41FA5}">
                      <a16:colId xmlns:a16="http://schemas.microsoft.com/office/drawing/2014/main" val="4093529230"/>
                    </a:ext>
                  </a:extLst>
                </a:gridCol>
                <a:gridCol w="1325485">
                  <a:extLst>
                    <a:ext uri="{9D8B030D-6E8A-4147-A177-3AD203B41FA5}">
                      <a16:colId xmlns:a16="http://schemas.microsoft.com/office/drawing/2014/main" val="655296755"/>
                    </a:ext>
                  </a:extLst>
                </a:gridCol>
                <a:gridCol w="845732">
                  <a:extLst>
                    <a:ext uri="{9D8B030D-6E8A-4147-A177-3AD203B41FA5}">
                      <a16:colId xmlns:a16="http://schemas.microsoft.com/office/drawing/2014/main" val="2994947244"/>
                    </a:ext>
                  </a:extLst>
                </a:gridCol>
                <a:gridCol w="888090">
                  <a:extLst>
                    <a:ext uri="{9D8B030D-6E8A-4147-A177-3AD203B41FA5}">
                      <a16:colId xmlns:a16="http://schemas.microsoft.com/office/drawing/2014/main" val="2009948084"/>
                    </a:ext>
                  </a:extLst>
                </a:gridCol>
                <a:gridCol w="888090">
                  <a:extLst>
                    <a:ext uri="{9D8B030D-6E8A-4147-A177-3AD203B41FA5}">
                      <a16:colId xmlns:a16="http://schemas.microsoft.com/office/drawing/2014/main" val="3805722146"/>
                    </a:ext>
                  </a:extLst>
                </a:gridCol>
                <a:gridCol w="888090">
                  <a:extLst>
                    <a:ext uri="{9D8B030D-6E8A-4147-A177-3AD203B41FA5}">
                      <a16:colId xmlns:a16="http://schemas.microsoft.com/office/drawing/2014/main" val="2702686366"/>
                    </a:ext>
                  </a:extLst>
                </a:gridCol>
                <a:gridCol w="888090">
                  <a:extLst>
                    <a:ext uri="{9D8B030D-6E8A-4147-A177-3AD203B41FA5}">
                      <a16:colId xmlns:a16="http://schemas.microsoft.com/office/drawing/2014/main" val="2809183998"/>
                    </a:ext>
                  </a:extLst>
                </a:gridCol>
              </a:tblGrid>
              <a:tr h="495642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ZSP Raków</a:t>
                      </a:r>
                    </a:p>
                  </a:txBody>
                  <a:tcPr marL="9525" marR="9525" marT="9525" marB="0">
                    <a:solidFill>
                      <a:srgbClr val="82C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u="none" strike="noStrike" dirty="0">
                          <a:effectLst/>
                        </a:rPr>
                        <a:t>Język angielski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82C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82C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82C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82C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82C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solidFill>
                      <a:srgbClr val="82CE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>
                    <a:solidFill>
                      <a:srgbClr val="82CE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0570620"/>
                  </a:ext>
                </a:extLst>
              </a:tr>
              <a:tr h="457600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Szumsko</a:t>
                      </a:r>
                    </a:p>
                    <a:p>
                      <a:pPr algn="ctr" fontAlgn="t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u="none" strike="noStrike" dirty="0">
                          <a:effectLst/>
                        </a:rPr>
                        <a:t>Język angielski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544612831"/>
                  </a:ext>
                </a:extLst>
              </a:tr>
              <a:tr h="427165"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ZSP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Ociesęki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u="none" strike="noStrike" dirty="0">
                          <a:effectLst/>
                        </a:rPr>
                        <a:t>Język</a:t>
                      </a:r>
                      <a:r>
                        <a:rPr lang="pl-PL" sz="1800" u="none" strike="noStrike" baseline="0" dirty="0">
                          <a:effectLst/>
                        </a:rPr>
                        <a:t> angielski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pl-PL" sz="18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1596817468"/>
                  </a:ext>
                </a:extLst>
              </a:tr>
              <a:tr h="638172">
                <a:tc>
                  <a:txBody>
                    <a:bodyPr/>
                    <a:lstStyle/>
                    <a:p>
                      <a:pPr marL="0" marR="0" lvl="0" indent="0" algn="ctr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SP </a:t>
                      </a:r>
                      <a:r>
                        <a:rPr lang="pl-PL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Bardo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t"/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Język angielski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</a:t>
                      </a:r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rak danych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  <a:endParaRPr lang="pl-PL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pl-PL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66</a:t>
                      </a:r>
                    </a:p>
                  </a:txBody>
                  <a:tcPr marL="9525" marR="9525" marT="9525" marB="0"/>
                </a:tc>
                <a:extLst>
                  <a:ext uri="{0D108BD9-81ED-4DB2-BD59-A6C34878D82A}">
                    <a16:rowId xmlns:a16="http://schemas.microsoft.com/office/drawing/2014/main" val="35344985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3163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599" y="431392"/>
            <a:ext cx="10972800" cy="1143000"/>
          </a:xfrm>
        </p:spPr>
        <p:txBody>
          <a:bodyPr/>
          <a:lstStyle/>
          <a:p>
            <a:r>
              <a:rPr lang="pl-PL" dirty="0" smtClean="0"/>
              <a:t>Wnioski</a:t>
            </a:r>
            <a:endParaRPr lang="pl-PL" dirty="0"/>
          </a:p>
        </p:txBody>
      </p:sp>
      <p:sp>
        <p:nvSpPr>
          <p:cNvPr id="3" name="Prostokąt 2"/>
          <p:cNvSpPr/>
          <p:nvPr/>
        </p:nvSpPr>
        <p:spPr>
          <a:xfrm>
            <a:off x="1184365" y="1705021"/>
            <a:ext cx="9823269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l-PL" sz="3200" dirty="0"/>
              <a:t>Średni wynik uzyskany przez uczniów szkoły jest </a:t>
            </a:r>
            <a:r>
              <a:rPr lang="pl-PL" sz="3200" dirty="0" smtClean="0"/>
              <a:t>wyższy </a:t>
            </a:r>
            <a:r>
              <a:rPr lang="pl-PL" sz="3200" dirty="0"/>
              <a:t>niż wynik uczniów Szkoły Podstawowej w </a:t>
            </a:r>
            <a:r>
              <a:rPr lang="pl-PL" sz="3200" dirty="0" smtClean="0"/>
              <a:t>Szumsku oraz niższy niż </a:t>
            </a:r>
            <a:r>
              <a:rPr lang="pl-PL" sz="3200" dirty="0"/>
              <a:t>wynik uczniów Szkoły Podstawowej w </a:t>
            </a:r>
            <a:r>
              <a:rPr lang="pl-PL" sz="3200" dirty="0" err="1" smtClean="0"/>
              <a:t>Ociesękach</a:t>
            </a:r>
            <a:r>
              <a:rPr lang="pl-PL" sz="3200" dirty="0" smtClean="0"/>
              <a:t>. Nie </a:t>
            </a:r>
            <a:r>
              <a:rPr lang="pl-PL" sz="3200" dirty="0"/>
              <a:t>można porównać wyniku w stosunku do średnich wyników uzyskanych przez rówieśników </a:t>
            </a:r>
            <a:r>
              <a:rPr lang="pl-PL" sz="3200" dirty="0" smtClean="0"/>
              <a:t>w szkole </a:t>
            </a:r>
            <a:r>
              <a:rPr lang="pl-PL" sz="3200" dirty="0"/>
              <a:t>w </a:t>
            </a:r>
            <a:r>
              <a:rPr lang="pl-PL" sz="3200" dirty="0" smtClean="0"/>
              <a:t>Bardzie w </a:t>
            </a:r>
            <a:r>
              <a:rPr lang="pl-PL" sz="3200" dirty="0"/>
              <a:t>związku z brakiem opublikowanych wyników (zbyt mała liczba uczniów w szkole).</a:t>
            </a:r>
          </a:p>
        </p:txBody>
      </p:sp>
    </p:spTree>
    <p:extLst>
      <p:ext uri="{BB962C8B-B14F-4D97-AF65-F5344CB8AC3E}">
        <p14:creationId xmlns:p14="http://schemas.microsoft.com/office/powerpoint/2010/main" val="4014283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372</TotalTime>
  <Words>1352</Words>
  <Application>Microsoft Office PowerPoint</Application>
  <PresentationFormat>Panoramiczny</PresentationFormat>
  <Paragraphs>469</Paragraphs>
  <Slides>34</Slides>
  <Notes>1</Notes>
  <HiddenSlides>2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34</vt:i4>
      </vt:variant>
    </vt:vector>
  </HeadingPairs>
  <TitlesOfParts>
    <vt:vector size="40" baseType="lpstr">
      <vt:lpstr>Arial</vt:lpstr>
      <vt:lpstr>Calibri</vt:lpstr>
      <vt:lpstr>Calibri Light</vt:lpstr>
      <vt:lpstr>Times New Roman</vt:lpstr>
      <vt:lpstr>Motyw pakietu Office</vt:lpstr>
      <vt:lpstr>1_Motyw pakietu Office</vt:lpstr>
      <vt:lpstr>Raport egzaminu ósmoklasisty język angielski</vt:lpstr>
      <vt:lpstr>Prezentacja programu PowerPoint</vt:lpstr>
      <vt:lpstr>Prezentacja programu PowerPoint</vt:lpstr>
      <vt:lpstr>Porównanie średnich wyników uczniów z egzaminu ósmoklasisty 2023</vt:lpstr>
      <vt:lpstr>Wnioski</vt:lpstr>
      <vt:lpstr>Średnie wyniki uczniów z egzaminu ósmoklasisty na tle szkół w podobnej grupie  miejscowości 2023</vt:lpstr>
      <vt:lpstr>Wnioski</vt:lpstr>
      <vt:lpstr>Szkoła na tle innych szkół w gminie</vt:lpstr>
      <vt:lpstr>Wnioski</vt:lpstr>
      <vt:lpstr>Wyniki szkoły na skali staninowej </vt:lpstr>
      <vt:lpstr>Wnioski</vt:lpstr>
      <vt:lpstr>Łatwość testu</vt:lpstr>
      <vt:lpstr>Wnioski</vt:lpstr>
      <vt:lpstr>Analizy jakościowe</vt:lpstr>
      <vt:lpstr>Prezentacja programu PowerPoint</vt:lpstr>
      <vt:lpstr>Poziom wykonania wymagań w szkole  na tle województwa oraz powiatu</vt:lpstr>
      <vt:lpstr>Poziom wykonania zadań w szkole  na tle województwa oraz powiatu Rozumienie ze słuchu </vt:lpstr>
      <vt:lpstr>Rozumienie ze słuchu</vt:lpstr>
      <vt:lpstr>Rozumienie ze słuchu - wnioski</vt:lpstr>
      <vt:lpstr>Poziom wykonania zadań w szkole  na tle województwa oraz powiatu Znajomość funkcji językowych</vt:lpstr>
      <vt:lpstr>Znajomość funkcji językowych</vt:lpstr>
      <vt:lpstr>Znajomość funkcji językowych - wnioski</vt:lpstr>
      <vt:lpstr>Poziom wykonania zadań w szkole  na tle województwa oraz powiatu Rozumienie tekstów pisanych</vt:lpstr>
      <vt:lpstr>Rozumienie tekstów pisanych</vt:lpstr>
      <vt:lpstr>Rozumienie tekstów pisanych - wnioski</vt:lpstr>
      <vt:lpstr>Poziom wykonania zadań w szkole  na tle województwa oraz powiatu Znajomość środków językowych</vt:lpstr>
      <vt:lpstr>Znajomość środków językowych</vt:lpstr>
      <vt:lpstr>Znajomość środków językowych - wnioski</vt:lpstr>
      <vt:lpstr>Prezentacja programu PowerPoint</vt:lpstr>
      <vt:lpstr>Poziom wykonania zadań w szkole na tle województwa oraz powiatu Wypowiedź pisemna</vt:lpstr>
      <vt:lpstr>Wypowiedź pisemna</vt:lpstr>
      <vt:lpstr>Wypowiedź pisemna - wnioski</vt:lpstr>
      <vt:lpstr>Wnioski końcowe</vt:lpstr>
      <vt:lpstr>Rekomendacje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scdn</dc:creator>
  <cp:lastModifiedBy>Karolina</cp:lastModifiedBy>
  <cp:revision>67</cp:revision>
  <dcterms:created xsi:type="dcterms:W3CDTF">2023-09-25T13:05:04Z</dcterms:created>
  <dcterms:modified xsi:type="dcterms:W3CDTF">2023-10-02T17:01:58Z</dcterms:modified>
</cp:coreProperties>
</file>