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59" r:id="rId4"/>
    <p:sldId id="260" r:id="rId5"/>
    <p:sldId id="261" r:id="rId6"/>
    <p:sldId id="256" r:id="rId7"/>
    <p:sldId id="262" r:id="rId8"/>
    <p:sldId id="274" r:id="rId9"/>
    <p:sldId id="275" r:id="rId10"/>
    <p:sldId id="273" r:id="rId11"/>
    <p:sldId id="263" r:id="rId12"/>
    <p:sldId id="264" r:id="rId13"/>
    <p:sldId id="265" r:id="rId14"/>
    <p:sldId id="266" r:id="rId15"/>
    <p:sldId id="272" r:id="rId16"/>
    <p:sldId id="267" r:id="rId17"/>
    <p:sldId id="268" r:id="rId18"/>
    <p:sldId id="269" r:id="rId19"/>
    <p:sldId id="270" r:id="rId20"/>
    <p:sldId id="271" r:id="rId21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5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Kliknite sem a upravte štýl predlohy podnadpisov.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Kliknite sem a upravte štýl predlohy nadpisov.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92E2F3-A957-4897-AE39-228CC061DCDB}" type="datetimeFigureOut">
              <a:rPr lang="sk-SK" smtClean="0"/>
              <a:pPr/>
              <a:t>05.03.2022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C84D80-3779-453A-ADA2-5F0F5F32198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rice" TargetMode="External"/><Relationship Id="rId2" Type="http://schemas.openxmlformats.org/officeDocument/2006/relationships/hyperlink" Target="https://en.wikipedia.org/wiki/Product_(business)" TargetMode="Externa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1772816"/>
            <a:ext cx="6138973" cy="2701148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3131840" y="4293096"/>
            <a:ext cx="4536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400" dirty="0"/>
              <a:t>/ENTERPRISE/</a:t>
            </a:r>
          </a:p>
        </p:txBody>
      </p:sp>
    </p:spTree>
    <p:extLst>
      <p:ext uri="{BB962C8B-B14F-4D97-AF65-F5344CB8AC3E}">
        <p14:creationId xmlns:p14="http://schemas.microsoft.com/office/powerpoint/2010/main" val="7688523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476672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/>
              <a:t>Under </a:t>
            </a:r>
            <a:r>
              <a:rPr lang="en-US" sz="2400" dirty="0" err="1"/>
              <a:t>th</a:t>
            </a:r>
            <a:r>
              <a:rPr lang="sk-SK" sz="2400" dirty="0"/>
              <a:t>e</a:t>
            </a:r>
            <a:r>
              <a:rPr lang="en-US" sz="2400" dirty="0"/>
              <a:t> </a:t>
            </a:r>
            <a:r>
              <a:rPr lang="sk-SK" sz="2400" dirty="0"/>
              <a:t>Slovak </a:t>
            </a:r>
            <a:r>
              <a:rPr lang="sk-SK" sz="2400" dirty="0" err="1"/>
              <a:t>Commercial</a:t>
            </a:r>
            <a:r>
              <a:rPr lang="sk-SK" sz="2400" dirty="0"/>
              <a:t> </a:t>
            </a:r>
            <a:r>
              <a:rPr lang="sk-SK" sz="2400" dirty="0" err="1"/>
              <a:t>code</a:t>
            </a:r>
            <a:r>
              <a:rPr lang="sk-SK" sz="2400" dirty="0"/>
              <a:t> </a:t>
            </a:r>
            <a:r>
              <a:rPr lang="en-US" sz="2400" dirty="0"/>
              <a:t>entrepreneur</a:t>
            </a:r>
            <a:r>
              <a:rPr lang="sk-SK" sz="2400" dirty="0"/>
              <a:t> </a:t>
            </a:r>
            <a:r>
              <a:rPr lang="sk-SK" sz="2400" dirty="0" err="1"/>
              <a:t>can</a:t>
            </a:r>
            <a:r>
              <a:rPr lang="sk-SK" sz="2400" dirty="0"/>
              <a:t> </a:t>
            </a:r>
            <a:r>
              <a:rPr lang="sk-SK" sz="2400" dirty="0" err="1"/>
              <a:t>be</a:t>
            </a:r>
            <a:r>
              <a:rPr lang="en-US" sz="2400" dirty="0"/>
              <a:t>: </a:t>
            </a:r>
            <a:endParaRPr lang="sk-SK" sz="2400" dirty="0"/>
          </a:p>
          <a:p>
            <a:pPr marL="457200" indent="-457200">
              <a:buAutoNum type="alphaLcParenR"/>
            </a:pPr>
            <a:r>
              <a:rPr lang="en-US" sz="2400" dirty="0"/>
              <a:t>a party registered in the Companies Register, </a:t>
            </a:r>
            <a:endParaRPr lang="sk-SK" sz="2400" dirty="0"/>
          </a:p>
          <a:p>
            <a:pPr marL="457200" indent="-457200">
              <a:buAutoNum type="alphaLcParenR"/>
            </a:pPr>
            <a:r>
              <a:rPr lang="en-US" sz="2400" dirty="0"/>
              <a:t>a party conducting business </a:t>
            </a:r>
            <a:r>
              <a:rPr lang="sk-SK" sz="2400" dirty="0" err="1"/>
              <a:t>with</a:t>
            </a:r>
            <a:r>
              <a:rPr lang="en-US" sz="2400" dirty="0"/>
              <a:t> a Trading License,</a:t>
            </a:r>
            <a:endParaRPr lang="sk-SK" sz="2400" dirty="0"/>
          </a:p>
          <a:p>
            <a:pPr marL="457200" indent="-457200">
              <a:buAutoNum type="alphaLcParenR"/>
            </a:pPr>
            <a:r>
              <a:rPr lang="en-US" sz="2400" dirty="0"/>
              <a:t>a party conducting business </a:t>
            </a:r>
            <a:r>
              <a:rPr lang="sk-SK" sz="2400" dirty="0" err="1"/>
              <a:t>with</a:t>
            </a:r>
            <a:r>
              <a:rPr lang="en-US" sz="2400" dirty="0"/>
              <a:t> an authorization other than Trading License </a:t>
            </a:r>
            <a:endParaRPr lang="sk-SK" sz="2400" dirty="0"/>
          </a:p>
          <a:p>
            <a:pPr marL="457200" indent="-457200">
              <a:buAutoNum type="alphaLcParenR"/>
            </a:pPr>
            <a:r>
              <a:rPr lang="en-US" sz="2400" dirty="0"/>
              <a:t>an individual engaged in agriculture, who is entered in a register according to special legislation.</a:t>
            </a:r>
            <a:endParaRPr lang="sk-SK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717032"/>
            <a:ext cx="799465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dirty="0" err="1"/>
              <a:t>Business</a:t>
            </a:r>
            <a:r>
              <a:rPr lang="en-US" dirty="0"/>
              <a:t> name</a:t>
            </a:r>
            <a:r>
              <a:rPr lang="sk-SK" dirty="0"/>
              <a:t> </a:t>
            </a:r>
            <a:br>
              <a:rPr lang="sk-SK" dirty="0"/>
            </a:br>
            <a:r>
              <a:rPr lang="sk-SK" sz="3100" dirty="0"/>
              <a:t>(Obchodné meno)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9552" y="206084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term ” business name„ shall mean the name, under which the entrepreneur takes actions at law at the conduct of its business</a:t>
            </a:r>
            <a:r>
              <a:rPr lang="sk-SK" dirty="0"/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789040"/>
            <a:ext cx="8026400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Choosing a Name for My New Business. – LaunchApp.c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870301"/>
            <a:ext cx="2650265" cy="198769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21073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/>
          </a:p>
          <a:p>
            <a:r>
              <a:rPr lang="en-US" dirty="0"/>
              <a:t>The of an) is the. The commercial name of an individual may be supplemented to identify the person of the entrepreneur or the type of his business activity.</a:t>
            </a:r>
            <a:endParaRPr lang="sk-SK" dirty="0"/>
          </a:p>
        </p:txBody>
      </p:sp>
      <p:graphicFrame>
        <p:nvGraphicFramePr>
          <p:cNvPr id="4" name="Tabuľ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4309587"/>
              </p:ext>
            </p:extLst>
          </p:nvPr>
        </p:nvGraphicFramePr>
        <p:xfrm>
          <a:off x="0" y="1"/>
          <a:ext cx="9144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>
                  <a:extLst>
                    <a:ext uri="{9D8B030D-6E8A-4147-A177-3AD203B41FA5}">
                      <a16:colId xmlns:a16="http://schemas.microsoft.com/office/drawing/2014/main" val="510216544"/>
                    </a:ext>
                  </a:extLst>
                </a:gridCol>
                <a:gridCol w="4572000">
                  <a:extLst>
                    <a:ext uri="{9D8B030D-6E8A-4147-A177-3AD203B41FA5}">
                      <a16:colId xmlns:a16="http://schemas.microsoft.com/office/drawing/2014/main" val="2899276126"/>
                    </a:ext>
                  </a:extLst>
                </a:gridCol>
              </a:tblGrid>
              <a:tr h="809548">
                <a:tc gridSpan="2">
                  <a:txBody>
                    <a:bodyPr/>
                    <a:lstStyle/>
                    <a:p>
                      <a:pPr algn="ctr"/>
                      <a:r>
                        <a:rPr kumimoji="0" lang="sk-SK" sz="3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Business</a:t>
                      </a:r>
                      <a:r>
                        <a:rPr kumimoji="0" lang="en-US" sz="3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name </a:t>
                      </a:r>
                      <a:endParaRPr lang="sk-SK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sk-SK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8913764"/>
                  </a:ext>
                </a:extLst>
              </a:tr>
              <a:tr h="2854723">
                <a:tc>
                  <a:txBody>
                    <a:bodyPr/>
                    <a:lstStyle/>
                    <a:p>
                      <a:r>
                        <a:rPr kumimoji="0" lang="sk-SK" sz="2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Natural</a:t>
                      </a:r>
                      <a:r>
                        <a:rPr kumimoji="0" lang="sk-S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person 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sk-S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sole proprietor</a:t>
                      </a:r>
                      <a:endParaRPr kumimoji="0" lang="sk-S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sk-S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(Fyzická osoba)</a:t>
                      </a: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sk-SK" sz="2800" dirty="0" err="1"/>
                        <a:t>Legal</a:t>
                      </a:r>
                      <a:r>
                        <a:rPr lang="sk-SK" sz="2800" dirty="0"/>
                        <a:t> entity</a:t>
                      </a:r>
                    </a:p>
                    <a:p>
                      <a:r>
                        <a:rPr lang="sk-SK" sz="2800" dirty="0"/>
                        <a:t>(právnická</a:t>
                      </a:r>
                      <a:r>
                        <a:rPr lang="sk-SK" sz="2800" baseline="0" dirty="0"/>
                        <a:t> osoba)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56546097"/>
                  </a:ext>
                </a:extLst>
              </a:tr>
              <a:tr h="3193729">
                <a:tc>
                  <a:txBody>
                    <a:bodyPr/>
                    <a:lstStyle/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person's first name and surname</a:t>
                      </a:r>
                      <a:endParaRPr kumimoji="0" lang="sk-S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marR="0" lvl="0" indent="-4572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kumimoji="0" lang="en-US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person's first name and surname</a:t>
                      </a:r>
                      <a:r>
                        <a:rPr kumimoji="0" lang="sk-SK" sz="2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+ </a:t>
                      </a:r>
                      <a:r>
                        <a:rPr lang="en-US" sz="2800" dirty="0"/>
                        <a:t>the type of his business activity</a:t>
                      </a:r>
                      <a:endParaRPr kumimoji="0" lang="sk-SK" sz="2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457200" indent="-457200">
                        <a:buFont typeface="Arial" panose="020B0604020202020204" pitchFamily="34" charset="0"/>
                        <a:buChar char="•"/>
                      </a:pPr>
                      <a:endParaRPr lang="sk-SK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the name under which such entity is recorded in the Co</a:t>
                      </a:r>
                      <a:r>
                        <a:rPr lang="sk-SK" sz="2800" dirty="0" err="1"/>
                        <a:t>mpanies</a:t>
                      </a:r>
                      <a:r>
                        <a:rPr lang="en-US" sz="2800" dirty="0"/>
                        <a:t> Register </a:t>
                      </a:r>
                      <a:r>
                        <a:rPr lang="sk-SK" sz="2800" dirty="0"/>
                        <a:t>+ </a:t>
                      </a:r>
                      <a:r>
                        <a:rPr lang="sk-SK" sz="2800" dirty="0" err="1"/>
                        <a:t>legal</a:t>
                      </a:r>
                      <a:r>
                        <a:rPr lang="sk-SK" sz="2800" dirty="0"/>
                        <a:t> </a:t>
                      </a:r>
                      <a:r>
                        <a:rPr lang="sk-SK" sz="2800" dirty="0" err="1"/>
                        <a:t>form</a:t>
                      </a:r>
                      <a:endParaRPr lang="sk-SK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5946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28695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COMPANIES/BUSINESS REGISTER</a:t>
            </a:r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The “</a:t>
            </a:r>
            <a:r>
              <a:rPr lang="sk-SK" dirty="0" err="1"/>
              <a:t>Companies</a:t>
            </a:r>
            <a:r>
              <a:rPr lang="en-US" dirty="0"/>
              <a:t> Register" (</a:t>
            </a:r>
            <a:r>
              <a:rPr lang="sk-SK" dirty="0"/>
              <a:t>Obchodný register</a:t>
            </a:r>
            <a:r>
              <a:rPr lang="en-US" dirty="0"/>
              <a:t>) is a public list </a:t>
            </a:r>
            <a:r>
              <a:rPr lang="sk-SK" dirty="0" err="1"/>
              <a:t>with</a:t>
            </a:r>
            <a:r>
              <a:rPr lang="sk-SK" dirty="0"/>
              <a:t> </a:t>
            </a:r>
            <a:r>
              <a:rPr lang="en-US" dirty="0"/>
              <a:t>legally required data</a:t>
            </a:r>
            <a:r>
              <a:rPr lang="sk-SK" dirty="0"/>
              <a:t> </a:t>
            </a:r>
            <a:r>
              <a:rPr lang="sk-SK" dirty="0" err="1"/>
              <a:t>of</a:t>
            </a:r>
            <a:r>
              <a:rPr lang="sk-SK" dirty="0"/>
              <a:t> </a:t>
            </a:r>
            <a:r>
              <a:rPr lang="sk-SK" dirty="0" err="1"/>
              <a:t>entrepreneurs</a:t>
            </a:r>
            <a:r>
              <a:rPr lang="sk-SK" dirty="0"/>
              <a:t> and </a:t>
            </a:r>
            <a:r>
              <a:rPr lang="sk-SK" dirty="0" err="1"/>
              <a:t>companies</a:t>
            </a:r>
            <a:r>
              <a:rPr lang="sk-SK" dirty="0"/>
              <a:t>:</a:t>
            </a:r>
          </a:p>
          <a:p>
            <a:r>
              <a:rPr lang="sk-SK" dirty="0"/>
              <a:t>a) </a:t>
            </a:r>
            <a:r>
              <a:rPr lang="sk-SK" dirty="0" err="1"/>
              <a:t>Business</a:t>
            </a:r>
            <a:r>
              <a:rPr lang="sk-SK" dirty="0"/>
              <a:t> </a:t>
            </a:r>
            <a:r>
              <a:rPr lang="sk-SK" dirty="0" err="1"/>
              <a:t>name</a:t>
            </a:r>
            <a:r>
              <a:rPr lang="sk-SK" dirty="0"/>
              <a:t> and </a:t>
            </a:r>
            <a:r>
              <a:rPr lang="sk-SK" dirty="0" err="1"/>
              <a:t>registered</a:t>
            </a:r>
            <a:r>
              <a:rPr lang="sk-SK" dirty="0"/>
              <a:t> </a:t>
            </a:r>
            <a:r>
              <a:rPr lang="sk-SK" dirty="0" err="1"/>
              <a:t>seat</a:t>
            </a:r>
            <a:endParaRPr lang="en-US" dirty="0"/>
          </a:p>
          <a:p>
            <a:r>
              <a:rPr lang="en-US" dirty="0"/>
              <a:t>b) </a:t>
            </a:r>
            <a:r>
              <a:rPr lang="sk-SK" dirty="0"/>
              <a:t>IČO</a:t>
            </a:r>
            <a:r>
              <a:rPr lang="en-US" dirty="0"/>
              <a:t> (organization identification number)</a:t>
            </a:r>
          </a:p>
          <a:p>
            <a:r>
              <a:rPr lang="en-US" dirty="0"/>
              <a:t>c) the subject of business</a:t>
            </a:r>
          </a:p>
          <a:p>
            <a:r>
              <a:rPr lang="en-US" dirty="0"/>
              <a:t>d) the legal form of a legal </a:t>
            </a:r>
            <a:r>
              <a:rPr lang="sk-SK" dirty="0"/>
              <a:t>entity</a:t>
            </a:r>
            <a:endParaRPr lang="en-US" dirty="0"/>
          </a:p>
          <a:p>
            <a:r>
              <a:rPr lang="en-US" dirty="0"/>
              <a:t>e) the name and address of the persons who are the statutory authorities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0197280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91264" cy="5073427"/>
          </a:xfrm>
        </p:spPr>
        <p:txBody>
          <a:bodyPr>
            <a:normAutofit fontScale="92500" lnSpcReduction="10000"/>
          </a:bodyPr>
          <a:lstStyle/>
          <a:p>
            <a:pPr marL="0" indent="0" fontAlgn="base">
              <a:buNone/>
            </a:pPr>
            <a:r>
              <a:rPr lang="sk-SK" b="1" dirty="0"/>
              <a:t>Most </a:t>
            </a:r>
            <a:r>
              <a:rPr lang="sk-SK" b="1" dirty="0" err="1"/>
              <a:t>common</a:t>
            </a:r>
            <a:r>
              <a:rPr lang="sk-SK" b="1" dirty="0"/>
              <a:t> </a:t>
            </a:r>
            <a:r>
              <a:rPr lang="sk-SK" b="1" dirty="0" err="1"/>
              <a:t>legal</a:t>
            </a:r>
            <a:r>
              <a:rPr lang="sk-SK" b="1" dirty="0"/>
              <a:t> </a:t>
            </a:r>
            <a:r>
              <a:rPr lang="sk-SK" b="1" dirty="0" err="1"/>
              <a:t>forms</a:t>
            </a:r>
            <a:r>
              <a:rPr lang="sk-SK" b="1" dirty="0"/>
              <a:t> of Slovak </a:t>
            </a:r>
            <a:r>
              <a:rPr lang="sk-SK" b="1" dirty="0" err="1"/>
              <a:t>Companies</a:t>
            </a:r>
            <a:r>
              <a:rPr lang="sk-SK" b="1" dirty="0"/>
              <a:t>:</a:t>
            </a:r>
          </a:p>
          <a:p>
            <a:pPr marL="0" indent="0" fontAlgn="base">
              <a:buNone/>
            </a:pPr>
            <a:r>
              <a:rPr lang="sk-SK" b="1" dirty="0"/>
              <a:t>1. </a:t>
            </a:r>
            <a:r>
              <a:rPr lang="sk-SK" b="1" dirty="0" err="1"/>
              <a:t>Legal</a:t>
            </a:r>
            <a:r>
              <a:rPr lang="sk-SK" b="1" dirty="0"/>
              <a:t> </a:t>
            </a:r>
            <a:r>
              <a:rPr lang="sk-SK" b="1" dirty="0" err="1"/>
              <a:t>entities</a:t>
            </a:r>
            <a:endParaRPr lang="sk-SK" b="1" dirty="0"/>
          </a:p>
          <a:p>
            <a:pPr fontAlgn="base"/>
            <a:r>
              <a:rPr lang="sk-SK" dirty="0"/>
              <a:t>Limited </a:t>
            </a:r>
            <a:r>
              <a:rPr lang="sk-SK" dirty="0" err="1"/>
              <a:t>Liability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</a:t>
            </a:r>
            <a:r>
              <a:rPr lang="sk-SK" b="1" dirty="0"/>
              <a:t>LLC</a:t>
            </a:r>
            <a:r>
              <a:rPr lang="sk-SK" dirty="0"/>
              <a:t>– S.R.O. (spoločnosť s ručením obmedzeným)</a:t>
            </a:r>
          </a:p>
          <a:p>
            <a:pPr fontAlgn="base"/>
            <a:r>
              <a:rPr lang="sk-SK" dirty="0" err="1"/>
              <a:t>Joint</a:t>
            </a:r>
            <a:r>
              <a:rPr lang="sk-SK" dirty="0"/>
              <a:t> </a:t>
            </a:r>
            <a:r>
              <a:rPr lang="sk-SK" dirty="0" err="1"/>
              <a:t>Stock</a:t>
            </a:r>
            <a:r>
              <a:rPr lang="sk-SK" dirty="0"/>
              <a:t> </a:t>
            </a:r>
            <a:r>
              <a:rPr lang="sk-SK" dirty="0" err="1"/>
              <a:t>Company</a:t>
            </a:r>
            <a:r>
              <a:rPr lang="sk-SK" dirty="0"/>
              <a:t> </a:t>
            </a:r>
            <a:r>
              <a:rPr lang="sk-SK" b="1" dirty="0"/>
              <a:t>JS</a:t>
            </a:r>
            <a:r>
              <a:rPr lang="sk-SK" dirty="0"/>
              <a:t>–  A.S. (akciová spoločnosť)</a:t>
            </a:r>
          </a:p>
          <a:p>
            <a:pPr fontAlgn="base"/>
            <a:r>
              <a:rPr lang="sk-SK" dirty="0"/>
              <a:t>Limited </a:t>
            </a:r>
            <a:r>
              <a:rPr lang="sk-SK" dirty="0" err="1"/>
              <a:t>Partnership</a:t>
            </a:r>
            <a:r>
              <a:rPr lang="sk-SK" dirty="0"/>
              <a:t> </a:t>
            </a:r>
            <a:r>
              <a:rPr lang="sk-SK" b="1" dirty="0"/>
              <a:t>LP</a:t>
            </a:r>
            <a:r>
              <a:rPr lang="sk-SK" dirty="0"/>
              <a:t>– K.S (komanditná spoločnosť)</a:t>
            </a:r>
          </a:p>
          <a:p>
            <a:pPr fontAlgn="base"/>
            <a:r>
              <a:rPr lang="sk-SK" dirty="0"/>
              <a:t>General </a:t>
            </a:r>
            <a:r>
              <a:rPr lang="sk-SK" dirty="0" err="1"/>
              <a:t>Partnership</a:t>
            </a:r>
            <a:r>
              <a:rPr lang="sk-SK" dirty="0"/>
              <a:t> </a:t>
            </a:r>
            <a:r>
              <a:rPr lang="sk-SK" b="1" dirty="0"/>
              <a:t>GP</a:t>
            </a:r>
            <a:r>
              <a:rPr lang="sk-SK" dirty="0"/>
              <a:t>–  V.O.S. (verejná obchodná spoločnosť)</a:t>
            </a:r>
          </a:p>
          <a:p>
            <a:pPr marL="0" indent="0">
              <a:buNone/>
            </a:pP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113811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ĺžnik 3"/>
          <p:cNvSpPr/>
          <p:nvPr/>
        </p:nvSpPr>
        <p:spPr>
          <a:xfrm>
            <a:off x="539552" y="764704"/>
            <a:ext cx="6984776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The main regulation of business law in Slovakia is the </a:t>
            </a:r>
            <a:r>
              <a:rPr lang="sk-SK" sz="2800" dirty="0" err="1"/>
              <a:t>Commercial</a:t>
            </a:r>
            <a:r>
              <a:rPr lang="en-US" sz="2800" dirty="0"/>
              <a:t> Code Act. No 513/1991</a:t>
            </a:r>
          </a:p>
          <a:p>
            <a:r>
              <a:rPr lang="en-US" sz="2800" dirty="0"/>
              <a:t>All </a:t>
            </a:r>
            <a:r>
              <a:rPr lang="sk-SK" sz="2800" dirty="0" err="1"/>
              <a:t>legal</a:t>
            </a:r>
            <a:r>
              <a:rPr lang="en-US" sz="2800" dirty="0"/>
              <a:t> entities must be registered in the Slovak Co</a:t>
            </a:r>
            <a:r>
              <a:rPr lang="sk-SK" sz="2800" dirty="0" err="1"/>
              <a:t>mpanies</a:t>
            </a:r>
            <a:r>
              <a:rPr lang="en-US" sz="2800" dirty="0"/>
              <a:t> Register.</a:t>
            </a:r>
            <a:endParaRPr lang="sk-SK" sz="2800" dirty="0"/>
          </a:p>
          <a:p>
            <a:endParaRPr lang="en-US" sz="2800" dirty="0"/>
          </a:p>
          <a:p>
            <a:endParaRPr lang="sk-SK" sz="2800" b="1" dirty="0"/>
          </a:p>
          <a:p>
            <a:r>
              <a:rPr lang="en-US" sz="2800" b="1" dirty="0"/>
              <a:t>2. Sole Proprietorship </a:t>
            </a:r>
            <a:r>
              <a:rPr lang="en-US" sz="2800" dirty="0"/>
              <a:t>– (</a:t>
            </a:r>
            <a:r>
              <a:rPr lang="sk-SK" sz="2800" dirty="0"/>
              <a:t>fyzická osoba podnikateľského charakteru/ živnostník)</a:t>
            </a:r>
            <a:r>
              <a:rPr lang="en-US" sz="2800" dirty="0"/>
              <a:t>  is a type of business managed and owned by a single investor</a:t>
            </a:r>
            <a:r>
              <a:rPr lang="en-US" dirty="0"/>
              <a:t> </a:t>
            </a:r>
            <a:r>
              <a:rPr lang="sk-SK" dirty="0"/>
              <a:t>.</a:t>
            </a:r>
          </a:p>
          <a:p>
            <a:r>
              <a:rPr lang="sk-SK" dirty="0"/>
              <a:t> </a:t>
            </a:r>
            <a:r>
              <a:rPr lang="sk-SK" sz="2800" dirty="0" err="1"/>
              <a:t>It´s</a:t>
            </a:r>
            <a:r>
              <a:rPr lang="sk-SK" sz="2800" dirty="0"/>
              <a:t> </a:t>
            </a:r>
            <a:r>
              <a:rPr lang="sk-SK" sz="2800" dirty="0" err="1"/>
              <a:t>not</a:t>
            </a:r>
            <a:r>
              <a:rPr lang="sk-SK" sz="2800" dirty="0"/>
              <a:t> </a:t>
            </a:r>
            <a:r>
              <a:rPr lang="sk-SK" sz="2800" dirty="0" err="1"/>
              <a:t>compulsory</a:t>
            </a:r>
            <a:r>
              <a:rPr lang="sk-SK" sz="2800" dirty="0"/>
              <a:t> to </a:t>
            </a:r>
            <a:r>
              <a:rPr lang="sk-SK" sz="2800" dirty="0" err="1"/>
              <a:t>be</a:t>
            </a:r>
            <a:r>
              <a:rPr lang="sk-SK" sz="2800" dirty="0"/>
              <a:t> </a:t>
            </a:r>
            <a:r>
              <a:rPr lang="sk-SK" sz="2800" dirty="0" err="1"/>
              <a:t>registered</a:t>
            </a:r>
            <a:r>
              <a:rPr lang="sk-SK" sz="2800" dirty="0"/>
              <a:t> in </a:t>
            </a:r>
            <a:r>
              <a:rPr lang="en-US" sz="2800" dirty="0">
                <a:solidFill>
                  <a:prstClr val="black"/>
                </a:solidFill>
              </a:rPr>
              <a:t>the Slovak Co</a:t>
            </a:r>
            <a:r>
              <a:rPr lang="sk-SK" sz="2800" dirty="0" err="1">
                <a:solidFill>
                  <a:prstClr val="black"/>
                </a:solidFill>
              </a:rPr>
              <a:t>mpanies</a:t>
            </a:r>
            <a:r>
              <a:rPr lang="en-US" sz="2800" dirty="0">
                <a:solidFill>
                  <a:prstClr val="black"/>
                </a:solidFill>
              </a:rPr>
              <a:t> Register.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775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67544" y="2340557"/>
            <a:ext cx="8229600" cy="2960652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As a matter of Slovak law, the setting up of a company is divided into two stages:</a:t>
            </a:r>
          </a:p>
          <a:p>
            <a:r>
              <a:rPr lang="sk-SK" dirty="0"/>
              <a:t>Formation/</a:t>
            </a:r>
            <a:r>
              <a:rPr lang="en-US" dirty="0"/>
              <a:t>establishment</a:t>
            </a:r>
            <a:r>
              <a:rPr lang="sk-SK" dirty="0"/>
              <a:t> / - založenie</a:t>
            </a:r>
            <a:r>
              <a:rPr lang="en-US" dirty="0"/>
              <a:t>;</a:t>
            </a:r>
          </a:p>
          <a:p>
            <a:r>
              <a:rPr lang="sk-SK" dirty="0"/>
              <a:t>I</a:t>
            </a:r>
            <a:r>
              <a:rPr lang="en-US" dirty="0" err="1"/>
              <a:t>ncorporation</a:t>
            </a:r>
            <a:r>
              <a:rPr lang="sk-SK" dirty="0"/>
              <a:t> - vznik</a:t>
            </a: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Formation and </a:t>
            </a:r>
            <a:r>
              <a:rPr lang="sk-SK" b="1" dirty="0" err="1"/>
              <a:t>Incorporation</a:t>
            </a:r>
            <a:r>
              <a:rPr lang="sk-SK" b="1" dirty="0"/>
              <a:t> of </a:t>
            </a:r>
            <a:r>
              <a:rPr lang="sk-SK" b="1" dirty="0" err="1"/>
              <a:t>an</a:t>
            </a:r>
            <a:r>
              <a:rPr lang="sk-SK" b="1" dirty="0"/>
              <a:t> </a:t>
            </a:r>
            <a:r>
              <a:rPr lang="sk-SK" b="1" dirty="0" err="1"/>
              <a:t>enterprise</a:t>
            </a:r>
            <a:r>
              <a:rPr lang="sk-SK" b="1" dirty="0"/>
              <a:t> </a:t>
            </a:r>
            <a:br>
              <a:rPr lang="sk-SK" b="1" dirty="0"/>
            </a:br>
            <a:r>
              <a:rPr lang="sk-SK" sz="2700" b="1" dirty="0"/>
              <a:t>Založenie a vznik podniku</a:t>
            </a:r>
            <a:endParaRPr lang="sk-SK" sz="2700" dirty="0"/>
          </a:p>
        </p:txBody>
      </p:sp>
    </p:spTree>
    <p:extLst>
      <p:ext uri="{BB962C8B-B14F-4D97-AF65-F5344CB8AC3E}">
        <p14:creationId xmlns:p14="http://schemas.microsoft.com/office/powerpoint/2010/main" val="17561689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k-SK" b="1" dirty="0"/>
              <a:t>Formation</a:t>
            </a:r>
            <a:r>
              <a:rPr lang="sk-SK" dirty="0"/>
              <a:t> - </a:t>
            </a:r>
            <a:r>
              <a:rPr lang="sk-SK" sz="2400" dirty="0"/>
              <a:t>založenie</a:t>
            </a:r>
          </a:p>
          <a:p>
            <a:r>
              <a:rPr lang="sk-SK" b="1" dirty="0"/>
              <a:t>Business </a:t>
            </a:r>
            <a:r>
              <a:rPr lang="sk-SK" b="1" dirty="0" err="1"/>
              <a:t>plan</a:t>
            </a:r>
            <a:r>
              <a:rPr lang="sk-SK" b="1" dirty="0"/>
              <a:t> - </a:t>
            </a:r>
            <a:r>
              <a:rPr lang="en-US" dirty="0"/>
              <a:t>is a written description of your business's future, a document that tells what you plan to do and how you plan to do it</a:t>
            </a:r>
            <a:r>
              <a:rPr lang="sk-SK" sz="2400" dirty="0"/>
              <a:t>.</a:t>
            </a:r>
          </a:p>
          <a:p>
            <a:pPr marL="0" indent="0">
              <a:buNone/>
            </a:pPr>
            <a:endParaRPr lang="sk-SK" sz="2400" b="1" dirty="0"/>
          </a:p>
          <a:p>
            <a:pPr marL="0" indent="0">
              <a:buNone/>
            </a:pPr>
            <a:endParaRPr lang="sk-SK" dirty="0"/>
          </a:p>
        </p:txBody>
      </p:sp>
      <p:pic>
        <p:nvPicPr>
          <p:cNvPr id="8194" name="Picture 2" descr="Market study and business plan | The Hotel Factor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636912"/>
            <a:ext cx="7272808" cy="4088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434711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23528" y="692696"/>
            <a:ext cx="8496944" cy="5433467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sk-SK" sz="4000" b="1" dirty="0"/>
              <a:t>F</a:t>
            </a:r>
            <a:r>
              <a:rPr lang="en-US" sz="4000" b="1" dirty="0" err="1"/>
              <a:t>ounders</a:t>
            </a:r>
            <a:r>
              <a:rPr lang="en-US" sz="4000" b="1" dirty="0"/>
              <a:t> should be considering these factors when creating their plan</a:t>
            </a:r>
            <a:r>
              <a:rPr lang="en-US" sz="4000" dirty="0"/>
              <a:t>.</a:t>
            </a:r>
            <a:endParaRPr lang="sk-SK" sz="4000" dirty="0"/>
          </a:p>
          <a:p>
            <a:pPr marL="0" indent="0"/>
            <a:r>
              <a:rPr lang="sk-SK" sz="4000" dirty="0"/>
              <a:t>    </a:t>
            </a:r>
            <a:r>
              <a:rPr lang="sk-SK" sz="4000" dirty="0" err="1"/>
              <a:t>Description</a:t>
            </a:r>
            <a:r>
              <a:rPr lang="sk-SK" sz="4000" dirty="0"/>
              <a:t> </a:t>
            </a:r>
            <a:r>
              <a:rPr lang="sk-SK" sz="4000" dirty="0" err="1"/>
              <a:t>of</a:t>
            </a:r>
            <a:r>
              <a:rPr lang="sk-SK" sz="4000" dirty="0"/>
              <a:t> </a:t>
            </a:r>
            <a:r>
              <a:rPr lang="sk-SK" sz="4000" dirty="0" err="1"/>
              <a:t>the</a:t>
            </a:r>
            <a:r>
              <a:rPr lang="sk-SK" sz="4000" dirty="0"/>
              <a:t> </a:t>
            </a:r>
            <a:r>
              <a:rPr lang="sk-SK" sz="4000" dirty="0" err="1"/>
              <a:t>company</a:t>
            </a:r>
            <a:r>
              <a:rPr lang="sk-SK" sz="4000" dirty="0"/>
              <a:t> /</a:t>
            </a:r>
            <a:r>
              <a:rPr lang="sk-SK" sz="4000" dirty="0" err="1"/>
              <a:t>business</a:t>
            </a:r>
            <a:r>
              <a:rPr lang="sk-SK" sz="4000" dirty="0"/>
              <a:t> </a:t>
            </a:r>
            <a:r>
              <a:rPr lang="sk-SK" sz="4000" dirty="0" err="1"/>
              <a:t>name</a:t>
            </a:r>
            <a:r>
              <a:rPr lang="sk-SK" sz="4000" dirty="0"/>
              <a:t>, </a:t>
            </a:r>
            <a:r>
              <a:rPr lang="sk-SK" sz="4000" dirty="0" err="1"/>
              <a:t>registered</a:t>
            </a:r>
            <a:r>
              <a:rPr lang="sk-SK" sz="4000" dirty="0"/>
              <a:t> </a:t>
            </a:r>
            <a:r>
              <a:rPr lang="sk-SK" sz="4000" dirty="0" err="1"/>
              <a:t>seat</a:t>
            </a:r>
            <a:r>
              <a:rPr lang="sk-SK" sz="4000" dirty="0"/>
              <a:t>,../</a:t>
            </a:r>
            <a:endParaRPr lang="en-US" sz="4000" dirty="0"/>
          </a:p>
          <a:p>
            <a:r>
              <a:rPr lang="sk-SK" sz="4000" dirty="0" err="1"/>
              <a:t>Subject</a:t>
            </a:r>
            <a:r>
              <a:rPr lang="sk-SK" sz="4000" dirty="0"/>
              <a:t> </a:t>
            </a:r>
            <a:r>
              <a:rPr lang="sk-SK" sz="4000" dirty="0" err="1"/>
              <a:t>of</a:t>
            </a:r>
            <a:r>
              <a:rPr lang="sk-SK" sz="4000" dirty="0"/>
              <a:t> B</a:t>
            </a:r>
            <a:r>
              <a:rPr lang="en-US" sz="4000" dirty="0" err="1"/>
              <a:t>usiness</a:t>
            </a:r>
            <a:r>
              <a:rPr lang="en-US" sz="4000" dirty="0"/>
              <a:t> </a:t>
            </a:r>
          </a:p>
          <a:p>
            <a:r>
              <a:rPr lang="en-US" sz="4000" dirty="0"/>
              <a:t>Main objectives</a:t>
            </a:r>
          </a:p>
          <a:p>
            <a:r>
              <a:rPr lang="en-US" sz="4000" dirty="0"/>
              <a:t>Mission statement</a:t>
            </a:r>
          </a:p>
          <a:p>
            <a:r>
              <a:rPr lang="en-US" sz="4000" dirty="0"/>
              <a:t>Market analysis</a:t>
            </a:r>
            <a:endParaRPr lang="sk-SK" sz="4000" dirty="0"/>
          </a:p>
          <a:p>
            <a:pPr>
              <a:buNone/>
            </a:pPr>
            <a:r>
              <a:rPr lang="sk-SK" sz="4000" dirty="0"/>
              <a:t>             -  </a:t>
            </a:r>
            <a:r>
              <a:rPr lang="en-US" sz="4000" dirty="0"/>
              <a:t>Competitor analysis</a:t>
            </a:r>
            <a:endParaRPr lang="sk-SK" sz="4000" dirty="0"/>
          </a:p>
          <a:p>
            <a:pPr>
              <a:buNone/>
            </a:pPr>
            <a:r>
              <a:rPr lang="sk-SK" sz="4000" dirty="0"/>
              <a:t>             -  </a:t>
            </a:r>
            <a:r>
              <a:rPr lang="sk-SK" sz="4000" dirty="0" err="1"/>
              <a:t>Characteristics</a:t>
            </a:r>
            <a:r>
              <a:rPr lang="sk-SK" sz="4000" dirty="0"/>
              <a:t> </a:t>
            </a:r>
            <a:r>
              <a:rPr lang="sk-SK" sz="4000" dirty="0" err="1"/>
              <a:t>of</a:t>
            </a:r>
            <a:r>
              <a:rPr lang="sk-SK" sz="4000" dirty="0"/>
              <a:t> </a:t>
            </a:r>
            <a:r>
              <a:rPr lang="sk-SK" sz="4000" dirty="0" err="1"/>
              <a:t>customers</a:t>
            </a:r>
            <a:endParaRPr lang="en-US" sz="4000" dirty="0"/>
          </a:p>
          <a:p>
            <a:r>
              <a:rPr lang="en-US" sz="4000" dirty="0"/>
              <a:t>Marketing plans</a:t>
            </a:r>
          </a:p>
          <a:p>
            <a:r>
              <a:rPr lang="en-US" sz="4000" dirty="0"/>
              <a:t>Management</a:t>
            </a:r>
          </a:p>
          <a:p>
            <a:r>
              <a:rPr lang="en-US" sz="4000" dirty="0"/>
              <a:t>Organizational structure</a:t>
            </a:r>
          </a:p>
          <a:p>
            <a:r>
              <a:rPr lang="en-US" sz="4000" dirty="0"/>
              <a:t>Financial needs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1177534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611560" y="764704"/>
            <a:ext cx="741682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a company is founded on the basis of a </a:t>
            </a:r>
            <a:r>
              <a:rPr lang="sk-SK" sz="2800" b="1" dirty="0" err="1"/>
              <a:t>Foundation</a:t>
            </a:r>
            <a:r>
              <a:rPr lang="sk-SK" sz="2800" b="1" dirty="0"/>
              <a:t> </a:t>
            </a:r>
            <a:r>
              <a:rPr lang="sk-SK" sz="2800" b="1" dirty="0" err="1"/>
              <a:t>agreement</a:t>
            </a:r>
            <a:r>
              <a:rPr lang="sk-SK" sz="2800" b="1" dirty="0"/>
              <a:t> / Memorandum </a:t>
            </a:r>
            <a:r>
              <a:rPr lang="sk-SK" sz="2800" b="1" dirty="0" err="1"/>
              <a:t>of</a:t>
            </a:r>
            <a:r>
              <a:rPr lang="sk-SK" sz="2800" b="1" dirty="0"/>
              <a:t> </a:t>
            </a:r>
            <a:r>
              <a:rPr lang="sk-SK" sz="2800" b="1" dirty="0" err="1"/>
              <a:t>association</a:t>
            </a:r>
            <a:r>
              <a:rPr lang="sk-SK" sz="2800" b="1" dirty="0"/>
              <a:t> (spoločenská zmluva)</a:t>
            </a:r>
            <a:r>
              <a:rPr lang="en-US" sz="2800" dirty="0"/>
              <a:t>, signed by all of the founders</a:t>
            </a:r>
            <a:r>
              <a:rPr lang="sk-SK" sz="2800" dirty="0"/>
              <a:t>.</a:t>
            </a:r>
          </a:p>
        </p:txBody>
      </p:sp>
      <p:pic>
        <p:nvPicPr>
          <p:cNvPr id="6146" name="Picture 2" descr="Spoločenská zmluva s.r.o. a jej vzor | Podnikajte.s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2492896"/>
            <a:ext cx="5267325" cy="395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537135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 business firm</a:t>
            </a:r>
            <a:r>
              <a:rPr lang="sk-SK" b="1" dirty="0"/>
              <a:t>/</a:t>
            </a:r>
            <a:r>
              <a:rPr lang="sk-SK" b="1" dirty="0" err="1"/>
              <a:t>enterprise</a:t>
            </a:r>
            <a:r>
              <a:rPr lang="en-US" b="1" dirty="0"/>
              <a:t> </a:t>
            </a:r>
            <a:r>
              <a:rPr lang="en-US" dirty="0"/>
              <a:t>is an economic unit engaged in the production of one o</a:t>
            </a:r>
            <a:r>
              <a:rPr lang="sk-SK" dirty="0"/>
              <a:t>r</a:t>
            </a:r>
            <a:r>
              <a:rPr lang="en-US" dirty="0"/>
              <a:t> more goods or services. </a:t>
            </a:r>
            <a:br>
              <a:rPr lang="en-US" dirty="0"/>
            </a:br>
            <a:br>
              <a:rPr lang="sk-SK" dirty="0"/>
            </a:br>
            <a:r>
              <a:rPr lang="en-US" dirty="0"/>
              <a:t>A business firm buys economic resources (inputs) and sells the goods </a:t>
            </a:r>
            <a:r>
              <a:rPr lang="sk-SK" dirty="0"/>
              <a:t>and </a:t>
            </a:r>
            <a:r>
              <a:rPr lang="sk-SK" dirty="0" err="1"/>
              <a:t>services</a:t>
            </a:r>
            <a:r>
              <a:rPr lang="sk-SK" dirty="0"/>
              <a:t> </a:t>
            </a:r>
            <a:r>
              <a:rPr lang="en-US" dirty="0"/>
              <a:t>(outputs).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6231221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sk-SK" dirty="0"/>
              <a:t>2.</a:t>
            </a:r>
            <a:r>
              <a:rPr lang="sk-SK" b="1" dirty="0"/>
              <a:t> </a:t>
            </a:r>
            <a:r>
              <a:rPr lang="sk-SK" b="1" dirty="0" err="1"/>
              <a:t>Incorporation</a:t>
            </a:r>
            <a:r>
              <a:rPr lang="sk-SK" b="1" dirty="0"/>
              <a:t> /vznik/</a:t>
            </a:r>
          </a:p>
          <a:p>
            <a:pPr marL="0" indent="0">
              <a:buNone/>
            </a:pPr>
            <a:r>
              <a:rPr lang="sk-SK" b="1" dirty="0" err="1"/>
              <a:t>Legal</a:t>
            </a:r>
            <a:r>
              <a:rPr lang="sk-SK" b="1" dirty="0"/>
              <a:t> entity  - </a:t>
            </a:r>
            <a:r>
              <a:rPr lang="en-US" dirty="0"/>
              <a:t>a company shall be incorporated on the date of their registration in the </a:t>
            </a:r>
            <a:r>
              <a:rPr lang="sk-SK" dirty="0" err="1"/>
              <a:t>Business</a:t>
            </a:r>
            <a:r>
              <a:rPr lang="sk-SK" dirty="0"/>
              <a:t> </a:t>
            </a:r>
            <a:r>
              <a:rPr lang="en-US" dirty="0"/>
              <a:t>Register</a:t>
            </a:r>
            <a:r>
              <a:rPr lang="sk-SK" b="1" dirty="0"/>
              <a:t> </a:t>
            </a:r>
          </a:p>
          <a:p>
            <a:pPr marL="0" indent="0">
              <a:buNone/>
            </a:pPr>
            <a:r>
              <a:rPr lang="sk-SK" b="1" dirty="0" err="1"/>
              <a:t>Sole</a:t>
            </a:r>
            <a:r>
              <a:rPr lang="sk-SK" b="1" dirty="0"/>
              <a:t> </a:t>
            </a:r>
            <a:r>
              <a:rPr lang="sk-SK" b="1" dirty="0" err="1"/>
              <a:t>Proprietorship</a:t>
            </a:r>
            <a:r>
              <a:rPr lang="sk-SK" b="1" dirty="0"/>
              <a:t> - </a:t>
            </a:r>
            <a:r>
              <a:rPr lang="sk-SK" dirty="0" err="1"/>
              <a:t>trade</a:t>
            </a:r>
            <a:r>
              <a:rPr lang="sk-SK" dirty="0"/>
              <a:t> </a:t>
            </a:r>
            <a:r>
              <a:rPr lang="sk-SK" dirty="0" err="1"/>
              <a:t>licence</a:t>
            </a:r>
            <a:r>
              <a:rPr lang="sk-SK" dirty="0"/>
              <a:t> </a:t>
            </a:r>
            <a:r>
              <a:rPr lang="sk-SK" dirty="0" err="1"/>
              <a:t>announcement</a:t>
            </a:r>
            <a:r>
              <a:rPr lang="sk-SK" dirty="0"/>
              <a:t> </a:t>
            </a:r>
          </a:p>
          <a:p>
            <a:pPr marL="0" indent="0">
              <a:buNone/>
            </a:pPr>
            <a:endParaRPr lang="sk-SK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77072"/>
            <a:ext cx="77851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84775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VÃ½sledok vyhÄ¾adÃ¡vania obrÃ¡zkov pre dopyt enterprise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4638"/>
            <a:ext cx="8229600" cy="321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BlokTextu 5"/>
          <p:cNvSpPr txBox="1"/>
          <p:nvPr/>
        </p:nvSpPr>
        <p:spPr>
          <a:xfrm>
            <a:off x="1187624" y="4365104"/>
            <a:ext cx="69127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dirty="0"/>
              <a:t>Enterprise </a:t>
            </a:r>
            <a:r>
              <a:rPr lang="sk-SK" sz="3600" dirty="0" err="1"/>
              <a:t>is</a:t>
            </a:r>
            <a:r>
              <a:rPr lang="sk-SK" sz="3600" dirty="0"/>
              <a:t> </a:t>
            </a:r>
            <a:r>
              <a:rPr lang="sk-SK" sz="3600" dirty="0" err="1"/>
              <a:t>all</a:t>
            </a:r>
            <a:r>
              <a:rPr lang="sk-SK" sz="3600" dirty="0"/>
              <a:t> </a:t>
            </a:r>
            <a:r>
              <a:rPr lang="sk-SK" sz="3600" dirty="0" err="1"/>
              <a:t>about</a:t>
            </a:r>
            <a:r>
              <a:rPr lang="sk-SK" sz="3600" dirty="0"/>
              <a:t> </a:t>
            </a:r>
            <a:r>
              <a:rPr lang="sk-SK" sz="3600" dirty="0" err="1"/>
              <a:t>turning</a:t>
            </a:r>
            <a:r>
              <a:rPr lang="sk-SK" sz="3600" dirty="0"/>
              <a:t> </a:t>
            </a:r>
            <a:r>
              <a:rPr lang="sk-SK" sz="3600" dirty="0" err="1"/>
              <a:t>ideas</a:t>
            </a:r>
            <a:r>
              <a:rPr lang="sk-SK" sz="3600" dirty="0"/>
              <a:t> </a:t>
            </a:r>
            <a:r>
              <a:rPr lang="sk-SK" sz="3600" dirty="0" err="1"/>
              <a:t>into</a:t>
            </a:r>
            <a:r>
              <a:rPr lang="sk-SK" sz="3600" dirty="0"/>
              <a:t> reality</a:t>
            </a:r>
            <a:r>
              <a:rPr lang="sk-SK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91619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5266928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/>
              <a:t>T</a:t>
            </a:r>
            <a:r>
              <a:rPr lang="en-US" dirty="0" err="1"/>
              <a:t>erm</a:t>
            </a:r>
            <a:r>
              <a:rPr lang="en-US" dirty="0"/>
              <a:t> ” enterprise„ shall mean the whole of tangible, intangible and personnel assets</a:t>
            </a:r>
            <a:r>
              <a:rPr lang="sk-SK" dirty="0"/>
              <a:t>.</a:t>
            </a:r>
          </a:p>
          <a:p>
            <a:pPr marL="0" indent="0">
              <a:buNone/>
            </a:pPr>
            <a:endParaRPr lang="sk-SK" dirty="0"/>
          </a:p>
          <a:p>
            <a:pPr marL="0" indent="0">
              <a:buNone/>
            </a:pPr>
            <a:r>
              <a:rPr lang="sk-SK" dirty="0" err="1"/>
              <a:t>Examples</a:t>
            </a:r>
            <a:r>
              <a:rPr lang="sk-SK" dirty="0"/>
              <a:t>: </a:t>
            </a:r>
          </a:p>
          <a:p>
            <a:pPr marL="0" indent="0">
              <a:buNone/>
            </a:pPr>
            <a:r>
              <a:rPr lang="sk-SK" dirty="0" err="1"/>
              <a:t>Tangible</a:t>
            </a:r>
            <a:r>
              <a:rPr lang="sk-SK" dirty="0"/>
              <a:t> ___________________</a:t>
            </a:r>
          </a:p>
          <a:p>
            <a:pPr marL="0" indent="0">
              <a:buNone/>
            </a:pPr>
            <a:r>
              <a:rPr lang="sk-SK" dirty="0" err="1"/>
              <a:t>Intangigle</a:t>
            </a:r>
            <a:r>
              <a:rPr lang="sk-SK" dirty="0"/>
              <a:t>__________________</a:t>
            </a:r>
          </a:p>
          <a:p>
            <a:pPr marL="0" indent="0">
              <a:buNone/>
            </a:pPr>
            <a:r>
              <a:rPr lang="sk-SK" dirty="0" err="1"/>
              <a:t>Personnel</a:t>
            </a:r>
            <a:r>
              <a:rPr lang="sk-SK" dirty="0"/>
              <a:t>__________________</a:t>
            </a:r>
          </a:p>
        </p:txBody>
      </p:sp>
      <p:pic>
        <p:nvPicPr>
          <p:cNvPr id="3074" name="Picture 2" descr="ObchodnÃ½ zÃ¡konnÃ­k s rozsiahlim komentÃ¡rom a judikatÃºrou po poslednej novele vykonanej zÃ¡konom NR SR Ä. 389/2015 Z.Z./ZÃ¡kon o obchodnom regist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620688"/>
            <a:ext cx="1562100" cy="1562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ok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68144" y="2276872"/>
            <a:ext cx="2972143" cy="4293096"/>
          </a:xfrm>
          <a:prstGeom prst="rect">
            <a:avLst/>
          </a:prstGeom>
        </p:spPr>
      </p:pic>
      <p:sp>
        <p:nvSpPr>
          <p:cNvPr id="5" name="BlokTextu 4"/>
          <p:cNvSpPr txBox="1"/>
          <p:nvPr/>
        </p:nvSpPr>
        <p:spPr>
          <a:xfrm>
            <a:off x="2483768" y="940073"/>
            <a:ext cx="54181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k-SK" sz="2400" dirty="0" err="1"/>
              <a:t>Definition</a:t>
            </a:r>
            <a:r>
              <a:rPr lang="sk-SK" sz="2400" dirty="0"/>
              <a:t> by SLOVAK COMMERCIAL CODE</a:t>
            </a:r>
          </a:p>
        </p:txBody>
      </p:sp>
    </p:spTree>
    <p:extLst>
      <p:ext uri="{BB962C8B-B14F-4D97-AF65-F5344CB8AC3E}">
        <p14:creationId xmlns:p14="http://schemas.microsoft.com/office/powerpoint/2010/main" val="3461960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2276872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sk-SK" dirty="0" err="1"/>
              <a:t>Basic</a:t>
            </a:r>
            <a:r>
              <a:rPr lang="sk-SK" dirty="0"/>
              <a:t> </a:t>
            </a:r>
            <a:r>
              <a:rPr lang="sk-SK" dirty="0" err="1"/>
              <a:t>features</a:t>
            </a:r>
            <a:r>
              <a:rPr lang="sk-SK" dirty="0"/>
              <a:t> of </a:t>
            </a:r>
            <a:r>
              <a:rPr lang="sk-SK" dirty="0" err="1"/>
              <a:t>enterprise</a:t>
            </a:r>
            <a:r>
              <a:rPr lang="sk-SK" dirty="0"/>
              <a:t>:</a:t>
            </a:r>
            <a:br>
              <a:rPr lang="sk-SK" dirty="0"/>
            </a:br>
            <a:br>
              <a:rPr lang="sk-SK" dirty="0"/>
            </a:br>
            <a:r>
              <a:rPr lang="sk-SK" dirty="0"/>
              <a:t>1. </a:t>
            </a:r>
            <a:r>
              <a:rPr lang="sk-SK" dirty="0" err="1"/>
              <a:t>Economic</a:t>
            </a:r>
            <a:r>
              <a:rPr lang="sk-SK" dirty="0"/>
              <a:t> </a:t>
            </a:r>
            <a:r>
              <a:rPr lang="sk-SK" dirty="0" err="1"/>
              <a:t>independence</a:t>
            </a:r>
            <a:br>
              <a:rPr lang="sk-SK" dirty="0"/>
            </a:br>
            <a:r>
              <a:rPr lang="sk-SK" dirty="0"/>
              <a:t>2. </a:t>
            </a:r>
            <a:r>
              <a:rPr lang="sk-SK" dirty="0" err="1"/>
              <a:t>Legal</a:t>
            </a:r>
            <a:r>
              <a:rPr lang="sk-SK" dirty="0"/>
              <a:t> </a:t>
            </a:r>
            <a:r>
              <a:rPr lang="sk-SK" dirty="0" err="1"/>
              <a:t>subjectivity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279900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39552" y="764704"/>
            <a:ext cx="8280920" cy="54006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222222"/>
                </a:solidFill>
                <a:latin typeface="Arial"/>
              </a:rPr>
              <a:t>The economic independence </a:t>
            </a:r>
            <a:r>
              <a:rPr lang="en-US" dirty="0">
                <a:solidFill>
                  <a:srgbClr val="222222"/>
                </a:solidFill>
                <a:latin typeface="Arial"/>
              </a:rPr>
              <a:t>of an enterprise is freedom in business and full responsibility for economic results.</a:t>
            </a:r>
          </a:p>
          <a:p>
            <a:r>
              <a:rPr lang="sk-SK" sz="2400" dirty="0">
                <a:solidFill>
                  <a:srgbClr val="222222"/>
                </a:solidFill>
                <a:latin typeface="Arial"/>
              </a:rPr>
              <a:t>Enterprise </a:t>
            </a:r>
            <a:r>
              <a:rPr lang="sk-SK" sz="2400" dirty="0" err="1">
                <a:solidFill>
                  <a:srgbClr val="222222"/>
                </a:solidFill>
                <a:latin typeface="Arial"/>
              </a:rPr>
              <a:t>makes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 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decisions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, </a:t>
            </a:r>
            <a:r>
              <a:rPr lang="sk-SK" sz="2400" dirty="0" err="1">
                <a:solidFill>
                  <a:srgbClr val="222222"/>
                </a:solidFill>
                <a:latin typeface="Arial"/>
              </a:rPr>
              <a:t>such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 as: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 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/>
              </a:rPr>
              <a:t>what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2" tooltip="Product (business)"/>
              </a:rPr>
              <a:t>goods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to produce, 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/>
              </a:rPr>
              <a:t>how 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are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 goods  produced 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222222"/>
                </a:solidFill>
                <a:latin typeface="Arial"/>
              </a:rPr>
              <a:t> what </a:t>
            </a:r>
            <a:r>
              <a:rPr lang="en-US" sz="2400" dirty="0">
                <a:solidFill>
                  <a:srgbClr val="0B0080"/>
                </a:solidFill>
                <a:latin typeface="Arial"/>
                <a:hlinkClick r:id="rId3" tooltip="Price"/>
              </a:rPr>
              <a:t>prices</a:t>
            </a:r>
            <a:r>
              <a:rPr lang="en-US" sz="2400" dirty="0">
                <a:solidFill>
                  <a:srgbClr val="222222"/>
                </a:solidFill>
                <a:latin typeface="Arial"/>
              </a:rPr>
              <a:t> to charge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rgbClr val="222222"/>
                </a:solidFill>
                <a:latin typeface="Arial"/>
              </a:rPr>
              <a:t>number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 of </a:t>
            </a:r>
            <a:r>
              <a:rPr lang="sk-SK" sz="2400" dirty="0" err="1">
                <a:solidFill>
                  <a:srgbClr val="222222"/>
                </a:solidFill>
                <a:latin typeface="Arial"/>
              </a:rPr>
              <a:t>employees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k-SK" sz="2400" dirty="0" err="1">
                <a:solidFill>
                  <a:srgbClr val="222222"/>
                </a:solidFill>
                <a:latin typeface="Arial"/>
              </a:rPr>
              <a:t>how</a:t>
            </a:r>
            <a:r>
              <a:rPr lang="sk-SK" sz="2400" dirty="0">
                <a:solidFill>
                  <a:srgbClr val="222222"/>
                </a:solidFill>
                <a:latin typeface="Arial"/>
              </a:rPr>
              <a:t> to </a:t>
            </a:r>
            <a:r>
              <a:rPr lang="sk-SK" sz="2400" dirty="0" err="1">
                <a:solidFill>
                  <a:srgbClr val="222222"/>
                </a:solidFill>
                <a:latin typeface="Arial"/>
              </a:rPr>
              <a:t>promote</a:t>
            </a:r>
            <a:endParaRPr lang="sk-SK" sz="2400" dirty="0">
              <a:solidFill>
                <a:srgbClr val="222222"/>
              </a:solidFill>
              <a:latin typeface="Arial"/>
            </a:endParaRPr>
          </a:p>
          <a:p>
            <a:r>
              <a:rPr lang="sk-SK" sz="2400" dirty="0">
                <a:solidFill>
                  <a:srgbClr val="222222"/>
                </a:solidFill>
                <a:latin typeface="Arial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5833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39552" y="836712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k-SK" sz="4000" dirty="0" err="1">
                <a:solidFill>
                  <a:prstClr val="black"/>
                </a:solidFill>
                <a:ea typeface="+mj-ea"/>
                <a:cs typeface="+mj-cs"/>
              </a:rPr>
              <a:t>Legal</a:t>
            </a:r>
            <a:r>
              <a:rPr lang="sk-SK" sz="4000" dirty="0">
                <a:solidFill>
                  <a:prstClr val="black"/>
                </a:solidFill>
                <a:ea typeface="+mj-ea"/>
                <a:cs typeface="+mj-cs"/>
              </a:rPr>
              <a:t> </a:t>
            </a:r>
            <a:r>
              <a:rPr lang="sk-SK" sz="4000" dirty="0" err="1">
                <a:solidFill>
                  <a:prstClr val="black"/>
                </a:solidFill>
                <a:ea typeface="+mj-ea"/>
                <a:cs typeface="+mj-cs"/>
              </a:rPr>
              <a:t>subjectivity</a:t>
            </a:r>
            <a:r>
              <a:rPr lang="sk-SK" sz="4000" dirty="0">
                <a:solidFill>
                  <a:prstClr val="black"/>
                </a:solidFill>
                <a:ea typeface="+mj-ea"/>
                <a:cs typeface="+mj-cs"/>
              </a:rPr>
              <a:t>- </a:t>
            </a:r>
            <a:r>
              <a:rPr lang="en-US" dirty="0">
                <a:solidFill>
                  <a:prstClr val="black"/>
                </a:solidFill>
                <a:ea typeface="+mj-ea"/>
                <a:cs typeface="+mj-cs"/>
              </a:rPr>
              <a:t>the right of the company to act on its own behalf, to take on commitments and to take responsibility for their fulfillment</a:t>
            </a:r>
            <a:r>
              <a:rPr lang="sk-SK" dirty="0">
                <a:solidFill>
                  <a:prstClr val="black"/>
                </a:solidFill>
                <a:ea typeface="+mj-ea"/>
                <a:cs typeface="+mj-cs"/>
              </a:rPr>
              <a:t>.</a:t>
            </a:r>
          </a:p>
          <a:p>
            <a:pPr marL="0" indent="0">
              <a:buNone/>
            </a:pPr>
            <a:endParaRPr lang="sk-SK" dirty="0">
              <a:solidFill>
                <a:prstClr val="black"/>
              </a:solidFill>
              <a:ea typeface="+mj-ea"/>
              <a:cs typeface="+mj-cs"/>
            </a:endParaRPr>
          </a:p>
          <a:p>
            <a:pPr marL="0" indent="0">
              <a:buNone/>
            </a:pPr>
            <a:r>
              <a:rPr lang="en-US" dirty="0"/>
              <a:t>Companies are also expected to act ethically and honestly with the community, their employees and shareholders</a:t>
            </a:r>
            <a:r>
              <a:rPr lang="sk-SK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369661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b="1" dirty="0"/>
              <a:t>Natural Person</a:t>
            </a:r>
            <a:r>
              <a:rPr lang="sk-SK" sz="2400" b="1" dirty="0"/>
              <a:t> /fyzická osoba/</a:t>
            </a:r>
            <a:r>
              <a:rPr lang="en-US" sz="2400" dirty="0"/>
              <a:t> is a human being and is a real and living </a:t>
            </a:r>
            <a:r>
              <a:rPr lang="en-US" sz="2400" b="1" dirty="0"/>
              <a:t>person</a:t>
            </a:r>
            <a:r>
              <a:rPr lang="sk-SK" sz="2400" b="1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196752"/>
            <a:ext cx="7956550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5805264"/>
            <a:ext cx="7931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b="1" dirty="0" err="1"/>
              <a:t>Legal</a:t>
            </a:r>
            <a:r>
              <a:rPr lang="en-US" b="1" dirty="0"/>
              <a:t> person</a:t>
            </a:r>
            <a:r>
              <a:rPr lang="sk-SK" b="1" dirty="0"/>
              <a:t>/</a:t>
            </a:r>
            <a:r>
              <a:rPr lang="sk-SK" b="1" dirty="0" err="1"/>
              <a:t>legal</a:t>
            </a:r>
            <a:r>
              <a:rPr lang="sk-SK" b="1" dirty="0"/>
              <a:t> entity</a:t>
            </a:r>
            <a:r>
              <a:rPr lang="sk-SK" dirty="0"/>
              <a:t>/právnická osoba/ </a:t>
            </a:r>
            <a:r>
              <a:rPr lang="en-US" dirty="0"/>
              <a:t>is an entity created by law and given certain legal rights and duties. For example, corporation, company etc.</a:t>
            </a:r>
            <a:endParaRPr lang="sk-SK" dirty="0"/>
          </a:p>
          <a:p>
            <a:endParaRPr lang="sk-SK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1738</TotalTime>
  <Words>796</Words>
  <Application>Microsoft Office PowerPoint</Application>
  <PresentationFormat>Prezentácia na obrazovke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20</vt:i4>
      </vt:variant>
    </vt:vector>
  </HeadingPairs>
  <TitlesOfParts>
    <vt:vector size="23" baseType="lpstr">
      <vt:lpstr>Arial</vt:lpstr>
      <vt:lpstr>Calibri</vt:lpstr>
      <vt:lpstr>Motív Office</vt:lpstr>
      <vt:lpstr>Prezentácia programu PowerPoint</vt:lpstr>
      <vt:lpstr>A business firm/enterprise is an economic unit engaged in the production of one or more goods or services.   A business firm buys economic resources (inputs) and sells the goods and services (outputs).</vt:lpstr>
      <vt:lpstr>Prezentácia programu PowerPoint</vt:lpstr>
      <vt:lpstr>Prezentácia programu PowerPoint</vt:lpstr>
      <vt:lpstr>Basic features of enterprise:  1. Economic independence 2. Legal subjectivity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Business name  (Obchodné meno)</vt:lpstr>
      <vt:lpstr>Prezentácia programu PowerPoint</vt:lpstr>
      <vt:lpstr>COMPANIES/BUSINESS REGISTER</vt:lpstr>
      <vt:lpstr>Prezentácia programu PowerPoint</vt:lpstr>
      <vt:lpstr>Prezentácia programu PowerPoint</vt:lpstr>
      <vt:lpstr>Formation and Incorporation of an enterprise  Založenie a vznik podniku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Peter</dc:creator>
  <cp:lastModifiedBy>Alexandra Reľovská</cp:lastModifiedBy>
  <cp:revision>119</cp:revision>
  <dcterms:created xsi:type="dcterms:W3CDTF">2018-11-09T07:02:55Z</dcterms:created>
  <dcterms:modified xsi:type="dcterms:W3CDTF">2022-03-05T15:13:09Z</dcterms:modified>
</cp:coreProperties>
</file>