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12. 12. 2011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Výrobné faktory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Práca, pôda, kapitál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odvodeným dopytom, závisí aký bude dopyt napr. po zemiakoch, obilí...</a:t>
            </a:r>
          </a:p>
          <a:p>
            <a:r>
              <a:rPr lang="sk-SK" dirty="0" smtClean="0"/>
              <a:t>Ceny tovarov sa odvíjajú od poplatku za pôdu –rentu a od úrodnosti pôdy</a:t>
            </a:r>
          </a:p>
          <a:p>
            <a:r>
              <a:rPr lang="sk-SK" dirty="0" smtClean="0"/>
              <a:t>Ponuka na trhu pôdy má monopol. Nemožno ju reprodukovať.</a:t>
            </a:r>
          </a:p>
          <a:p>
            <a:r>
              <a:rPr lang="sk-SK" dirty="0" smtClean="0"/>
              <a:t>Ponuka pôdy je nepružná, cena pôdy sa odvodzuje od ceny vyrábanej produkcie, nie naopak.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Dopyt a ponuka pôdy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Kapitál nazývame statky, ktoré sú výsledkom výroby, neslúžia však na bezprostrednú spotrebu, ale na výrobu ďalších statkov </a:t>
            </a:r>
          </a:p>
          <a:p>
            <a:r>
              <a:rPr lang="sk-SK" b="1" dirty="0" smtClean="0"/>
              <a:t>Podoby kapitálu: - vecná </a:t>
            </a:r>
            <a:r>
              <a:rPr lang="sk-SK" dirty="0" smtClean="0"/>
              <a:t>(stroje, zariadenia...)</a:t>
            </a:r>
          </a:p>
          <a:p>
            <a:pPr>
              <a:buNone/>
            </a:pPr>
            <a:r>
              <a:rPr lang="sk-SK" dirty="0" smtClean="0"/>
              <a:t>			             </a:t>
            </a:r>
            <a:r>
              <a:rPr lang="sk-SK" b="1" dirty="0" smtClean="0"/>
              <a:t>- peňažná</a:t>
            </a:r>
          </a:p>
          <a:p>
            <a:pPr>
              <a:buNone/>
            </a:pPr>
            <a:r>
              <a:rPr lang="sk-SK" b="1" dirty="0" smtClean="0"/>
              <a:t>Akumulácia kapitálu</a:t>
            </a:r>
            <a:r>
              <a:rPr lang="sk-SK" dirty="0" smtClean="0"/>
              <a:t>: tvorba kapitálu, alebo proces , keď pridávame dodatočný kapitál už k fungujúcemu kapitálu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Kapitál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smtClean="0"/>
              <a:t>Miera akumulácie </a:t>
            </a:r>
            <a:r>
              <a:rPr lang="sk-SK" dirty="0" smtClean="0"/>
              <a:t>– závisí od toho, do akej miery sú ekonomické subjekty motivované a ochotné vzdať sa časti dnešnej spotreby v prospech budúcej spotreby.</a:t>
            </a:r>
          </a:p>
          <a:p>
            <a:r>
              <a:rPr lang="sk-SK" b="1" dirty="0" smtClean="0"/>
              <a:t>Technológia</a:t>
            </a:r>
            <a:r>
              <a:rPr lang="sk-SK" dirty="0" smtClean="0"/>
              <a:t> – osobitná forma kapitálu , ktorá nemá podobu hmotných statkov (myšlienky, invencia, tvorivosť).</a:t>
            </a:r>
          </a:p>
          <a:p>
            <a:r>
              <a:rPr lang="sk-SK" b="1" dirty="0" smtClean="0"/>
              <a:t>Dôchodky </a:t>
            </a:r>
            <a:r>
              <a:rPr lang="sk-SK" dirty="0" smtClean="0"/>
              <a:t>– prinášajú vlastníctvo jednotlivých výrobných faktorov, majú motivačnú funkciu.</a:t>
            </a:r>
          </a:p>
          <a:p>
            <a:r>
              <a:rPr lang="sk-SK" b="1" dirty="0" smtClean="0"/>
              <a:t>MZDA, RENTA, ZISK</a:t>
            </a:r>
            <a:r>
              <a:rPr lang="sk-SK" dirty="0" smtClean="0"/>
              <a:t>, prislúchajú 3 výrobným faktorom a sú hnacím motorom trh. ekonomiky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Akumulácia, technológia, dôchodky</a:t>
            </a:r>
            <a:endParaRPr lang="sk-SK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Kapitál sú nahromadené úspory premenené na investície. Je to </a:t>
            </a:r>
            <a:r>
              <a:rPr lang="sk-SK" b="1" dirty="0" smtClean="0"/>
              <a:t>potenciálny kapitál</a:t>
            </a:r>
            <a:r>
              <a:rPr lang="sk-SK" dirty="0" smtClean="0"/>
              <a:t>.</a:t>
            </a:r>
          </a:p>
          <a:p>
            <a:r>
              <a:rPr lang="sk-SK" dirty="0" smtClean="0"/>
              <a:t>Ak tento kapitál požičiame, alebo premeníme na výrobné statky premení sa na </a:t>
            </a:r>
            <a:r>
              <a:rPr lang="sk-SK" b="1" dirty="0" smtClean="0"/>
              <a:t>reálny kapitál</a:t>
            </a:r>
            <a:r>
              <a:rPr lang="sk-SK" dirty="0" smtClean="0"/>
              <a:t>. Vzniká tu úverový vzťah, dlžník má </a:t>
            </a:r>
            <a:r>
              <a:rPr lang="sk-SK" b="1" dirty="0" smtClean="0"/>
              <a:t>úver</a:t>
            </a:r>
            <a:r>
              <a:rPr lang="sk-SK" dirty="0" smtClean="0"/>
              <a:t>. </a:t>
            </a:r>
          </a:p>
          <a:p>
            <a:r>
              <a:rPr lang="sk-SK" dirty="0" smtClean="0"/>
              <a:t>Za požičiavanie platí dlžník </a:t>
            </a:r>
            <a:r>
              <a:rPr lang="sk-SK" b="1" dirty="0" smtClean="0"/>
              <a:t>úrok</a:t>
            </a:r>
            <a:r>
              <a:rPr lang="sk-SK" dirty="0" smtClean="0"/>
              <a:t>.</a:t>
            </a:r>
          </a:p>
          <a:p>
            <a:r>
              <a:rPr lang="sk-SK" dirty="0" smtClean="0"/>
              <a:t>Úrok je príjem z kapitálu, tvorí výnos z kapitálu.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TRH KAPITÁLU</a:t>
            </a:r>
            <a:endParaRPr lang="sk-SK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odvodeným dopytom, záleží od dopytu po tovaroch, ktoré príslušný kapitál vyrába</a:t>
            </a:r>
          </a:p>
          <a:p>
            <a:r>
              <a:rPr lang="sk-SK" dirty="0" smtClean="0"/>
              <a:t>Dopyt po kapitáli závisí od produktivity kapitálu a od úrokovej miery</a:t>
            </a:r>
          </a:p>
          <a:p>
            <a:r>
              <a:rPr lang="sk-SK" dirty="0" smtClean="0"/>
              <a:t>Ak je produktivita kapitálu vyššia ako trhová úroková miera, bude sa dopyt po kapitáli zvyšovať., ak je produktivita nižšia ako trhová úroková miera, neoplatí sa investovať. Peniaze ukladáme do banky a poberáme úrok.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Dopyt po kapitáli</a:t>
            </a:r>
            <a:endParaRPr lang="sk-SK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Rozhodujúcu úlohu majú úspory obyvateľstva teda dôchodky. </a:t>
            </a:r>
          </a:p>
          <a:p>
            <a:r>
              <a:rPr lang="sk-SK" dirty="0" smtClean="0"/>
              <a:t>Vlastník dôchodku sám rozhodne ako ho použije. Časť môže spotrebovať  a časť premeniť na úspory.</a:t>
            </a:r>
          </a:p>
          <a:p>
            <a:r>
              <a:rPr lang="sk-SK" dirty="0" smtClean="0"/>
              <a:t>Úspory môže investovať do cenných papierov, alebo uložiť do banky alebo použiť na nákup investičných statkov.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Ponuka kapitálu</a:t>
            </a:r>
            <a:endParaRPr lang="sk-SK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výnos z kapitálu. </a:t>
            </a:r>
          </a:p>
          <a:p>
            <a:r>
              <a:rPr lang="sk-SK" b="1" dirty="0" smtClean="0"/>
              <a:t>Hrubý zisk </a:t>
            </a:r>
            <a:r>
              <a:rPr lang="sk-SK" dirty="0" smtClean="0"/>
              <a:t>predstavuje rozdiel medzi výnosmi z predanej produkcie a výrobnými nákladmi.</a:t>
            </a:r>
          </a:p>
          <a:p>
            <a:r>
              <a:rPr lang="sk-SK" b="1" dirty="0" smtClean="0"/>
              <a:t>Čistý zisk </a:t>
            </a:r>
            <a:r>
              <a:rPr lang="sk-SK" dirty="0" smtClean="0"/>
              <a:t>vzniká splnením daňových a odvodových povinností z hrubého zisku.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Zisk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Je cieľavedomá ľudská činnosť, nositeľom ktorej je človek so svojimi fyzickými a duševnými vlastnosťami a talentom.</a:t>
            </a:r>
          </a:p>
          <a:p>
            <a:r>
              <a:rPr lang="sk-SK" dirty="0" smtClean="0"/>
              <a:t>Predstavuje ľudský kapitál, ktorého hodnota sa zvyšuje  so schopnosťou  vyrábať väčšie množstvo tovarov a služieb.</a:t>
            </a:r>
          </a:p>
          <a:p>
            <a:r>
              <a:rPr lang="sk-SK" dirty="0" smtClean="0"/>
              <a:t>Množstvo práce  závisí od počtu osôb schopných a ochotných pracovať.</a:t>
            </a:r>
          </a:p>
          <a:p>
            <a:r>
              <a:rPr lang="sk-SK" dirty="0" smtClean="0"/>
              <a:t>Kvalita práce závisí predovšetkým od vzdelania a kvalifikácie a od výrobných nástrojov.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Riadi sa trhovými zákonitosťami</a:t>
            </a:r>
          </a:p>
          <a:p>
            <a:r>
              <a:rPr lang="sk-SK" dirty="0" smtClean="0"/>
              <a:t>Má osobitný charakter, pretože prácu produkujú ľudia, sama osebe neexistuje.</a:t>
            </a:r>
          </a:p>
          <a:p>
            <a:r>
              <a:rPr lang="sk-SK" b="1" dirty="0" smtClean="0"/>
              <a:t>Dopyt po práci </a:t>
            </a:r>
            <a:r>
              <a:rPr lang="sk-SK" dirty="0" smtClean="0"/>
              <a:t>určujú firmy, podniky, výrobcovia, závisí od výrobných faktorov – kapitálu a použitej technológie (pri dokonalejšej technológií je dopyt po práci nižší a naopak).</a:t>
            </a:r>
          </a:p>
          <a:p>
            <a:r>
              <a:rPr lang="sk-SK" dirty="0" smtClean="0"/>
              <a:t>Dopyt po práci sa odvodzuje od dopytu po tovaroch a službách, ktoré produkuje príslušná práca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Trh práce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Ponuku práce určujú tieto faktory:</a:t>
            </a:r>
          </a:p>
          <a:p>
            <a:pPr marL="514350" indent="-514350">
              <a:buAutoNum type="arabicPeriod"/>
            </a:pPr>
            <a:r>
              <a:rPr lang="sk-SK" dirty="0" smtClean="0"/>
              <a:t>Veľkosť populácie</a:t>
            </a:r>
          </a:p>
          <a:p>
            <a:pPr marL="514350" indent="-514350">
              <a:buAutoNum type="arabicPeriod"/>
            </a:pPr>
            <a:r>
              <a:rPr lang="sk-SK" dirty="0" smtClean="0"/>
              <a:t>Časť populácie tvoriaca práceschopné obyvateľstvo, zaraďujeme sem aktívne pracujúcich i nezamestnaných</a:t>
            </a:r>
          </a:p>
          <a:p>
            <a:pPr marL="514350" indent="-514350">
              <a:buAutoNum type="arabicPeriod"/>
            </a:pPr>
            <a:r>
              <a:rPr lang="sk-SK" dirty="0" smtClean="0"/>
              <a:t>Priemerný počet hodín odpracovaných pracovníkmi za rok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Ponuka práce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Práceschopné obyvateľstvo rozdeľujeme:</a:t>
            </a:r>
          </a:p>
          <a:p>
            <a:pPr marL="514350" indent="-514350">
              <a:buAutoNum type="arabicPeriod"/>
            </a:pPr>
            <a:r>
              <a:rPr lang="sk-SK" b="1" dirty="0" smtClean="0"/>
              <a:t>zamestnaní</a:t>
            </a:r>
            <a:r>
              <a:rPr lang="sk-SK" dirty="0" smtClean="0"/>
              <a:t>, ľudia, ktorí majú prácu</a:t>
            </a:r>
          </a:p>
          <a:p>
            <a:pPr marL="514350" indent="-514350">
              <a:buAutoNum type="arabicPeriod"/>
            </a:pPr>
            <a:r>
              <a:rPr lang="sk-SK" b="1" dirty="0" smtClean="0"/>
              <a:t>Nezamestnaní,</a:t>
            </a:r>
            <a:r>
              <a:rPr lang="sk-SK" dirty="0" smtClean="0"/>
              <a:t> ľudia bez práce, ale aktívne hľadajú prácu</a:t>
            </a:r>
          </a:p>
          <a:p>
            <a:pPr marL="514350" indent="-514350">
              <a:buNone/>
            </a:pPr>
            <a:r>
              <a:rPr lang="sk-SK" b="1" dirty="0" smtClean="0"/>
              <a:t>Zamestnaní + nezamestnaní = pracovné sily</a:t>
            </a:r>
          </a:p>
          <a:p>
            <a:pPr marL="514350" indent="-514350">
              <a:buNone/>
            </a:pPr>
            <a:r>
              <a:rPr lang="sk-SK" dirty="0" smtClean="0"/>
              <a:t>      </a:t>
            </a:r>
            <a:r>
              <a:rPr lang="sk-SK" b="1" dirty="0" smtClean="0"/>
              <a:t>Prirodzená miera nezamestnanosti </a:t>
            </a:r>
            <a:r>
              <a:rPr lang="sk-SK" dirty="0" smtClean="0"/>
              <a:t>je táka, pri ktorej počet nezamestnaných je nižší alebo rovnaký ako počet voľných pracovných miest.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Nezamestnanosť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Frikčná</a:t>
            </a:r>
            <a:r>
              <a:rPr lang="sk-SK" dirty="0" smtClean="0"/>
              <a:t>  - zapríčinená migráciou obyvateľstva, zmenami zamestnania, bývania, nástupom do práce po ukončení školy, MD a pod.</a:t>
            </a:r>
          </a:p>
          <a:p>
            <a:r>
              <a:rPr lang="sk-SK" dirty="0" smtClean="0"/>
              <a:t>Štruktúrna – vzniká ako dôsledok nesúladu medzi dopytom a ponukou po prac. silách, napr. dopyt po určitej práci je nižší, ale po inej je vyšší, ponuka sa nestačí prispôsobiť.</a:t>
            </a:r>
          </a:p>
          <a:p>
            <a:r>
              <a:rPr lang="sk-SK" dirty="0" smtClean="0"/>
              <a:t>Cyklická  (sezónna) je narušená rovnováha ekonomiky.</a:t>
            </a:r>
          </a:p>
          <a:p>
            <a:r>
              <a:rPr lang="sk-SK" dirty="0" smtClean="0"/>
              <a:t>Nedobrovoľná nezamestnanosť – počet voľných pracovných miest je menší ako počet voľných pracovných síl.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nezamestnanosti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cenou práce, je výsledkom fungovania trhu, vzťahom medzi dopytom a ponukou práce.</a:t>
            </a:r>
          </a:p>
          <a:p>
            <a:r>
              <a:rPr lang="sk-SK" dirty="0" smtClean="0"/>
              <a:t>Formy mzdy: </a:t>
            </a:r>
            <a:r>
              <a:rPr lang="sk-SK" b="1" dirty="0" smtClean="0"/>
              <a:t>1. časová </a:t>
            </a:r>
            <a:r>
              <a:rPr lang="sk-SK" dirty="0" smtClean="0"/>
              <a:t>– vyjadruje odmenu za odpracovaný čas (hodinová, týždenná, mesačná).</a:t>
            </a:r>
          </a:p>
          <a:p>
            <a:r>
              <a:rPr lang="sk-SK" b="1" dirty="0" smtClean="0"/>
              <a:t>2. úkolová </a:t>
            </a:r>
            <a:r>
              <a:rPr lang="sk-SK" dirty="0" smtClean="0"/>
              <a:t>– závisí od počtu výrobkov, ktoré pracovník vyrobí za určité obdobie, je nástrojom zvyšovania intenzity práce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Mzda a jej formy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Nominálna mzda </a:t>
            </a:r>
            <a:r>
              <a:rPr lang="sk-SK" dirty="0" smtClean="0"/>
              <a:t>– suma peňazí, ktorú pracovník dostáva </a:t>
            </a:r>
          </a:p>
          <a:p>
            <a:r>
              <a:rPr lang="sk-SK" b="1" dirty="0" smtClean="0"/>
              <a:t>Reálna mzda </a:t>
            </a:r>
            <a:r>
              <a:rPr lang="sk-SK" dirty="0" smtClean="0"/>
              <a:t>– predstavuje množstvo tovarov a služieb, ktoré si pracovník môže kúpiť za svoju nominálnu mzdu.</a:t>
            </a:r>
          </a:p>
          <a:p>
            <a:r>
              <a:rPr lang="sk-SK" b="1" dirty="0" smtClean="0"/>
              <a:t>Mzdová diskriminácia </a:t>
            </a:r>
            <a:r>
              <a:rPr lang="sk-SK" dirty="0" smtClean="0"/>
              <a:t>– môže byť spôsobená rasou, pohlavím, náboženstvom.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Nominálna a reálna mzda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Pôda je druhým základným výrobným faktorom, je výtvorom a darom prírody.</a:t>
            </a:r>
          </a:p>
          <a:p>
            <a:r>
              <a:rPr lang="sk-SK" dirty="0" smtClean="0"/>
              <a:t>Pôda má rozdielnu úrodnosť, nie všade sú rovnaké výnosy. Záleží od polohy a blízkosti veľkých odbytísk tovaru.</a:t>
            </a:r>
          </a:p>
          <a:p>
            <a:r>
              <a:rPr lang="sk-SK" dirty="0" smtClean="0"/>
              <a:t>Tieto rozdiely sú zdrojom diferenciálnej renty.</a:t>
            </a:r>
          </a:p>
          <a:p>
            <a:r>
              <a:rPr lang="sk-SK" dirty="0" smtClean="0"/>
              <a:t>Pozemková renta vzniká poplatkom za prenájmom pôdy.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Pôda a prírodné zdroje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819</Words>
  <Application>Microsoft Office PowerPoint</Application>
  <PresentationFormat>Prezentácia na obrazovke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Hala</vt:lpstr>
      <vt:lpstr>Výrobné faktory</vt:lpstr>
      <vt:lpstr>Práca</vt:lpstr>
      <vt:lpstr>Trh práce</vt:lpstr>
      <vt:lpstr>Ponuka práce</vt:lpstr>
      <vt:lpstr>Nezamestnanosť</vt:lpstr>
      <vt:lpstr>Formy nezamestnanosti</vt:lpstr>
      <vt:lpstr>Mzda a jej formy</vt:lpstr>
      <vt:lpstr>Nominálna a reálna mzda</vt:lpstr>
      <vt:lpstr>Pôda a prírodné zdroje</vt:lpstr>
      <vt:lpstr>Dopyt a ponuka pôdy</vt:lpstr>
      <vt:lpstr>Kapitál</vt:lpstr>
      <vt:lpstr>Akumulácia, technológia, dôchodky</vt:lpstr>
      <vt:lpstr>TRH KAPITÁLU</vt:lpstr>
      <vt:lpstr>Dopyt po kapitáli</vt:lpstr>
      <vt:lpstr>Ponuka kapitálu</vt:lpstr>
      <vt:lpstr>Zisk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Výrobné faktory</dc:title>
  <dc:creator>2010</dc:creator>
  <cp:lastModifiedBy>2010</cp:lastModifiedBy>
  <cp:revision>14</cp:revision>
  <dcterms:created xsi:type="dcterms:W3CDTF">2011-12-01T07:05:41Z</dcterms:created>
  <dcterms:modified xsi:type="dcterms:W3CDTF">2011-12-12T13:54:53Z</dcterms:modified>
</cp:coreProperties>
</file>