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A"/>
          </a:solidFill>
        </a:fill>
      </a:tcStyle>
    </a:wholeTbl>
    <a:band2H>
      <a:tcTxStyle b="def" i="def"/>
      <a:tcStyle>
        <a:tcBdr/>
        <a:fill>
          <a:solidFill>
            <a:srgbClr val="E6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A"/>
          </a:solidFill>
        </a:fill>
      </a:tcStyle>
    </a:wholeTbl>
    <a:band2H>
      <a:tcTxStyle b="def" i="def"/>
      <a:tcStyle>
        <a:tcBdr/>
        <a:fill>
          <a:solidFill>
            <a:srgbClr val="E6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F1"/>
          </a:solidFill>
        </a:fill>
      </a:tcStyle>
    </a:wholeTbl>
    <a:band2H>
      <a:tcTxStyle b="def" i="def"/>
      <a:tcStyle>
        <a:tcBdr/>
        <a:fill>
          <a:solidFill>
            <a:srgbClr val="E6F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9CE"/>
          </a:solidFill>
        </a:fill>
      </a:tcStyle>
    </a:wholeTbl>
    <a:band2H>
      <a:tcTxStyle b="def" i="def"/>
      <a:tcStyle>
        <a:tcBdr/>
        <a:fill>
          <a:solidFill>
            <a:srgbClr val="F0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504039"/>
          <c:y val="0.0708039"/>
          <c:w val="0.944596"/>
          <c:h val="0.813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wymiar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BABABA"/>
              </a:solidFill>
              <a:prstDash val="solid"/>
              <a:round/>
            </a:ln>
            <a:effectLst>
              <a:outerShdw sx="100000" sy="100000" kx="0" ky="0" algn="tl" rotWithShape="1" blurRad="63500" dist="38100" dir="5400000">
                <a:srgbClr val="032544">
                  <a:alpha val="48000"/>
                </a:srgbClr>
              </a:outerShdw>
            </a:effectLst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Helvetica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Sheet1!$B$2:$F$2</c:f>
              <c:numCache>
                <c:ptCount val="5"/>
                <c:pt idx="0">
                  <c:v>5.000000</c:v>
                </c:pt>
                <c:pt idx="1">
                  <c:v>5.000000</c:v>
                </c:pt>
                <c:pt idx="2">
                  <c:v>4.800000</c:v>
                </c:pt>
                <c:pt idx="3">
                  <c:v>5.000000</c:v>
                </c:pt>
                <c:pt idx="4">
                  <c:v>4.900000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Constantia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Constantia"/>
              </a:defRPr>
            </a:pPr>
          </a:p>
        </c:txPr>
        <c:crossAx val="2094734552"/>
        <c:crosses val="autoZero"/>
        <c:crossBetween val="between"/>
        <c:majorUnit val="0.1"/>
        <c:minorUnit val="0.0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730346"/>
          <c:y val="0.0708039"/>
          <c:w val="0.921965"/>
          <c:h val="0.813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wymiar</c:v>
                </c:pt>
              </c:strCache>
            </c:strRef>
          </c:tx>
          <c:spPr>
            <a:solidFill>
              <a:srgbClr val="0B5191"/>
            </a:solidFill>
            <a:ln w="9525" cap="flat">
              <a:solidFill>
                <a:srgbClr val="BABABA"/>
              </a:solidFill>
              <a:prstDash val="solid"/>
              <a:round/>
            </a:ln>
            <a:effectLst>
              <a:outerShdw sx="100000" sy="100000" kx="0" ky="0" algn="tl" rotWithShape="1" blurRad="63500" dist="38100" dir="5400000">
                <a:srgbClr val="0B5191">
                  <a:alpha val="100000"/>
                </a:srgbClr>
              </a:outerShdw>
            </a:effectLst>
          </c:spPr>
          <c:invertIfNegative val="0"/>
          <c:dLbls>
            <c:numFmt formatCode="0.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Helvetica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Sheet1!$B$2:$F$2</c:f>
              <c:numCache>
                <c:ptCount val="5"/>
                <c:pt idx="0">
                  <c:v>3.700000</c:v>
                </c:pt>
                <c:pt idx="1">
                  <c:v>4.800000</c:v>
                </c:pt>
                <c:pt idx="2">
                  <c:v>5.000000</c:v>
                </c:pt>
                <c:pt idx="3">
                  <c:v>4.900000</c:v>
                </c:pt>
                <c:pt idx="4">
                  <c:v>4.600000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Constantia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Constantia"/>
              </a:defRPr>
            </a:pPr>
          </a:p>
        </c:txPr>
        <c:crossAx val="2094734552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730404"/>
          <c:y val="0.0708039"/>
          <c:w val="0.92196"/>
          <c:h val="0.813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wymiar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BABABA"/>
              </a:solidFill>
              <a:prstDash val="solid"/>
              <a:round/>
            </a:ln>
            <a:effectLst>
              <a:outerShdw sx="100000" sy="100000" kx="0" ky="0" algn="tl" rotWithShape="1" blurRad="63500" dist="38100" dir="5400000">
                <a:srgbClr val="032544">
                  <a:alpha val="48000"/>
                </a:srgbClr>
              </a:outerShdw>
            </a:effectLst>
          </c:spPr>
          <c:invertIfNegative val="0"/>
          <c:dLbls>
            <c:numFmt formatCode="0.#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Helvetica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Sheet1!$B$2:$F$2</c:f>
              <c:numCache>
                <c:ptCount val="5"/>
                <c:pt idx="0">
                  <c:v>4.600000</c:v>
                </c:pt>
                <c:pt idx="1">
                  <c:v>4.400000</c:v>
                </c:pt>
                <c:pt idx="2">
                  <c:v>5.000000</c:v>
                </c:pt>
                <c:pt idx="3">
                  <c:v>4.500000</c:v>
                </c:pt>
                <c:pt idx="4">
                  <c:v>4.600000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Constantia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Constantia"/>
              </a:defRPr>
            </a:pPr>
          </a:p>
        </c:txPr>
        <c:crossAx val="2094734552"/>
        <c:crosses val="autoZero"/>
        <c:crossBetween val="between"/>
        <c:majorUnit val="0.175"/>
        <c:minorUnit val="0.08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50408"/>
          <c:y val="0.0708039"/>
          <c:w val="0.944592"/>
          <c:h val="0.813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wymiar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BABABA"/>
              </a:solidFill>
              <a:prstDash val="solid"/>
              <a:round/>
            </a:ln>
            <a:effectLst>
              <a:outerShdw sx="100000" sy="100000" kx="0" ky="0" algn="tl" rotWithShape="1" blurRad="63500" dist="38100" dir="5400000">
                <a:srgbClr val="032544">
                  <a:alpha val="48000"/>
                </a:srgbClr>
              </a:outerShdw>
            </a:effectLst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Helvetica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Sheet1!$B$2:$F$2</c:f>
              <c:numCache>
                <c:ptCount val="5"/>
                <c:pt idx="0">
                  <c:v>5.000000</c:v>
                </c:pt>
                <c:pt idx="1">
                  <c:v>4.000000</c:v>
                </c:pt>
                <c:pt idx="2">
                  <c:v>5.000000</c:v>
                </c:pt>
                <c:pt idx="3">
                  <c:v>4.600000</c:v>
                </c:pt>
                <c:pt idx="4">
                  <c:v>4.700000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Constantia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Constantia"/>
              </a:defRPr>
            </a:pPr>
          </a:p>
        </c:txPr>
        <c:crossAx val="2094734552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" name="Shape 1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 tytułowy"/>
          <p:cNvSpPr txBox="1"/>
          <p:nvPr>
            <p:ph type="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</p:spPr>
        <p:txBody>
          <a:bodyPr/>
          <a:lstStyle>
            <a:lvl1pPr algn="r">
              <a:defRPr b="1" sz="5600">
                <a:solidFill>
                  <a:srgbClr val="4DE1EA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17" name="Treść - poziom 1…"/>
          <p:cNvSpPr txBox="1"/>
          <p:nvPr>
            <p:ph type="body" sz="half" idx="1"/>
          </p:nvPr>
        </p:nvSpPr>
        <p:spPr>
          <a:xfrm>
            <a:off x="533400" y="3228536"/>
            <a:ext cx="7854696" cy="1752603"/>
          </a:xfrm>
          <a:prstGeom prst="rect">
            <a:avLst/>
          </a:prstGeom>
        </p:spPr>
        <p:txBody>
          <a:bodyPr lIns="0" tIns="0" rIns="0" bIns="0"/>
          <a:lstStyle>
            <a:lvl1pPr marL="0" marR="45718" indent="0" algn="r">
              <a:buClrTx/>
              <a:buSzTx/>
              <a:buNone/>
            </a:lvl1pPr>
            <a:lvl2pPr marL="0" marR="45718" indent="0" algn="r">
              <a:buClrTx/>
              <a:buSzTx/>
              <a:buNone/>
            </a:lvl2pPr>
            <a:lvl3pPr marL="0" marR="45718" indent="0" algn="r">
              <a:buClrTx/>
              <a:buSzTx/>
              <a:buNone/>
            </a:lvl3pPr>
            <a:lvl4pPr marL="0" marR="45718" indent="0" algn="r">
              <a:buClrTx/>
              <a:buSzTx/>
              <a:buNone/>
            </a:lvl4pPr>
            <a:lvl5pPr marL="0" marR="45718" indent="0" algn="r">
              <a:buClrTx/>
              <a:buSzTx/>
              <a:buNone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26" name="Treść - poziom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7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 tytułowy"/>
          <p:cNvSpPr txBox="1"/>
          <p:nvPr>
            <p:ph type="title"/>
          </p:nvPr>
        </p:nvSpPr>
        <p:spPr>
          <a:xfrm>
            <a:off x="530351" y="1316736"/>
            <a:ext cx="7772401" cy="1362456"/>
          </a:xfrm>
          <a:prstGeom prst="rect">
            <a:avLst/>
          </a:prstGeom>
        </p:spPr>
        <p:txBody>
          <a:bodyPr/>
          <a:lstStyle>
            <a:lvl1pPr>
              <a:defRPr b="1" sz="5600">
                <a:solidFill>
                  <a:srgbClr val="4BE4AD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35" name="Treść - poziom 1…"/>
          <p:cNvSpPr txBox="1"/>
          <p:nvPr>
            <p:ph type="body" sz="quarter" idx="1"/>
          </p:nvPr>
        </p:nvSpPr>
        <p:spPr>
          <a:xfrm>
            <a:off x="530351" y="2704663"/>
            <a:ext cx="7772401" cy="15097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None/>
              <a:defRPr sz="2200"/>
            </a:lvl1pPr>
            <a:lvl2pPr marL="0" indent="0">
              <a:spcBef>
                <a:spcPts val="500"/>
              </a:spcBef>
              <a:buClrTx/>
              <a:buSzTx/>
              <a:buNone/>
              <a:defRPr sz="2200"/>
            </a:lvl2pPr>
            <a:lvl3pPr marL="0" indent="0">
              <a:spcBef>
                <a:spcPts val="500"/>
              </a:spcBef>
              <a:buClrTx/>
              <a:buSzTx/>
              <a:buNone/>
              <a:defRPr sz="2200"/>
            </a:lvl3pPr>
            <a:lvl4pPr marL="0" indent="0">
              <a:spcBef>
                <a:spcPts val="500"/>
              </a:spcBef>
              <a:buClrTx/>
              <a:buSzTx/>
              <a:buNone/>
              <a:defRPr sz="2200"/>
            </a:lvl4pPr>
            <a:lvl5pPr marL="0" indent="0">
              <a:spcBef>
                <a:spcPts val="500"/>
              </a:spcBef>
              <a:buClrTx/>
              <a:buSzTx/>
              <a:buNone/>
              <a:defRPr sz="2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44" name="Treść - poziom 1…"/>
          <p:cNvSpPr txBox="1"/>
          <p:nvPr>
            <p:ph type="body" sz="half" idx="1"/>
          </p:nvPr>
        </p:nvSpPr>
        <p:spPr>
          <a:xfrm>
            <a:off x="457200" y="1920082"/>
            <a:ext cx="4038600" cy="4434846"/>
          </a:xfrm>
          <a:prstGeom prst="rect">
            <a:avLst/>
          </a:prstGeom>
        </p:spPr>
        <p:txBody>
          <a:bodyPr/>
          <a:lstStyle>
            <a:lvl3pPr marL="988466" indent="-320954"/>
            <a:lvl4pPr marL="1282191" indent="-303783"/>
            <a:lvl5pPr marL="1556511" indent="-303783"/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5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53" name="Treść - poziom 1…"/>
          <p:cNvSpPr txBox="1"/>
          <p:nvPr>
            <p:ph type="body" sz="quarter" idx="1"/>
          </p:nvPr>
        </p:nvSpPr>
        <p:spPr>
          <a:xfrm>
            <a:off x="457200" y="1855247"/>
            <a:ext cx="4040188" cy="65935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1pPr>
            <a:lvl2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2pPr>
            <a:lvl3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3pPr>
            <a:lvl4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4pPr>
            <a:lvl5pPr marL="0" indent="0">
              <a:spcBef>
                <a:spcPts val="500"/>
              </a:spcBef>
              <a:buClrTx/>
              <a:buSzTx/>
              <a:buNone/>
              <a:defRPr b="1" sz="2400">
                <a:solidFill>
                  <a:srgbClr val="04617B"/>
                </a:solidFill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4" name="Symbol zastępczy tekstu 3"/>
          <p:cNvSpPr/>
          <p:nvPr>
            <p:ph type="body" sz="quarter" idx="21"/>
          </p:nvPr>
        </p:nvSpPr>
        <p:spPr>
          <a:xfrm>
            <a:off x="4645025" y="1859757"/>
            <a:ext cx="4041775" cy="654846"/>
          </a:xfrm>
          <a:prstGeom prst="rect">
            <a:avLst/>
          </a:prstGeom>
        </p:spPr>
        <p:txBody>
          <a:bodyPr lIns="0" tIns="0" rIns="0" bIns="0" anchor="ctr"/>
          <a:lstStyle/>
          <a:p>
            <a:pPr/>
          </a:p>
        </p:txBody>
      </p:sp>
      <p:sp>
        <p:nvSpPr>
          <p:cNvPr id="55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kst tytułowy"/>
          <p:cNvSpPr txBox="1"/>
          <p:nvPr>
            <p:ph type="title"/>
          </p:nvPr>
        </p:nvSpPr>
        <p:spPr>
          <a:xfrm>
            <a:off x="457200" y="704087"/>
            <a:ext cx="8305800" cy="1143001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6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kst tytułowy"/>
          <p:cNvSpPr txBox="1"/>
          <p:nvPr>
            <p:ph type="title"/>
          </p:nvPr>
        </p:nvSpPr>
        <p:spPr>
          <a:xfrm>
            <a:off x="685800" y="514351"/>
            <a:ext cx="2743200" cy="116205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Tekst tytułowy</a:t>
            </a:r>
          </a:p>
        </p:txBody>
      </p:sp>
      <p:sp>
        <p:nvSpPr>
          <p:cNvPr id="78" name="Treść - poziom 1…"/>
          <p:cNvSpPr txBox="1"/>
          <p:nvPr>
            <p:ph type="body" sz="half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tIns="18288" rIns="18288" bIns="18288"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9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rostokąt ze ściętym i zaokrąglonym rogiem 8"/>
          <p:cNvSpPr/>
          <p:nvPr/>
        </p:nvSpPr>
        <p:spPr>
          <a:xfrm flipV="1" rot="420000">
            <a:off x="3165753" y="1108074"/>
            <a:ext cx="5257804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sx="100000" sy="100000" kx="0" ky="0" algn="b" rotWithShape="0" blurRad="63500" dist="38500" dir="7500000">
              <a:srgbClr val="00000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87" name="Trójkąt prostokątny 11"/>
          <p:cNvSpPr/>
          <p:nvPr/>
        </p:nvSpPr>
        <p:spPr>
          <a:xfrm flipV="1" rot="420000">
            <a:off x="8004133" y="5359767"/>
            <a:ext cx="155452" cy="155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sx="100000" sy="100000" kx="0" ky="0" algn="b" rotWithShape="0" blurRad="25400" dist="6350" dir="12900000">
              <a:srgbClr val="000000">
                <a:alpha val="47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88" name="Tekst tytułowy"/>
          <p:cNvSpPr txBox="1"/>
          <p:nvPr>
            <p:ph type="title"/>
          </p:nvPr>
        </p:nvSpPr>
        <p:spPr>
          <a:xfrm>
            <a:off x="609600" y="1176995"/>
            <a:ext cx="2212851" cy="158262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b="1" sz="2000"/>
            </a:lvl1pPr>
          </a:lstStyle>
          <a:p>
            <a:pPr/>
            <a:r>
              <a:t>Tekst tytułowy</a:t>
            </a:r>
          </a:p>
        </p:txBody>
      </p:sp>
      <p:sp>
        <p:nvSpPr>
          <p:cNvPr id="89" name="Treść - poziom 1…"/>
          <p:cNvSpPr txBox="1"/>
          <p:nvPr>
            <p:ph type="body" sz="quarter" idx="1"/>
          </p:nvPr>
        </p:nvSpPr>
        <p:spPr>
          <a:xfrm>
            <a:off x="609600" y="2828785"/>
            <a:ext cx="2209800" cy="21793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None/>
              <a:defRPr sz="1300"/>
            </a:lvl1pPr>
            <a:lvl2pPr>
              <a:spcBef>
                <a:spcPts val="200"/>
              </a:spcBef>
              <a:buClrTx/>
              <a:defRPr sz="1300"/>
            </a:lvl2pPr>
            <a:lvl3pPr marL="988466" indent="-320954">
              <a:spcBef>
                <a:spcPts val="200"/>
              </a:spcBef>
              <a:buClrTx/>
              <a:defRPr sz="1300"/>
            </a:lvl3pPr>
            <a:lvl4pPr marL="1282191" indent="-303783">
              <a:spcBef>
                <a:spcPts val="200"/>
              </a:spcBef>
              <a:buClrTx/>
              <a:defRPr sz="1300"/>
            </a:lvl4pPr>
            <a:lvl5pPr marL="1556511" indent="-303783">
              <a:spcBef>
                <a:spcPts val="200"/>
              </a:spcBef>
              <a:buClrTx/>
              <a:defRPr sz="13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0" name="Symbol zastępczy obrazu 2"/>
          <p:cNvSpPr/>
          <p:nvPr>
            <p:ph type="pic" sz="half" idx="21"/>
          </p:nvPr>
        </p:nvSpPr>
        <p:spPr>
          <a:xfrm rot="420000">
            <a:off x="3485793" y="1199516"/>
            <a:ext cx="4617721" cy="3931924"/>
          </a:xfrm>
          <a:prstGeom prst="rect">
            <a:avLst/>
          </a:prstGeom>
          <a:ln w="3175" cap="rnd">
            <a:solidFill>
              <a:srgbClr val="C0C0C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Dowolny kształt 9"/>
          <p:cNvSpPr/>
          <p:nvPr/>
        </p:nvSpPr>
        <p:spPr>
          <a:xfrm flipV="1">
            <a:off x="-9526" y="5816598"/>
            <a:ext cx="9163054" cy="1041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92" name="Dowolny kształt 10"/>
          <p:cNvSpPr/>
          <p:nvPr/>
        </p:nvSpPr>
        <p:spPr>
          <a:xfrm flipV="1">
            <a:off x="4381499" y="6250759"/>
            <a:ext cx="4762505" cy="607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9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DEFBFF"/>
            </a:gs>
            <a:gs pos="25000">
              <a:srgbClr val="DDFAFF"/>
            </a:gs>
            <a:gs pos="100000">
              <a:srgbClr val="4F7277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6"/>
          <p:cNvSpPr/>
          <p:nvPr/>
        </p:nvSpPr>
        <p:spPr>
          <a:xfrm>
            <a:off x="-9526" y="-7144"/>
            <a:ext cx="9163054" cy="104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3" name="Dowolny kształt 7"/>
          <p:cNvSpPr/>
          <p:nvPr/>
        </p:nvSpPr>
        <p:spPr>
          <a:xfrm>
            <a:off x="4381499" y="-7147"/>
            <a:ext cx="4762505" cy="607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grpSp>
        <p:nvGrpSpPr>
          <p:cNvPr id="6" name="Grupa 1"/>
          <p:cNvGrpSpPr/>
          <p:nvPr/>
        </p:nvGrpSpPr>
        <p:grpSpPr>
          <a:xfrm>
            <a:off x="-29299" y="-16115"/>
            <a:ext cx="9197188" cy="1058645"/>
            <a:chOff x="0" y="0"/>
            <a:chExt cx="9197187" cy="1058643"/>
          </a:xfrm>
        </p:grpSpPr>
        <p:sp>
          <p:nvSpPr>
            <p:cNvPr id="4" name="Dowolny kształt 11"/>
            <p:cNvSpPr/>
            <p:nvPr/>
          </p:nvSpPr>
          <p:spPr>
            <a:xfrm rot="21435692">
              <a:off x="9615" y="218536"/>
              <a:ext cx="9163062" cy="621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5" name="Dowolny kształt 12"/>
            <p:cNvSpPr/>
            <p:nvPr/>
          </p:nvSpPr>
          <p:spPr>
            <a:xfrm rot="21435692">
              <a:off x="14473" y="291986"/>
              <a:ext cx="9175823" cy="50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</p:grpSp>
      <p:sp>
        <p:nvSpPr>
          <p:cNvPr id="7" name="Tekst tytułowy"/>
          <p:cNvSpPr txBox="1"/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8" name="Treść - poziom 1…"/>
          <p:cNvSpPr txBox="1"/>
          <p:nvPr>
            <p:ph type="body" idx="1"/>
          </p:nvPr>
        </p:nvSpPr>
        <p:spPr>
          <a:xfrm>
            <a:off x="457200" y="1935477"/>
            <a:ext cx="8229600" cy="4389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" name="Numer slajdu"/>
          <p:cNvSpPr txBox="1"/>
          <p:nvPr>
            <p:ph type="sldNum" sz="quarter" idx="2"/>
          </p:nvPr>
        </p:nvSpPr>
        <p:spPr>
          <a:xfrm>
            <a:off x="8521701" y="6518275"/>
            <a:ext cx="165101" cy="203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04617B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9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660654" marR="0" indent="-26746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973181" marR="0" indent="-30567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70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1251813" marR="0" indent="-27340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6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1526133" marR="0" indent="-27340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65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1830832" marR="0" indent="-30378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0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2034538" marR="0" indent="-29717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0000"/>
        <a:buFontTx/>
        <a:buChar char="●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2308860" marR="0" indent="-29717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2625631" marR="0" indent="-33963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ytuł 1"/>
          <p:cNvSpPr txBox="1"/>
          <p:nvPr>
            <p:ph type="ctrTitle"/>
          </p:nvPr>
        </p:nvSpPr>
        <p:spPr>
          <a:xfrm>
            <a:off x="2915814" y="129330"/>
            <a:ext cx="6219200" cy="2786086"/>
          </a:xfrm>
          <a:prstGeom prst="rect">
            <a:avLst/>
          </a:prstGeom>
        </p:spPr>
        <p:txBody>
          <a:bodyPr/>
          <a:lstStyle/>
          <a:p>
            <a:pPr algn="ctr" defTabSz="905255">
              <a:defRPr b="0" sz="3800">
                <a:solidFill>
                  <a:srgbClr val="FF0000"/>
                </a:solidFill>
                <a:effectLst>
                  <a:outerShdw sx="100000" sy="100000" kx="0" ky="0" algn="b" rotWithShape="0" blurRad="38100" dist="25146" dir="5400000">
                    <a:srgbClr val="000000">
                      <a:alpha val="43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Prezentacja wyników autoewaluacji</a:t>
            </a:r>
            <a:br/>
            <a:r>
              <a:t>„Szkoła Promująca Zdrowie”</a:t>
            </a:r>
          </a:p>
        </p:txBody>
      </p:sp>
      <p:pic>
        <p:nvPicPr>
          <p:cNvPr id="10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527" y="890902"/>
            <a:ext cx="2387370" cy="243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7452" y="3861046"/>
            <a:ext cx="7451206" cy="12961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tuł 1"/>
          <p:cNvSpPr txBox="1"/>
          <p:nvPr>
            <p:ph type="title"/>
          </p:nvPr>
        </p:nvSpPr>
        <p:spPr>
          <a:xfrm>
            <a:off x="457200" y="704087"/>
            <a:ext cx="8229600" cy="938966"/>
          </a:xfrm>
          <a:prstGeom prst="rect">
            <a:avLst/>
          </a:prstGeom>
        </p:spPr>
        <p:txBody>
          <a:bodyPr/>
          <a:lstStyle>
            <a:lvl1pPr algn="ctr" defTabSz="859536">
              <a:defRPr b="1" sz="2900"/>
            </a:lvl1pPr>
          </a:lstStyle>
          <a:p>
            <a:pPr/>
            <a:r>
              <a:t>WYNIKI W STANDARDZIE PIERWSZYM- wykres</a:t>
            </a:r>
          </a:p>
        </p:txBody>
      </p:sp>
      <p:graphicFrame>
        <p:nvGraphicFramePr>
          <p:cNvPr id="133" name="Wykres słupkowy 2D"/>
          <p:cNvGraphicFramePr/>
          <p:nvPr/>
        </p:nvGraphicFramePr>
        <p:xfrm>
          <a:off x="1117598" y="1498598"/>
          <a:ext cx="7030029" cy="430485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ytuł 1"/>
          <p:cNvSpPr txBox="1"/>
          <p:nvPr>
            <p:ph type="title"/>
          </p:nvPr>
        </p:nvSpPr>
        <p:spPr>
          <a:xfrm>
            <a:off x="457200" y="704087"/>
            <a:ext cx="8229600" cy="1367594"/>
          </a:xfrm>
          <a:prstGeom prst="rect">
            <a:avLst/>
          </a:prstGeom>
        </p:spPr>
        <p:txBody>
          <a:bodyPr/>
          <a:lstStyle/>
          <a:p>
            <a:pPr algn="ctr" defTabSz="248715">
              <a:defRPr sz="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br/>
            <a:br/>
            <a:br/>
            <a:br/>
            <a:br/>
            <a:r>
              <a:rPr sz="2100"/>
              <a:t>PODSUMOWANIE WYNIKÓW</a:t>
            </a:r>
            <a:br>
              <a:rPr sz="2100"/>
            </a:br>
            <a:r>
              <a:rPr sz="2100"/>
              <a:t>W STANDARDZIE PIERWSZYM</a:t>
            </a:r>
          </a:p>
        </p:txBody>
      </p:sp>
      <p:sp>
        <p:nvSpPr>
          <p:cNvPr id="136" name="Symbol zastępczy zawartości 2"/>
          <p:cNvSpPr txBox="1"/>
          <p:nvPr>
            <p:ph type="body" idx="1"/>
          </p:nvPr>
        </p:nvSpPr>
        <p:spPr>
          <a:xfrm>
            <a:off x="457200" y="2285991"/>
            <a:ext cx="8229600" cy="4038611"/>
          </a:xfrm>
          <a:prstGeom prst="rect">
            <a:avLst/>
          </a:prstGeom>
        </p:spPr>
        <p:txBody>
          <a:bodyPr/>
          <a:lstStyle/>
          <a:p>
            <a:pPr marL="260604" indent="-260604" defTabSz="868680">
              <a:lnSpc>
                <a:spcPct val="80000"/>
              </a:lnSpc>
              <a:spcBef>
                <a:spcPts val="800"/>
              </a:spcBef>
              <a:defRPr sz="3500">
                <a:latin typeface="+mn-lt"/>
                <a:ea typeface="+mn-ea"/>
                <a:cs typeface="+mn-cs"/>
                <a:sym typeface="Calibri"/>
              </a:defRPr>
            </a:pPr>
            <a:r>
              <a:t>Średnia liczba punktów dla standardu I : </a:t>
            </a:r>
            <a:r>
              <a:rPr b="1">
                <a:solidFill>
                  <a:srgbClr val="FF0000"/>
                </a:solidFill>
              </a:rPr>
              <a:t>4,9</a:t>
            </a:r>
            <a:endParaRPr sz="1900"/>
          </a:p>
          <a:p>
            <a:pPr marL="260604" indent="-260604" defTabSz="868680">
              <a:lnSpc>
                <a:spcPct val="80000"/>
              </a:lnSpc>
              <a:spcBef>
                <a:spcPts val="800"/>
              </a:spcBef>
              <a:defRPr sz="3500">
                <a:latin typeface="+mn-lt"/>
                <a:ea typeface="+mn-ea"/>
                <a:cs typeface="+mn-cs"/>
                <a:sym typeface="Calibri"/>
              </a:defRPr>
            </a:pPr>
            <a:r>
              <a:t>Problem priorytetowy:</a:t>
            </a:r>
            <a:endParaRPr sz="1900"/>
          </a:p>
          <a:p>
            <a:pPr marL="0" indent="0" algn="ctr" defTabSz="868680">
              <a:lnSpc>
                <a:spcPct val="80000"/>
              </a:lnSpc>
              <a:spcBef>
                <a:spcPts val="800"/>
              </a:spcBef>
              <a:buSzTx/>
              <a:buNone/>
              <a:defRPr sz="35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W SZKOLE JEST NIEWYSTARCZAJĄCA LICZBA SZKOLEŃ DOTYCZĄCYCH SZKOŁY PROMUJĄCEJ  ZDROWIE</a:t>
            </a:r>
          </a:p>
        </p:txBody>
      </p:sp>
      <p:pic>
        <p:nvPicPr>
          <p:cNvPr id="137" name="Obraz 3" descr="Obraz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04087"/>
            <a:ext cx="1228725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ytuł 1"/>
          <p:cNvSpPr txBox="1"/>
          <p:nvPr>
            <p:ph type="title"/>
          </p:nvPr>
        </p:nvSpPr>
        <p:spPr>
          <a:xfrm>
            <a:off x="467543" y="188639"/>
            <a:ext cx="8229601" cy="114300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STANDARD DRUGI</a:t>
            </a:r>
          </a:p>
        </p:txBody>
      </p:sp>
      <p:sp>
        <p:nvSpPr>
          <p:cNvPr id="140" name="Symbol zastępczy zawartości 2"/>
          <p:cNvSpPr txBox="1"/>
          <p:nvPr>
            <p:ph type="body" idx="1"/>
          </p:nvPr>
        </p:nvSpPr>
        <p:spPr>
          <a:xfrm>
            <a:off x="467543" y="1357298"/>
            <a:ext cx="8229601" cy="5286412"/>
          </a:xfrm>
          <a:prstGeom prst="rect">
            <a:avLst/>
          </a:prstGeom>
        </p:spPr>
        <p:txBody>
          <a:bodyPr/>
          <a:lstStyle>
            <a:lvl1pPr algn="ctr">
              <a:buSzTx/>
              <a:buNone/>
              <a:defRPr b="1"/>
            </a:lvl1pPr>
          </a:lstStyle>
          <a:p>
            <a:pPr/>
            <a:r>
              <a:t>Klimat społeczny szkoły sprzyja zdrowiu i dobremu samopoczuciu uczniów, nauczycieli i innych pracowników szkoły oraz rodziców uczniów.</a:t>
            </a:r>
          </a:p>
        </p:txBody>
      </p:sp>
      <p:graphicFrame>
        <p:nvGraphicFramePr>
          <p:cNvPr id="141" name="Tabela 3"/>
          <p:cNvGraphicFramePr/>
          <p:nvPr/>
        </p:nvGraphicFramePr>
        <p:xfrm>
          <a:off x="611560" y="2852933"/>
          <a:ext cx="7992889" cy="222504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129658"/>
                <a:gridCol w="1931615"/>
                <a:gridCol w="1931615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Badana grupa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Liczba zbadanych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Ocena (średnia punktów)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sym typeface="Helvetica"/>
                        </a:rPr>
                        <a:t>Uczniowie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sym typeface="Helvetica"/>
                        </a:rPr>
                        <a:t>70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>
                          <a:sym typeface="Helvetica"/>
                        </a:rPr>
                        <a:t>3,7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sym typeface="Helvetica"/>
                        </a:rPr>
                        <a:t>Nauczyciele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sym typeface="Helvetica"/>
                        </a:rPr>
                        <a:t>31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>
                          <a:sym typeface="Helvetica"/>
                        </a:rPr>
                        <a:t>4,8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sym typeface="Helvetica"/>
                        </a:rPr>
                        <a:t>Pracownicy niepedagogiczni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sym typeface="Helvetica"/>
                        </a:rPr>
                        <a:t>8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>
                          <a:sym typeface="Helvetica"/>
                        </a:rPr>
                        <a:t>5,0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sym typeface="Helvetica"/>
                        </a:rPr>
                        <a:t>Rodzice uczniów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>
                          <a:sym typeface="Helvetica"/>
                        </a:rPr>
                        <a:t>64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>
                          <a:sym typeface="Helvetica"/>
                        </a:rPr>
                        <a:t>4,9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000">
                          <a:sym typeface="Helvetica"/>
                        </a:rPr>
                        <a:t>Średnia liczba punktów dla standardu  drugiego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000">
                          <a:sym typeface="Helvetica"/>
                        </a:rPr>
                        <a:t>173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200">
                          <a:sym typeface="Helvetica"/>
                        </a:rPr>
                        <a:t>4,6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pic>
        <p:nvPicPr>
          <p:cNvPr id="142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917" y="188638"/>
            <a:ext cx="1228726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ytuł 1"/>
          <p:cNvSpPr txBox="1"/>
          <p:nvPr>
            <p:ph type="title"/>
          </p:nvPr>
        </p:nvSpPr>
        <p:spPr>
          <a:xfrm>
            <a:off x="457200" y="704087"/>
            <a:ext cx="8229600" cy="938966"/>
          </a:xfrm>
          <a:prstGeom prst="rect">
            <a:avLst/>
          </a:prstGeom>
        </p:spPr>
        <p:txBody>
          <a:bodyPr/>
          <a:lstStyle/>
          <a:p>
            <a:pPr algn="ctr" defTabSz="859536">
              <a:defRPr b="1" sz="2900"/>
            </a:pPr>
            <a:r>
              <a:t>WYNIKI W STANDARDZIE DRUGIM</a:t>
            </a:r>
            <a:br/>
            <a:r>
              <a:t>wykres</a:t>
            </a:r>
          </a:p>
        </p:txBody>
      </p:sp>
      <p:graphicFrame>
        <p:nvGraphicFramePr>
          <p:cNvPr id="145" name="Wykres słupkowy 2D"/>
          <p:cNvGraphicFramePr/>
          <p:nvPr/>
        </p:nvGraphicFramePr>
        <p:xfrm>
          <a:off x="946147" y="1498598"/>
          <a:ext cx="7199208" cy="430485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ytuł 1"/>
          <p:cNvSpPr txBox="1"/>
          <p:nvPr>
            <p:ph type="title"/>
          </p:nvPr>
        </p:nvSpPr>
        <p:spPr>
          <a:xfrm>
            <a:off x="457200" y="704087"/>
            <a:ext cx="8229600" cy="1367594"/>
          </a:xfrm>
          <a:prstGeom prst="rect">
            <a:avLst/>
          </a:prstGeom>
        </p:spPr>
        <p:txBody>
          <a:bodyPr/>
          <a:lstStyle/>
          <a:p>
            <a:pPr algn="ctr">
              <a:defRPr sz="3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PODSUMOWANIE WYNIKÓW</a:t>
            </a:r>
            <a:br/>
            <a:r>
              <a:t>W STANDARDZIE DRUGIM</a:t>
            </a:r>
          </a:p>
        </p:txBody>
      </p:sp>
      <p:sp>
        <p:nvSpPr>
          <p:cNvPr id="148" name="Symbol zastępczy zawartości 2"/>
          <p:cNvSpPr txBox="1"/>
          <p:nvPr>
            <p:ph type="body" idx="1"/>
          </p:nvPr>
        </p:nvSpPr>
        <p:spPr>
          <a:xfrm>
            <a:off x="457200" y="2285991"/>
            <a:ext cx="8229600" cy="403861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700">
                <a:latin typeface="+mn-lt"/>
                <a:ea typeface="+mn-ea"/>
                <a:cs typeface="+mn-cs"/>
                <a:sym typeface="Calibri"/>
              </a:defRPr>
            </a:pPr>
            <a:r>
              <a:t>Średnia liczba punktów dla standardu II : </a:t>
            </a:r>
            <a:r>
              <a:rPr b="1">
                <a:solidFill>
                  <a:srgbClr val="FF0000"/>
                </a:solidFill>
              </a:rPr>
              <a:t>4,6</a:t>
            </a:r>
            <a:endParaRPr sz="2000"/>
          </a:p>
          <a:p>
            <a:pPr>
              <a:lnSpc>
                <a:spcPct val="80000"/>
              </a:lnSpc>
              <a:spcBef>
                <a:spcPts val="800"/>
              </a:spcBef>
              <a:defRPr sz="3700">
                <a:latin typeface="+mn-lt"/>
                <a:ea typeface="+mn-ea"/>
                <a:cs typeface="+mn-cs"/>
                <a:sym typeface="Calibri"/>
              </a:defRPr>
            </a:pPr>
            <a:r>
              <a:t>Problem priorytetowy:</a:t>
            </a:r>
            <a:endParaRPr sz="2000"/>
          </a:p>
          <a:p>
            <a:pPr algn="ctr">
              <a:lnSpc>
                <a:spcPct val="80000"/>
              </a:lnSpc>
              <a:spcBef>
                <a:spcPts val="800"/>
              </a:spcBef>
              <a:buSzTx/>
              <a:buNone/>
              <a:defRPr sz="35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NIE  WSZYSTKIE  RELACJE  SPOŁECZNOŚCI  SZKOLNEJ  SĄ  WŁAŚCIWE ( UCZEŃ- UCZEŃ, UCZEŃ- NAUCZYCIEL)</a:t>
            </a:r>
          </a:p>
        </p:txBody>
      </p:sp>
      <p:pic>
        <p:nvPicPr>
          <p:cNvPr id="149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23" y="389194"/>
            <a:ext cx="1228729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ytuł 1"/>
          <p:cNvSpPr txBox="1"/>
          <p:nvPr>
            <p:ph type="title"/>
          </p:nvPr>
        </p:nvSpPr>
        <p:spPr>
          <a:xfrm>
            <a:off x="467543" y="332656"/>
            <a:ext cx="8229601" cy="114300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STANDARD TRZECI</a:t>
            </a:r>
          </a:p>
        </p:txBody>
      </p:sp>
      <p:sp>
        <p:nvSpPr>
          <p:cNvPr id="152" name="Symbol zastępczy zawartości 2"/>
          <p:cNvSpPr txBox="1"/>
          <p:nvPr>
            <p:ph type="body" idx="1"/>
          </p:nvPr>
        </p:nvSpPr>
        <p:spPr>
          <a:xfrm>
            <a:off x="467543" y="1412773"/>
            <a:ext cx="8229601" cy="438912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500"/>
              </a:spcBef>
              <a:buSzTx/>
              <a:buNone/>
              <a:defRPr sz="2400"/>
            </a:lvl1pPr>
          </a:lstStyle>
          <a:p>
            <a:pPr/>
            <a:r>
              <a:t>Szkoła realizuje  edukację zdrowotną i program profilaktyki dla uczniów, nauczycieli i innych pracowników szkoły oraz dąży do poprawy skuteczności działań w tym zakresie.</a:t>
            </a:r>
          </a:p>
        </p:txBody>
      </p:sp>
      <p:graphicFrame>
        <p:nvGraphicFramePr>
          <p:cNvPr id="153" name="Tabela 3"/>
          <p:cNvGraphicFramePr/>
          <p:nvPr/>
        </p:nvGraphicFramePr>
        <p:xfrm>
          <a:off x="323527" y="2708917"/>
          <a:ext cx="8352929" cy="222504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264696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Wymiar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Średnia liczba punktów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>
                          <a:sym typeface="Helvetica"/>
                        </a:rPr>
                        <a:t>Realizacja edukacji zdrowotnej zgodnie z podstawą programową kształcenia ogólnego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>
                          <a:sym typeface="Helvetica"/>
                        </a:rPr>
                        <a:t>4,6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>
                          <a:sym typeface="Helvetica"/>
                        </a:rPr>
                        <a:t>Aktywny udział uczniów w procesie edukacji zdrowotnej, współpraca z rodzicami i społecznością lokalną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>
                          <a:sym typeface="Helvetica"/>
                        </a:rPr>
                        <a:t>4,4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>
                          <a:sym typeface="Helvetica"/>
                        </a:rPr>
                        <a:t>Działania dla poprawy jakości i skuteczności edukacji zdrowotnej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>
                          <a:sym typeface="Helvetica"/>
                        </a:rPr>
                        <a:t>5,0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>
                          <a:sym typeface="Helvetica"/>
                        </a:rPr>
                        <a:t>Edukacja  zdrowotna  nauczycieli i innych pracowników szkoły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>
                          <a:sym typeface="Helvetica"/>
                        </a:rPr>
                        <a:t>4,5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Helvetica"/>
                        </a:rPr>
                        <a:t>Średnia liczba punktów dla standardu trzeciego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200">
                          <a:sym typeface="Helvetica"/>
                        </a:rPr>
                        <a:t>4,6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pic>
        <p:nvPicPr>
          <p:cNvPr id="154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856" y="234913"/>
            <a:ext cx="1228726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ytuł 1"/>
          <p:cNvSpPr txBox="1"/>
          <p:nvPr>
            <p:ph type="title"/>
          </p:nvPr>
        </p:nvSpPr>
        <p:spPr>
          <a:xfrm>
            <a:off x="457200" y="704087"/>
            <a:ext cx="8229600" cy="938966"/>
          </a:xfrm>
          <a:prstGeom prst="rect">
            <a:avLst/>
          </a:prstGeom>
        </p:spPr>
        <p:txBody>
          <a:bodyPr/>
          <a:lstStyle/>
          <a:p>
            <a:pPr algn="ctr" defTabSz="859536">
              <a:defRPr b="1" sz="2900"/>
            </a:pPr>
            <a:r>
              <a:t>WYNIKI W STANDARDZIE TRZECIM</a:t>
            </a:r>
            <a:br/>
            <a:r>
              <a:t>wykres</a:t>
            </a:r>
          </a:p>
        </p:txBody>
      </p:sp>
      <p:graphicFrame>
        <p:nvGraphicFramePr>
          <p:cNvPr id="157" name="Wykres słupkowy 2D"/>
          <p:cNvGraphicFramePr/>
          <p:nvPr/>
        </p:nvGraphicFramePr>
        <p:xfrm>
          <a:off x="946150" y="1498598"/>
          <a:ext cx="7198636" cy="430485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ytuł 1"/>
          <p:cNvSpPr txBox="1"/>
          <p:nvPr>
            <p:ph type="title"/>
          </p:nvPr>
        </p:nvSpPr>
        <p:spPr>
          <a:xfrm>
            <a:off x="457200" y="704087"/>
            <a:ext cx="8229600" cy="1367594"/>
          </a:xfrm>
          <a:prstGeom prst="rect">
            <a:avLst/>
          </a:prstGeom>
        </p:spPr>
        <p:txBody>
          <a:bodyPr/>
          <a:lstStyle/>
          <a:p>
            <a:pPr algn="ctr">
              <a:defRPr sz="3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PODSUMOWANIE WYNIKÓW</a:t>
            </a:r>
            <a:br/>
            <a:r>
              <a:t>W STANDARDZIE TRZECIM</a:t>
            </a:r>
          </a:p>
        </p:txBody>
      </p:sp>
      <p:sp>
        <p:nvSpPr>
          <p:cNvPr id="160" name="Symbol zastępczy zawartości 2"/>
          <p:cNvSpPr txBox="1"/>
          <p:nvPr>
            <p:ph type="body" idx="1"/>
          </p:nvPr>
        </p:nvSpPr>
        <p:spPr>
          <a:xfrm>
            <a:off x="457200" y="2285991"/>
            <a:ext cx="8229600" cy="4038611"/>
          </a:xfrm>
          <a:prstGeom prst="rect">
            <a:avLst/>
          </a:prstGeom>
        </p:spPr>
        <p:txBody>
          <a:bodyPr/>
          <a:lstStyle/>
          <a:p>
            <a:pPr marL="255117" indent="-255117" defTabSz="850391">
              <a:lnSpc>
                <a:spcPct val="80000"/>
              </a:lnSpc>
              <a:spcBef>
                <a:spcPts val="700"/>
              </a:spcBef>
              <a:defRPr sz="3400">
                <a:latin typeface="+mn-lt"/>
                <a:ea typeface="+mn-ea"/>
                <a:cs typeface="+mn-cs"/>
                <a:sym typeface="Calibri"/>
              </a:defRPr>
            </a:pPr>
            <a:r>
              <a:t>Średnia liczba punktów dla standardu III  </a:t>
            </a:r>
            <a:r>
              <a:rPr b="1">
                <a:solidFill>
                  <a:srgbClr val="FF0000"/>
                </a:solidFill>
              </a:rPr>
              <a:t>4,6</a:t>
            </a:r>
            <a:endParaRPr sz="1800"/>
          </a:p>
          <a:p>
            <a:pPr marL="255117" indent="-255117" defTabSz="850391">
              <a:lnSpc>
                <a:spcPct val="80000"/>
              </a:lnSpc>
              <a:spcBef>
                <a:spcPts val="700"/>
              </a:spcBef>
              <a:defRPr sz="3400">
                <a:latin typeface="+mn-lt"/>
                <a:ea typeface="+mn-ea"/>
                <a:cs typeface="+mn-cs"/>
                <a:sym typeface="Calibri"/>
              </a:defRPr>
            </a:pPr>
            <a:r>
              <a:t>Problem priorytetowy:</a:t>
            </a:r>
          </a:p>
          <a:p>
            <a:pPr marL="255117" indent="-255117" defTabSz="850391">
              <a:lnSpc>
                <a:spcPct val="80000"/>
              </a:lnSpc>
              <a:spcBef>
                <a:spcPts val="700"/>
              </a:spcBef>
              <a:defRPr sz="18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255117" indent="-255117" algn="just" defTabSz="850391">
              <a:lnSpc>
                <a:spcPct val="80000"/>
              </a:lnSpc>
              <a:spcBef>
                <a:spcPts val="700"/>
              </a:spcBef>
              <a:defRPr sz="3400"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  <a:r>
              <a:rPr sz="25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UCZNIOWIE </a:t>
            </a:r>
            <a:r>
              <a:rPr sz="2500"/>
              <a:t> </a:t>
            </a:r>
            <a:r>
              <a:rPr sz="25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NIE ZAWSZE MAJĄ  WPŁYW NA TEMAT ZAJĘĆ  Z EDUKACJI  ZDROWOTNEJ.</a:t>
            </a:r>
            <a:endParaRPr sz="1800"/>
          </a:p>
          <a:p>
            <a:pPr marL="255117" indent="-255117" algn="just" defTabSz="850391">
              <a:lnSpc>
                <a:spcPct val="80000"/>
              </a:lnSpc>
              <a:spcBef>
                <a:spcPts val="500"/>
              </a:spcBef>
              <a:defRPr sz="25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NIE  MOGĄ DOKONYWAĆ  WYBORU TEGO, CZEGO CHCĄ UCZYĆ SIĘ                                        O   ZDROWIU.</a:t>
            </a:r>
          </a:p>
        </p:txBody>
      </p:sp>
      <p:pic>
        <p:nvPicPr>
          <p:cNvPr id="161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389" y="321460"/>
            <a:ext cx="1228726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ytuł 1"/>
          <p:cNvSpPr txBox="1"/>
          <p:nvPr>
            <p:ph type="title"/>
          </p:nvPr>
        </p:nvSpPr>
        <p:spPr>
          <a:xfrm>
            <a:off x="395536" y="404663"/>
            <a:ext cx="8229601" cy="1143004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STANDARD CZWARTY</a:t>
            </a:r>
          </a:p>
        </p:txBody>
      </p:sp>
      <p:sp>
        <p:nvSpPr>
          <p:cNvPr id="164" name="Symbol zastępczy zawartości 2"/>
          <p:cNvSpPr txBox="1"/>
          <p:nvPr>
            <p:ph type="body" idx="1"/>
          </p:nvPr>
        </p:nvSpPr>
        <p:spPr>
          <a:xfrm>
            <a:off x="467543" y="1484781"/>
            <a:ext cx="8229601" cy="438912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500"/>
              </a:spcBef>
              <a:buSzTx/>
              <a:buNone/>
              <a:defRPr b="1" sz="2000"/>
            </a:pPr>
            <a:r>
              <a:t>Warunki oraz organizacja nauki i pracy sprzyjają zdrowiu                              i dobremu samopoczuciu uczniów, nauczycieli i innych pracowników szkoły oraz współpracy z rodzicami </a:t>
            </a:r>
            <a:r>
              <a:rPr sz="2400"/>
              <a:t> </a:t>
            </a:r>
          </a:p>
        </p:txBody>
      </p:sp>
      <p:graphicFrame>
        <p:nvGraphicFramePr>
          <p:cNvPr id="165" name="Tabela 4"/>
          <p:cNvGraphicFramePr/>
          <p:nvPr/>
        </p:nvGraphicFramePr>
        <p:xfrm>
          <a:off x="467543" y="2636913"/>
          <a:ext cx="8208913" cy="400679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192688"/>
                <a:gridCol w="2016224"/>
              </a:tblGrid>
              <a:tr h="631888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Wymiary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Średnia liczba punktów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0000"/>
                    </a:solidFill>
                  </a:tcPr>
                </a:tc>
              </a:tr>
              <a:tr h="75708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sym typeface="Helvetica"/>
                        </a:rPr>
                        <a:t>Wybrane pomieszczenia i wyposażenie szkoły oraz organizacja pracy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sym typeface="Helvetica"/>
                        </a:rPr>
                        <a:t>5,0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1152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sym typeface="Helvetica"/>
                        </a:rPr>
                        <a:t>Czystość szkoły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sym typeface="Helvetica"/>
                        </a:rPr>
                        <a:t>4,0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1152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sym typeface="Helvetica"/>
                        </a:rPr>
                        <a:t>Organizacja przerw międzylekcyjnych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sym typeface="Helvetica"/>
                        </a:rPr>
                        <a:t>5,0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717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sym typeface="Helvetica"/>
                        </a:rPr>
                        <a:t>Wychowanie fizyczne oraz aktywność fizyczna członków społeczności szkolnej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sym typeface="Helvetica"/>
                        </a:rPr>
                        <a:t>4,9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1152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sym typeface="Helvetica"/>
                        </a:rPr>
                        <a:t>Żywienie w szkole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sym typeface="Helvetica"/>
                        </a:rPr>
                        <a:t>4,6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1152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700">
                          <a:sym typeface="Helvetica"/>
                        </a:rPr>
                        <a:t>Średnia liczba punktów dla standardu czwartego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800">
                          <a:sym typeface="Helvetica"/>
                        </a:rPr>
                        <a:t>4,7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pic>
        <p:nvPicPr>
          <p:cNvPr id="166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013" y="234914"/>
            <a:ext cx="1228726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ytuł 1"/>
          <p:cNvSpPr txBox="1"/>
          <p:nvPr>
            <p:ph type="title"/>
          </p:nvPr>
        </p:nvSpPr>
        <p:spPr>
          <a:xfrm>
            <a:off x="457200" y="704087"/>
            <a:ext cx="8229600" cy="938966"/>
          </a:xfrm>
          <a:prstGeom prst="rect">
            <a:avLst/>
          </a:prstGeom>
        </p:spPr>
        <p:txBody>
          <a:bodyPr/>
          <a:lstStyle>
            <a:lvl1pPr algn="ctr">
              <a:defRPr b="1" sz="4000"/>
            </a:lvl1pPr>
          </a:lstStyle>
          <a:p>
            <a:pPr/>
            <a:r>
              <a:t>WYNIKI W STANDARDZIE CZWARTYM</a:t>
            </a:r>
          </a:p>
        </p:txBody>
      </p:sp>
      <p:graphicFrame>
        <p:nvGraphicFramePr>
          <p:cNvPr id="169" name="Wykres słupkowy 2D"/>
          <p:cNvGraphicFramePr/>
          <p:nvPr/>
        </p:nvGraphicFramePr>
        <p:xfrm>
          <a:off x="1117599" y="1498598"/>
          <a:ext cx="7029464" cy="430485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ytuł 1"/>
          <p:cNvSpPr txBox="1"/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>
            <a:lvl1pPr algn="ctr" defTabSz="694944">
              <a:defRPr sz="34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SZKOŁA  PROMUJĄCA   ZDROWIE:</a:t>
            </a:r>
          </a:p>
        </p:txBody>
      </p:sp>
      <p:sp>
        <p:nvSpPr>
          <p:cNvPr id="107" name="Symbol zastępczy zawartości 2"/>
          <p:cNvSpPr txBox="1"/>
          <p:nvPr>
            <p:ph type="body" idx="1"/>
          </p:nvPr>
        </p:nvSpPr>
        <p:spPr>
          <a:xfrm>
            <a:off x="457200" y="1935476"/>
            <a:ext cx="8229600" cy="4389125"/>
          </a:xfrm>
          <a:prstGeom prst="rect">
            <a:avLst/>
          </a:prstGeom>
        </p:spPr>
        <p:txBody>
          <a:bodyPr/>
          <a:lstStyle/>
          <a:p>
            <a:pPr marL="257996" indent="-257996" algn="ctr" defTabSz="859991">
              <a:lnSpc>
                <a:spcPct val="80000"/>
              </a:lnSpc>
              <a:spcBef>
                <a:spcPts val="500"/>
              </a:spcBef>
              <a:buSzTx/>
              <a:buNone/>
              <a:defRPr sz="2100"/>
            </a:pPr>
            <a:r>
              <a:t>	</a:t>
            </a:r>
            <a:r>
              <a:rPr sz="2600">
                <a:latin typeface="Arial Black"/>
                <a:ea typeface="Arial Black"/>
                <a:cs typeface="Arial Black"/>
                <a:sym typeface="Arial Black"/>
              </a:rPr>
              <a:t>to szkoła, która we współpracy                    z rodzicami uczniów i społecznością lokalną:</a:t>
            </a:r>
          </a:p>
          <a:p>
            <a:pPr marL="257996" indent="-257996" defTabSz="859991">
              <a:lnSpc>
                <a:spcPct val="80000"/>
              </a:lnSpc>
              <a:spcBef>
                <a:spcPts val="400"/>
              </a:spcBef>
              <a:buSzTx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257996" indent="-257996" algn="just" defTabSz="859991">
              <a:lnSpc>
                <a:spcPct val="80000"/>
              </a:lnSpc>
              <a:spcBef>
                <a:spcPts val="500"/>
              </a:spcBef>
              <a:defRPr sz="2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systematycznie i planowo tworzy środowisko społeczne i fizyczne sprzyjające zdrowiu i dobremu samopoczuciu całej społeczności szkolnej,</a:t>
            </a:r>
            <a:endParaRPr sz="2100"/>
          </a:p>
          <a:p>
            <a:pPr marL="257996" indent="-257996" algn="just" defTabSz="859991">
              <a:lnSpc>
                <a:spcPct val="80000"/>
              </a:lnSpc>
              <a:spcBef>
                <a:spcPts val="500"/>
              </a:spcBef>
              <a:defRPr sz="2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wspiera rozwój kompetencji uczniów i pracowników w zakresie dbałości o zdrowie przez całe życie.</a:t>
            </a:r>
          </a:p>
        </p:txBody>
      </p:sp>
      <p:pic>
        <p:nvPicPr>
          <p:cNvPr id="108" name="Obraz 2" descr="Obraz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398" y="84962"/>
            <a:ext cx="1228726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ytuł 1"/>
          <p:cNvSpPr txBox="1"/>
          <p:nvPr>
            <p:ph type="title"/>
          </p:nvPr>
        </p:nvSpPr>
        <p:spPr>
          <a:xfrm>
            <a:off x="457200" y="704087"/>
            <a:ext cx="8229600" cy="1367594"/>
          </a:xfrm>
          <a:prstGeom prst="rect">
            <a:avLst/>
          </a:prstGeom>
        </p:spPr>
        <p:txBody>
          <a:bodyPr/>
          <a:lstStyle/>
          <a:p>
            <a:pPr algn="ctr">
              <a:defRPr sz="3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PODSUMOWANIE WYNIKÓW</a:t>
            </a:r>
            <a:br/>
            <a:r>
              <a:t>W STANDARDZIE CZWARTYM</a:t>
            </a:r>
          </a:p>
        </p:txBody>
      </p:sp>
      <p:sp>
        <p:nvSpPr>
          <p:cNvPr id="172" name="Symbol zastępczy zawartości 2"/>
          <p:cNvSpPr txBox="1"/>
          <p:nvPr>
            <p:ph type="body" idx="1"/>
          </p:nvPr>
        </p:nvSpPr>
        <p:spPr>
          <a:xfrm>
            <a:off x="457200" y="2285991"/>
            <a:ext cx="8229600" cy="4038611"/>
          </a:xfrm>
          <a:prstGeom prst="rect">
            <a:avLst/>
          </a:prstGeom>
        </p:spPr>
        <p:txBody>
          <a:bodyPr/>
          <a:lstStyle/>
          <a:p>
            <a:pPr marL="229605" indent="-229605" defTabSz="765351">
              <a:lnSpc>
                <a:spcPct val="81000"/>
              </a:lnSpc>
              <a:spcBef>
                <a:spcPts val="900"/>
              </a:spcBef>
              <a:defRPr sz="3900">
                <a:latin typeface="+mn-lt"/>
                <a:ea typeface="+mn-ea"/>
                <a:cs typeface="+mn-cs"/>
                <a:sym typeface="Calibri"/>
              </a:defRPr>
            </a:pPr>
            <a:r>
              <a:t>Średnia liczba punktów dla standardu IV </a:t>
            </a:r>
            <a:r>
              <a:rPr>
                <a:solidFill>
                  <a:srgbClr val="FF0000"/>
                </a:solidFill>
              </a:rPr>
              <a:t>: </a:t>
            </a:r>
            <a:r>
              <a:rPr b="1">
                <a:solidFill>
                  <a:srgbClr val="FF0000"/>
                </a:solidFill>
              </a:rPr>
              <a:t>4,7</a:t>
            </a:r>
          </a:p>
          <a:p>
            <a:pPr marL="229605" indent="-229605" defTabSz="765351">
              <a:lnSpc>
                <a:spcPct val="81000"/>
              </a:lnSpc>
              <a:spcBef>
                <a:spcPts val="900"/>
              </a:spcBef>
              <a:defRPr sz="3900">
                <a:latin typeface="+mn-lt"/>
                <a:ea typeface="+mn-ea"/>
                <a:cs typeface="+mn-cs"/>
                <a:sym typeface="Calibri"/>
              </a:defRPr>
            </a:pPr>
            <a:r>
              <a:t>Problem priorytetowy:</a:t>
            </a:r>
          </a:p>
          <a:p>
            <a:pPr marL="229605" indent="-229605" defTabSz="765351">
              <a:lnSpc>
                <a:spcPct val="81000"/>
              </a:lnSpc>
              <a:spcBef>
                <a:spcPts val="900"/>
              </a:spcBef>
              <a:defRPr sz="3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918423" indent="-1148028" algn="ctr" defTabSz="765351">
              <a:lnSpc>
                <a:spcPct val="81000"/>
              </a:lnSpc>
              <a:spcBef>
                <a:spcPts val="700"/>
              </a:spcBef>
              <a:buSzTx/>
              <a:buNone/>
              <a:defRPr sz="32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NIE  WSZYSCY  UCZNIOWIE  DBAJĄ  O ŁAD  I  CZYSTOŚĆ  W  SZKOLE.</a:t>
            </a:r>
          </a:p>
        </p:txBody>
      </p:sp>
      <p:pic>
        <p:nvPicPr>
          <p:cNvPr id="173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21460"/>
            <a:ext cx="1228725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ytuł 1"/>
          <p:cNvSpPr txBox="1"/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  OCENA EFEKTÓW DZIAŁAŃ</a:t>
            </a:r>
          </a:p>
        </p:txBody>
      </p:sp>
      <p:sp>
        <p:nvSpPr>
          <p:cNvPr id="176" name="Symbol zastępczy zawartości 2"/>
          <p:cNvSpPr txBox="1"/>
          <p:nvPr>
            <p:ph type="body" idx="1"/>
          </p:nvPr>
        </p:nvSpPr>
        <p:spPr>
          <a:xfrm>
            <a:off x="457200" y="1935476"/>
            <a:ext cx="8229600" cy="4389125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SzTx/>
              <a:buNone/>
              <a:defRPr sz="3600" u="sng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Dobre samopoczucie w szkole</a:t>
            </a:r>
          </a:p>
        </p:txBody>
      </p:sp>
      <p:graphicFrame>
        <p:nvGraphicFramePr>
          <p:cNvPr id="177" name="Tabela 3"/>
          <p:cNvGraphicFramePr/>
          <p:nvPr/>
        </p:nvGraphicFramePr>
        <p:xfrm>
          <a:off x="827583" y="2708917"/>
          <a:ext cx="7560841" cy="222504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520280"/>
                <a:gridCol w="2520280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Badana grupa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Liczba zbadanych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Średnia  liczba punktów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>
                          <a:sym typeface="Helvetica"/>
                        </a:rPr>
                        <a:t>Uczniowie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Helvetica"/>
                        </a:rPr>
                        <a:t>70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Helvetica"/>
                        </a:rPr>
                        <a:t>3,0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>
                          <a:sym typeface="Helvetica"/>
                        </a:rPr>
                        <a:t>Nauczyciele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Helvetica"/>
                        </a:rPr>
                        <a:t>31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Helvetica"/>
                        </a:rPr>
                        <a:t>5,0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>
                          <a:sym typeface="Helvetica"/>
                        </a:rPr>
                        <a:t>Pracownicy niepedagogiczni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Helvetica"/>
                        </a:rPr>
                        <a:t>8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Helvetica"/>
                        </a:rPr>
                        <a:t>5,0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>
                          <a:sym typeface="Helvetica"/>
                        </a:rPr>
                        <a:t>Rodzice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Helvetica"/>
                        </a:rPr>
                        <a:t>64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Helvetica"/>
                        </a:rPr>
                        <a:t>5,0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400">
                          <a:sym typeface="Helvetica"/>
                        </a:rPr>
                        <a:t>Śr. liczba punktów dla czterech grup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2400">
                          <a:sym typeface="Helvetica"/>
                        </a:defRPr>
                      </a:pPr>
                    </a:p>
                    <a:p>
                      <a:pPr algn="ctr">
                        <a:defRPr b="1" sz="2400">
                          <a:sym typeface="Helvetica"/>
                        </a:defRPr>
                      </a:pPr>
                      <a:r>
                        <a:t>173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2400">
                          <a:sym typeface="Helvetica"/>
                        </a:defRPr>
                      </a:pPr>
                    </a:p>
                    <a:p>
                      <a:pPr algn="ctr">
                        <a:defRPr b="1" sz="2800">
                          <a:sym typeface="Helvetica"/>
                        </a:defRPr>
                      </a:pPr>
                      <a:r>
                        <a:t>4,5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pic>
        <p:nvPicPr>
          <p:cNvPr id="178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4033"/>
            <a:ext cx="1228725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ytuł 1"/>
          <p:cNvSpPr txBox="1"/>
          <p:nvPr>
            <p:ph type="title"/>
          </p:nvPr>
        </p:nvSpPr>
        <p:spPr>
          <a:xfrm>
            <a:off x="457200" y="704087"/>
            <a:ext cx="8229600" cy="724652"/>
          </a:xfrm>
          <a:prstGeom prst="rect">
            <a:avLst/>
          </a:prstGeom>
        </p:spPr>
        <p:txBody>
          <a:bodyPr/>
          <a:lstStyle/>
          <a:p>
            <a:pPr defTabSz="512062">
              <a:defRPr sz="2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                                  OCENA EFEKTÓW DZIAŁAŃ</a:t>
            </a:r>
            <a:br/>
          </a:p>
        </p:txBody>
      </p:sp>
      <p:sp>
        <p:nvSpPr>
          <p:cNvPr id="181" name="Symbol zastępczy zawartości 2"/>
          <p:cNvSpPr txBox="1"/>
          <p:nvPr>
            <p:ph type="body" idx="1"/>
          </p:nvPr>
        </p:nvSpPr>
        <p:spPr>
          <a:xfrm>
            <a:off x="457200" y="1357298"/>
            <a:ext cx="8229600" cy="4967302"/>
          </a:xfrm>
          <a:prstGeom prst="rect">
            <a:avLst/>
          </a:prstGeom>
        </p:spPr>
        <p:txBody>
          <a:bodyPr/>
          <a:lstStyle>
            <a:lvl1pPr>
              <a:buSzTx/>
              <a:buNone/>
              <a:defRPr b="1" u="sng">
                <a:solidFill>
                  <a:srgbClr val="073763"/>
                </a:solidFill>
              </a:defRPr>
            </a:lvl1pPr>
          </a:lstStyle>
          <a:p>
            <a:pPr/>
            <a:r>
              <a:t>Dobre samopoczucie w szkole</a:t>
            </a:r>
          </a:p>
        </p:txBody>
      </p:sp>
      <p:graphicFrame>
        <p:nvGraphicFramePr>
          <p:cNvPr id="182" name="Tabela 3"/>
          <p:cNvGraphicFramePr/>
          <p:nvPr/>
        </p:nvGraphicFramePr>
        <p:xfrm>
          <a:off x="369422" y="1870617"/>
          <a:ext cx="8774577" cy="32718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28859"/>
                <a:gridCol w="3740834"/>
                <a:gridCol w="3104884"/>
              </a:tblGrid>
              <a:tr h="624840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Badana grupa</a:t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Najważniejsze lub najczęściej powtarzające się czynniki wpływające na samopoczucie</a:t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 hMerge="1">
                  <a:tcPr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dobrze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FFFFFF"/>
                      </a:solidFill>
                    </a:lnL>
                    <a:lnT w="381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500">
                          <a:sym typeface="Helvetica"/>
                        </a:rPr>
                        <a:t>źle</a:t>
                      </a:r>
                    </a:p>
                  </a:txBody>
                  <a:tcPr marL="45720" marR="45720" marT="45720" marB="45720" anchor="t" anchorCtr="0" horzOverflow="overflow">
                    <a:lnT w="38100">
                      <a:solidFill>
                        <a:srgbClr val="FFFFFF"/>
                      </a:solidFill>
                    </a:lnT>
                  </a:tcPr>
                </a:tc>
              </a:tr>
              <a:tr h="19456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Helvetica"/>
                        </a:rPr>
                        <a:t>Uczniowie   70</a:t>
                      </a:r>
                    </a:p>
                  </a:txBody>
                  <a:tcPr marL="45720" marR="45720" marT="45720" marB="45720" anchor="ctr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-pomocni, sympatyczni nauczyciele,</a:t>
                      </a:r>
                    </a:p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-poczucie bezpieczeństwa w szkole,</a:t>
                      </a:r>
                    </a:p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-miła atmosfera,</a:t>
                      </a:r>
                    </a:p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-dobry kontakt z nauczycielami,</a:t>
                      </a:r>
                    </a:p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przyjaciele,</a:t>
                      </a:r>
                    </a:p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-możliwość gry w piłkę na boisku podczas przerw,</a:t>
                      </a:r>
                    </a:p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-dobre obiady,</a:t>
                      </a:r>
                    </a:p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-brak sprawdzianów danego dnia,</a:t>
                      </a:r>
                    </a:p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-spotkania z kolegami i koleżankami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1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</a:t>
                      </a:r>
                      <a:r>
                        <a:rPr b="0"/>
                        <a:t>dużo kartkówek,</a:t>
                      </a:r>
                      <a:endParaRPr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-dużo godzin lekcyjnych,</a:t>
                      </a:r>
                    </a:p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-stres przed sprawdzianami,</a:t>
                      </a:r>
                    </a:p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-dużo prac domowych,</a:t>
                      </a:r>
                    </a:p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natłok obowiązków,</a:t>
                      </a:r>
                    </a:p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czasami złe kontakty z kolegami,</a:t>
                      </a:r>
                    </a:p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nie można nosić słuchawek,</a:t>
                      </a:r>
                    </a:p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-nie można korzystać z telefonów</a:t>
                      </a:r>
                    </a:p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stres </a:t>
                      </a:r>
                    </a:p>
                  </a:txBody>
                  <a:tcPr marL="0" marR="0" marT="0" marB="0" anchor="t" anchorCtr="0" horzOverflow="overflow">
                    <a:solidFill>
                      <a:srgbClr val="E6EBF5"/>
                    </a:solidFill>
                  </a:tcPr>
                </a:tc>
              </a:tr>
              <a:tr h="330576">
                <a:tc>
                  <a:txBody>
                    <a:bodyPr/>
                    <a:lstStyle/>
                    <a:p>
                      <a:pPr algn="l">
                        <a:defRPr b="1" sz="1800">
                          <a:sym typeface="Helvetica"/>
                        </a:defRPr>
                      </a:pPr>
                      <a:r>
                        <a:t>Rodzice uczniów 64</a:t>
                      </a:r>
                      <a:r>
                        <a:rPr b="0"/>
                        <a:t> 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miła atmosfera, mili, życzliwi nauczyciele otwarci na potrzeby dzieci,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brak odpowiedzi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pic>
        <p:nvPicPr>
          <p:cNvPr id="183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783" y="190485"/>
            <a:ext cx="1228726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ytuł 1"/>
          <p:cNvSpPr txBox="1"/>
          <p:nvPr>
            <p:ph type="title"/>
          </p:nvPr>
        </p:nvSpPr>
        <p:spPr>
          <a:xfrm>
            <a:off x="457200" y="704087"/>
            <a:ext cx="8229600" cy="724652"/>
          </a:xfrm>
          <a:prstGeom prst="rect">
            <a:avLst/>
          </a:prstGeom>
        </p:spPr>
        <p:txBody>
          <a:bodyPr/>
          <a:lstStyle/>
          <a:p>
            <a:pPr defTabSz="512062">
              <a:defRPr sz="2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                                  OCENA EFEKTÓW DZIAŁAŃ</a:t>
            </a:r>
            <a:br/>
          </a:p>
        </p:txBody>
      </p:sp>
      <p:sp>
        <p:nvSpPr>
          <p:cNvPr id="186" name="Symbol zastępczy zawartości 2"/>
          <p:cNvSpPr txBox="1"/>
          <p:nvPr>
            <p:ph type="body" idx="1"/>
          </p:nvPr>
        </p:nvSpPr>
        <p:spPr>
          <a:xfrm>
            <a:off x="457200" y="1357298"/>
            <a:ext cx="8229600" cy="4967302"/>
          </a:xfrm>
          <a:prstGeom prst="rect">
            <a:avLst/>
          </a:prstGeom>
        </p:spPr>
        <p:txBody>
          <a:bodyPr/>
          <a:lstStyle>
            <a:lvl1pPr>
              <a:buSzTx/>
              <a:buNone/>
              <a:defRPr b="1" u="sng">
                <a:solidFill>
                  <a:srgbClr val="073763"/>
                </a:solidFill>
              </a:defRPr>
            </a:lvl1pPr>
          </a:lstStyle>
          <a:p>
            <a:pPr/>
            <a:r>
              <a:t>Dobre samopoczucie w szkole</a:t>
            </a:r>
          </a:p>
        </p:txBody>
      </p:sp>
      <p:graphicFrame>
        <p:nvGraphicFramePr>
          <p:cNvPr id="187" name="Tabela 3"/>
          <p:cNvGraphicFramePr/>
          <p:nvPr/>
        </p:nvGraphicFramePr>
        <p:xfrm>
          <a:off x="369422" y="1870617"/>
          <a:ext cx="8774577" cy="21517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28859"/>
                <a:gridCol w="3740834"/>
                <a:gridCol w="3104884"/>
              </a:tblGrid>
              <a:tr h="624840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Badana grupa</a:t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Najważniejsze lub najczęściej powtarzające się czynniki wpływające na samopoczucie</a:t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 hMerge="1">
                  <a:tcPr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dobrze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FFFFFF"/>
                      </a:solidFill>
                    </a:lnL>
                    <a:lnT w="381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500">
                          <a:sym typeface="Helvetica"/>
                        </a:rPr>
                        <a:t>źle</a:t>
                      </a:r>
                    </a:p>
                  </a:txBody>
                  <a:tcPr marL="45720" marR="45720" marT="45720" marB="45720" anchor="t" anchorCtr="0" horzOverflow="overflow">
                    <a:lnT w="38100">
                      <a:solidFill>
                        <a:srgbClr val="FFFFFF"/>
                      </a:solidFill>
                    </a:lnT>
                  </a:tcPr>
                </a:tc>
              </a:tr>
              <a:tr h="33057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Helvetica"/>
                        </a:rPr>
                        <a:t>Nauczyciele  31</a:t>
                      </a:r>
                    </a:p>
                  </a:txBody>
                  <a:tcPr marL="45720" marR="45720" marT="45720" marB="45720" anchor="ctr" anchorCtr="0" horzOverflow="overflow">
                    <a:lnT w="381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jednozmianowość,</a:t>
                      </a:r>
                    </a:p>
                    <a:p>
                      <a:pPr algn="l">
                        <a:lnSpc>
                          <a:spcPct val="107000"/>
                        </a:lnSpc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dobra atmosfera wśród pracowników,</a:t>
                      </a:r>
                    </a:p>
                    <a:p>
                      <a:pPr algn="l">
                        <a:lnSpc>
                          <a:spcPct val="107000"/>
                        </a:lnSpc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otwartość uczniów, ich uśmiech i kreatywność,</a:t>
                      </a:r>
                    </a:p>
                    <a:p>
                      <a:pPr algn="l">
                        <a:lnSpc>
                          <a:spcPct val="107000"/>
                        </a:lnSpc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poczucie dobrze wykonanej pracy, </a:t>
                      </a:r>
                    </a:p>
                    <a:p>
                      <a:pPr algn="l">
                        <a:lnSpc>
                          <a:spcPct val="107000"/>
                        </a:lnSpc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pozytywne efekty swojej pracy,</a:t>
                      </a:r>
                    </a:p>
                    <a:p>
                      <a:pPr algn="l">
                        <a:lnSpc>
                          <a:spcPct val="107000"/>
                        </a:lnSpc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miła atmosfera,</a:t>
                      </a:r>
                    </a:p>
                    <a:p>
                      <a:pPr algn="l">
                        <a:lnSpc>
                          <a:spcPct val="107000"/>
                        </a:lnSpc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dobry przepływ informacji,</a:t>
                      </a:r>
                    </a:p>
                    <a:p>
                      <a:pPr algn="l">
                        <a:lnSpc>
                          <a:spcPct val="107000"/>
                        </a:lnSpc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dobre relacje z uczniami,</a:t>
                      </a:r>
                    </a:p>
                    <a:p>
                      <a:pPr marL="150393" indent="-150393" algn="l">
                        <a:lnSpc>
                          <a:spcPct val="107000"/>
                        </a:lnSpc>
                        <a:buSzPct val="100000"/>
                        <a:buChar char="-"/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dobra współpraca z rodzicami wsparcie ze strony rodziców ,</a:t>
                      </a:r>
                    </a:p>
                    <a:p>
                      <a:pPr marL="150393" indent="-150393" algn="l">
                        <a:lnSpc>
                          <a:spcPct val="107000"/>
                        </a:lnSpc>
                        <a:buSzPct val="100000"/>
                        <a:buChar char="-"/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wyrozumiałość ze strony dyrekcji,</a:t>
                      </a:r>
                    </a:p>
                  </a:txBody>
                  <a:tcPr marL="34925" marR="34925" marT="34925" marB="349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-słabe łącze Internetowe ( czasami)</a:t>
                      </a:r>
                    </a:p>
                    <a:p>
                      <a:pPr algn="l">
                        <a:lnSpc>
                          <a:spcPct val="107000"/>
                        </a:lnSpc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brak kultury osobistej wśród uczniów,</a:t>
                      </a:r>
                    </a:p>
                    <a:p>
                      <a:pPr algn="l">
                        <a:lnSpc>
                          <a:spcPct val="107000"/>
                        </a:lnSpc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słaba motywacja uczniów do aktywności i nauki,</a:t>
                      </a:r>
                    </a:p>
                    <a:p>
                      <a:pPr algn="l">
                        <a:lnSpc>
                          <a:spcPct val="107000"/>
                        </a:lnSpc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hałas,</a:t>
                      </a:r>
                    </a:p>
                    <a:p>
                      <a:pPr algn="l">
                        <a:lnSpc>
                          <a:spcPct val="107000"/>
                        </a:lnSpc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agresja słowna uczniów,</a:t>
                      </a:r>
                    </a:p>
                    <a:p>
                      <a:pPr algn="l">
                        <a:lnSpc>
                          <a:spcPct val="107000"/>
                        </a:lnSpc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nieodpowiednie podejście rodziców do problemów swoich dzieci,</a:t>
                      </a:r>
                    </a:p>
                    <a:p>
                      <a:pPr algn="l">
                        <a:lnSpc>
                          <a:spcPct val="107000"/>
                        </a:lnSpc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-stres, </a:t>
                      </a:r>
                    </a:p>
                  </a:txBody>
                  <a:tcPr marL="34925" marR="34925" marT="34925" marB="34925" anchor="t" anchorCtr="0" horzOverflow="overflow"/>
                </a:tc>
              </a:tr>
              <a:tr h="825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Helvetica"/>
                        </a:rPr>
                        <a:t>Pracownicy niepedagogiczni 8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500">
                          <a:sym typeface="Helvetica"/>
                        </a:defRPr>
                      </a:pPr>
                      <a:r>
                        <a:t>-</a:t>
                      </a: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dobre kierownictwo,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-dobra organizacja pracy,</a:t>
                      </a:r>
                    </a:p>
                    <a:p>
                      <a:pPr algn="l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-komfort pracy i miła atmosfera</a:t>
                      </a:r>
                    </a:p>
                    <a:p>
                      <a:pPr algn="l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dobry klimat w szkole,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1" sz="1500">
                          <a:sym typeface="Helvetica"/>
                        </a:defRPr>
                      </a:pPr>
                      <a:r>
                        <a:t>- </a:t>
                      </a:r>
                      <a:r>
                        <a:rPr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wiele obowiązków,</a:t>
                      </a:r>
                    </a:p>
                    <a:p>
                      <a:pPr algn="l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- przeciążenie pracą,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pic>
        <p:nvPicPr>
          <p:cNvPr id="188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783" y="190485"/>
            <a:ext cx="1228726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ytuł 1"/>
          <p:cNvSpPr txBox="1"/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      OCENA EFEKTÓW DZIAŁAŃ</a:t>
            </a:r>
          </a:p>
        </p:txBody>
      </p:sp>
      <p:sp>
        <p:nvSpPr>
          <p:cNvPr id="191" name="Symbol zastępczy zawartości 2"/>
          <p:cNvSpPr txBox="1"/>
          <p:nvPr>
            <p:ph type="body" idx="1"/>
          </p:nvPr>
        </p:nvSpPr>
        <p:spPr>
          <a:xfrm>
            <a:off x="457200" y="1935476"/>
            <a:ext cx="8229600" cy="4389125"/>
          </a:xfrm>
          <a:prstGeom prst="rect">
            <a:avLst/>
          </a:prstGeom>
        </p:spPr>
        <p:txBody>
          <a:bodyPr/>
          <a:lstStyle/>
          <a:p>
            <a:pPr marL="244852" indent="-244852" defTabSz="816177">
              <a:lnSpc>
                <a:spcPct val="80000"/>
              </a:lnSpc>
              <a:spcBef>
                <a:spcPts val="300"/>
              </a:spcBef>
              <a:buSzTx/>
              <a:buNone/>
              <a:defRPr b="1" sz="2000" u="sng">
                <a:solidFill>
                  <a:srgbClr val="FF0000"/>
                </a:solidFill>
              </a:defRPr>
            </a:pPr>
            <a:r>
              <a:t>Dobre samopoczucie w szkole</a:t>
            </a:r>
          </a:p>
          <a:p>
            <a:pPr marL="244852" indent="-244852" defTabSz="816177">
              <a:lnSpc>
                <a:spcPct val="80000"/>
              </a:lnSpc>
              <a:spcBef>
                <a:spcPts val="300"/>
              </a:spcBef>
              <a:buSzTx/>
              <a:buNone/>
              <a:defRPr b="1" sz="2000" u="sng">
                <a:solidFill>
                  <a:srgbClr val="FF0000"/>
                </a:solidFill>
              </a:defRPr>
            </a:pPr>
          </a:p>
          <a:p>
            <a:pPr marL="244852" indent="-244852" defTabSz="816177">
              <a:lnSpc>
                <a:spcPct val="80000"/>
              </a:lnSpc>
              <a:spcBef>
                <a:spcPts val="300"/>
              </a:spcBef>
              <a:buSzTx/>
              <a:buNone/>
              <a:defRPr b="1" sz="2000" u="sng"/>
            </a:pPr>
            <a:r>
              <a:t>Elementy wymagające poprawy:</a:t>
            </a:r>
          </a:p>
          <a:p>
            <a:pPr marL="244852" indent="-244852" defTabSz="816177">
              <a:lnSpc>
                <a:spcPct val="80000"/>
              </a:lnSpc>
              <a:spcBef>
                <a:spcPts val="2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Relacje społeczności szkolnej na płaszczyźnie uczeń-uczeń</a:t>
            </a:r>
          </a:p>
          <a:p>
            <a:pPr marL="306064" indent="-306064" defTabSz="816177">
              <a:lnSpc>
                <a:spcPct val="80000"/>
              </a:lnSpc>
              <a:spcBef>
                <a:spcPts val="200"/>
              </a:spcBef>
              <a:buFont typeface="Symbol"/>
              <a:buChar char="·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Obniżenie hałasu w szkole</a:t>
            </a:r>
            <a:endParaRPr sz="1600"/>
          </a:p>
          <a:p>
            <a:pPr marL="306064" indent="-306064" defTabSz="816177">
              <a:lnSpc>
                <a:spcPct val="80000"/>
              </a:lnSpc>
              <a:spcBef>
                <a:spcPts val="200"/>
              </a:spcBef>
              <a:buFont typeface="Symbol"/>
              <a:buChar char="·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Odpowiednia organizacja zajęć dla uczniów ( np. mniej odpowiedzi ustnych)</a:t>
            </a:r>
            <a:endParaRPr b="1" u="sng"/>
          </a:p>
          <a:p>
            <a:pPr marL="244852" indent="-244852" defTabSz="816177">
              <a:lnSpc>
                <a:spcPct val="80000"/>
              </a:lnSpc>
              <a:spcBef>
                <a:spcPts val="500"/>
              </a:spcBef>
              <a:buSzTx/>
              <a:buNone/>
              <a:defRPr sz="2800" u="sng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Problem priorytetowy:</a:t>
            </a:r>
          </a:p>
          <a:p>
            <a:pPr marL="244852" indent="-244852" defTabSz="816177">
              <a:lnSpc>
                <a:spcPct val="80000"/>
              </a:lnSpc>
              <a:spcBef>
                <a:spcPts val="500"/>
              </a:spcBef>
              <a:buSzTx/>
              <a:buNone/>
              <a:defRPr sz="2000" u="sng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244852" indent="-244852" algn="ctr" defTabSz="816177">
              <a:lnSpc>
                <a:spcPct val="80000"/>
              </a:lnSpc>
              <a:spcBef>
                <a:spcPts val="500"/>
              </a:spcBef>
              <a:buSzTx/>
              <a:buNone/>
              <a:defRPr sz="27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STRES I HAŁAS NEGATYWNIE WPŁYWAJA NA PRACĘ NAUCZYCIELI  I  NAUKĘ  UCZNIÓW</a:t>
            </a:r>
          </a:p>
        </p:txBody>
      </p:sp>
      <p:pic>
        <p:nvPicPr>
          <p:cNvPr id="192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641" y="533400"/>
            <a:ext cx="1228726" cy="1238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ytuł 1"/>
          <p:cNvSpPr txBox="1"/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     OCENA EFEKTÓW DZIAŁAŃ</a:t>
            </a:r>
          </a:p>
        </p:txBody>
      </p:sp>
      <p:sp>
        <p:nvSpPr>
          <p:cNvPr id="195" name="Symbol zastępczy zawartości 2"/>
          <p:cNvSpPr txBox="1"/>
          <p:nvPr>
            <p:ph type="body" idx="1"/>
          </p:nvPr>
        </p:nvSpPr>
        <p:spPr>
          <a:xfrm>
            <a:off x="457200" y="1935476"/>
            <a:ext cx="8229600" cy="4389125"/>
          </a:xfrm>
          <a:prstGeom prst="rect">
            <a:avLst/>
          </a:prstGeom>
        </p:spPr>
        <p:txBody>
          <a:bodyPr/>
          <a:lstStyle>
            <a:lvl1pPr>
              <a:buSzTx/>
              <a:buNone/>
              <a:defRPr b="1" u="sng">
                <a:solidFill>
                  <a:srgbClr val="FF0000"/>
                </a:solidFill>
              </a:defRPr>
            </a:lvl1pPr>
          </a:lstStyle>
          <a:p>
            <a:pPr/>
            <a:r>
              <a:t>Podejmowanie działań dla umacniania zdrowia</a:t>
            </a:r>
          </a:p>
        </p:txBody>
      </p:sp>
      <p:graphicFrame>
        <p:nvGraphicFramePr>
          <p:cNvPr id="196" name="Tabela 3"/>
          <p:cNvGraphicFramePr/>
          <p:nvPr/>
        </p:nvGraphicFramePr>
        <p:xfrm>
          <a:off x="683568" y="2996950"/>
          <a:ext cx="7704857" cy="18542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568285"/>
                <a:gridCol w="2568285"/>
                <a:gridCol w="2568285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Badana grupa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Liczba zbadanych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Odsetek odpowiedzi tak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Uczniowie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Nauczyciele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Pracownicy niepedagogiczni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Śr. liczba punktów( %)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109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pic>
        <p:nvPicPr>
          <p:cNvPr id="197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641" y="697229"/>
            <a:ext cx="1228726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ytuł 1"/>
          <p:cNvSpPr txBox="1"/>
          <p:nvPr>
            <p:ph type="title"/>
          </p:nvPr>
        </p:nvSpPr>
        <p:spPr>
          <a:xfrm>
            <a:off x="457199" y="365149"/>
            <a:ext cx="8229601" cy="846980"/>
          </a:xfrm>
          <a:prstGeom prst="rect">
            <a:avLst/>
          </a:prstGeom>
        </p:spPr>
        <p:txBody>
          <a:bodyPr/>
          <a:lstStyle/>
          <a:p>
            <a:pPr algn="ctr">
              <a:defRPr sz="3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OCENA</a:t>
            </a:r>
            <a:r>
              <a:rPr b="1" sz="5000">
                <a:solidFill>
                  <a:srgbClr val="04617B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sz="4000"/>
              <a:t>EFEKTÓW DZIAŁAŃ</a:t>
            </a:r>
          </a:p>
        </p:txBody>
      </p:sp>
      <p:sp>
        <p:nvSpPr>
          <p:cNvPr id="200" name="Symbol zastępczy zawartości 2"/>
          <p:cNvSpPr txBox="1"/>
          <p:nvPr>
            <p:ph type="body" idx="1"/>
          </p:nvPr>
        </p:nvSpPr>
        <p:spPr>
          <a:xfrm>
            <a:off x="457199" y="1313546"/>
            <a:ext cx="8229601" cy="4610116"/>
          </a:xfrm>
          <a:prstGeom prst="rect">
            <a:avLst/>
          </a:prstGeom>
        </p:spPr>
        <p:txBody>
          <a:bodyPr/>
          <a:lstStyle>
            <a:lvl1pPr>
              <a:buSzTx/>
              <a:buNone/>
              <a:defRPr b="1" u="sng">
                <a:solidFill>
                  <a:srgbClr val="FF0000"/>
                </a:solidFill>
              </a:defRPr>
            </a:lvl1pPr>
          </a:lstStyle>
          <a:p>
            <a:pPr/>
            <a:r>
              <a:t>Podejmowanie działań dla umacniania zdrowia</a:t>
            </a:r>
          </a:p>
        </p:txBody>
      </p:sp>
      <p:graphicFrame>
        <p:nvGraphicFramePr>
          <p:cNvPr id="201" name="Tabela 3"/>
          <p:cNvGraphicFramePr/>
          <p:nvPr/>
        </p:nvGraphicFramePr>
        <p:xfrm>
          <a:off x="312880" y="1955881"/>
          <a:ext cx="8707371" cy="221472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831105"/>
                <a:gridCol w="3973809"/>
                <a:gridCol w="2902457"/>
              </a:tblGrid>
              <a:tr h="492248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Badana grupa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najczęściej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najrzadziej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17224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Helvetica"/>
                        </a:rPr>
                        <a:t>Uczniowie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marL="571500" indent="-571500" algn="just">
                        <a:buSzPct val="100000"/>
                        <a:buFont typeface="Arial"/>
                        <a:buChar char="•"/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Staram się być aktywny fizycznie, więcej chodzę, ćwiczę, jeżdżę na rowerze, </a:t>
                      </a:r>
                    </a:p>
                    <a:p>
                      <a:pPr marL="571500" indent="-571500" algn="just">
                        <a:buSzPct val="100000"/>
                        <a:buFont typeface="Arial"/>
                        <a:buChar char="•"/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Zwracam uwagę i dbam                 o higienę osobistą, myję często ręce,</a:t>
                      </a:r>
                    </a:p>
                    <a:p>
                      <a:pPr marL="571500" indent="-571500" algn="just">
                        <a:buSzPct val="100000"/>
                        <a:buFont typeface="Arial"/>
                        <a:buChar char="•"/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Staram się znajdywać czas na odpoczynek i relaks, zabawę,</a:t>
                      </a:r>
                    </a:p>
                    <a:p>
                      <a:pPr marL="571500" indent="-571500" algn="just">
                        <a:buSzPct val="100000"/>
                        <a:buFont typeface="Arial"/>
                        <a:buChar char="•"/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W czasie nieporozumień                                                                         z kolegami staram się je rozwiązywać pokojowo</a:t>
                      </a:r>
                    </a:p>
                    <a:p>
                      <a:pPr indent="457200" algn="just"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marL="476250" indent="-476250" algn="l">
                        <a:buSzPct val="100000"/>
                        <a:buFont typeface="Arial"/>
                        <a:buChar char="•"/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Zwracam uwagę na zdrowe odżywianie,                   ( codzienne spożywanie śniadania, spożywanie owoców </a:t>
                      </a:r>
                      <a:br/>
                      <a:r>
                        <a:t>i warzyw, picie mleka,</a:t>
                      </a:r>
                    </a:p>
                    <a:p>
                      <a:pPr marL="476250" indent="-476250" algn="l">
                        <a:buSzPct val="100000"/>
                        <a:buFont typeface="Arial"/>
                        <a:buChar char="•"/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Ograniczam słodycze i chipsy, </a:t>
                      </a:r>
                    </a:p>
                    <a:p>
                      <a:pPr marL="476250" indent="-476250" algn="l">
                        <a:buSzPct val="100000"/>
                        <a:buFont typeface="Arial"/>
                        <a:buChar char="•"/>
                        <a:defRPr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Proszę kogoś </a:t>
                      </a:r>
                      <a:br/>
                      <a:r>
                        <a:t>o pomoc, gdy mam kłopoty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ytuł 1"/>
          <p:cNvSpPr txBox="1"/>
          <p:nvPr>
            <p:ph type="title"/>
          </p:nvPr>
        </p:nvSpPr>
        <p:spPr>
          <a:xfrm>
            <a:off x="457199" y="365149"/>
            <a:ext cx="8229601" cy="846980"/>
          </a:xfrm>
          <a:prstGeom prst="rect">
            <a:avLst/>
          </a:prstGeom>
        </p:spPr>
        <p:txBody>
          <a:bodyPr/>
          <a:lstStyle/>
          <a:p>
            <a:pPr algn="ctr">
              <a:defRPr sz="3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OCENA</a:t>
            </a:r>
            <a:r>
              <a:rPr b="1" sz="5000">
                <a:solidFill>
                  <a:srgbClr val="04617B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sz="4000"/>
              <a:t>EFEKTÓW DZIAŁAŃ</a:t>
            </a:r>
          </a:p>
        </p:txBody>
      </p:sp>
      <p:sp>
        <p:nvSpPr>
          <p:cNvPr id="204" name="Symbol zastępczy zawartości 2"/>
          <p:cNvSpPr txBox="1"/>
          <p:nvPr>
            <p:ph type="body" idx="1"/>
          </p:nvPr>
        </p:nvSpPr>
        <p:spPr>
          <a:xfrm>
            <a:off x="457199" y="1313545"/>
            <a:ext cx="8229601" cy="4610119"/>
          </a:xfrm>
          <a:prstGeom prst="rect">
            <a:avLst/>
          </a:prstGeom>
        </p:spPr>
        <p:txBody>
          <a:bodyPr/>
          <a:lstStyle>
            <a:lvl1pPr>
              <a:buSzTx/>
              <a:buNone/>
              <a:defRPr b="1" u="sng">
                <a:solidFill>
                  <a:srgbClr val="FF0000"/>
                </a:solidFill>
              </a:defRPr>
            </a:lvl1pPr>
          </a:lstStyle>
          <a:p>
            <a:pPr/>
            <a:r>
              <a:t>Podejmowanie działań dla umacniania zdrowia</a:t>
            </a:r>
          </a:p>
        </p:txBody>
      </p:sp>
      <p:graphicFrame>
        <p:nvGraphicFramePr>
          <p:cNvPr id="205" name="Tabela 3"/>
          <p:cNvGraphicFramePr/>
          <p:nvPr/>
        </p:nvGraphicFramePr>
        <p:xfrm>
          <a:off x="312880" y="1955881"/>
          <a:ext cx="8707371" cy="312883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141156"/>
                <a:gridCol w="3663758"/>
                <a:gridCol w="2902457"/>
              </a:tblGrid>
              <a:tr h="492248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Badana grupa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najczęściej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Helvetica"/>
                        </a:rPr>
                        <a:t>najrzadziej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145342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Helvetica"/>
                        </a:rPr>
                        <a:t>Nauczyciele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just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*  Staram się zwiększać aktywność fizyczną,</a:t>
                      </a:r>
                    </a:p>
                    <a:p>
                      <a:pPr algn="just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* Zwracam uwagę na dobre odżywianie </a:t>
                      </a:r>
                      <a:br/>
                      <a:r>
                        <a:t>i dobór składników odżywczych,</a:t>
                      </a:r>
                    </a:p>
                    <a:p>
                      <a:pPr algn="just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* Systematycznie badam się, kontroluje masę ciała i ciśnienie </a:t>
                      </a:r>
                    </a:p>
                    <a:p>
                      <a:pPr algn="just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* Utrzymuję dobre relacje ze znajomymi                              i rodziną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just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* Znajduję czas na relaks </a:t>
                      </a:r>
                      <a:br/>
                      <a:r>
                        <a:t>i odpoczynek</a:t>
                      </a:r>
                    </a:p>
                    <a:p>
                      <a:pPr indent="457200" algn="just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/>
                </a:tc>
              </a:tr>
              <a:tr h="118315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Helvetica"/>
                        </a:rPr>
                        <a:t>Pracownicy niepedagogiczni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* Staram się być aktywny fizycznie, chodzę, jeżdżę na rowerze, ćwiczę,</a:t>
                      </a:r>
                    </a:p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* Zwracam uwagę na dobre relacje </a:t>
                      </a:r>
                      <a:br/>
                      <a:r>
                        <a:t>z ludźmi,</a:t>
                      </a:r>
                    </a:p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* Zwracam się o pomoc do innych, gdy mam kłopoty i problemy,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* Zwracam większą uwagę jak się odżywiam, co jem i jakie składniki spożywam,</a:t>
                      </a:r>
                    </a:p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* Zwracam uwagę na samobadanie- masa ciała, ciśnienie krwi,</a:t>
                      </a:r>
                    </a:p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* Znajduję czas na odpoczynek i relaks,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ytuł 1"/>
          <p:cNvSpPr txBox="1"/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        OCENA EFEKTÓW DZIAŁAŃ</a:t>
            </a:r>
          </a:p>
        </p:txBody>
      </p:sp>
      <p:sp>
        <p:nvSpPr>
          <p:cNvPr id="208" name="Symbol zastępczy zawartości 2"/>
          <p:cNvSpPr txBox="1"/>
          <p:nvPr>
            <p:ph type="body" idx="1"/>
          </p:nvPr>
        </p:nvSpPr>
        <p:spPr>
          <a:xfrm>
            <a:off x="457200" y="1935476"/>
            <a:ext cx="8229600" cy="43891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SzTx/>
              <a:buNone/>
              <a:defRPr b="1" u="sng">
                <a:solidFill>
                  <a:srgbClr val="FF0000"/>
                </a:solidFill>
              </a:defRPr>
            </a:pPr>
            <a:r>
              <a:t>Podejmowanie działań dla umacniania zdrowia</a:t>
            </a:r>
          </a:p>
          <a:p>
            <a:pPr>
              <a:lnSpc>
                <a:spcPct val="90000"/>
              </a:lnSpc>
            </a:pPr>
            <a:r>
              <a:t>Średni odsetek odpowiedzi „ tak "dla  badanych grup: </a:t>
            </a:r>
            <a:r>
              <a:rPr b="1">
                <a:solidFill>
                  <a:srgbClr val="FF0000"/>
                </a:solidFill>
              </a:rPr>
              <a:t>88%</a:t>
            </a:r>
            <a:endParaRPr b="1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defRPr u="sng"/>
            </a:pPr>
            <a:r>
              <a:t>Wnioski do dalszych działań: 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*  </a:t>
            </a:r>
            <a:r>
              <a:rPr sz="2000"/>
              <a:t>zwracanie uwagi na zdrowe odżywianie, odpowiedni dobór składników odżywczych, witamin wśród uczniów oraz pracowników niepedagogicznych- przeprowadzenie pogadanek tematycznych,</a:t>
            </a:r>
            <a:endParaRPr sz="2000">
              <a:latin typeface="+mn-lt"/>
              <a:ea typeface="+mn-ea"/>
              <a:cs typeface="+mn-cs"/>
              <a:sym typeface="Calibri"/>
            </a:endParaRPr>
          </a:p>
          <a:p>
            <a:pPr algn="just">
              <a:lnSpc>
                <a:spcPct val="90000"/>
              </a:lnSpc>
              <a:spcBef>
                <a:spcPts val="400"/>
              </a:spcBef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* pomoc uczniom w ograniczeniu czasu spędzanego przed komputerem,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algn="just">
              <a:lnSpc>
                <a:spcPct val="90000"/>
              </a:lnSpc>
              <a:spcBef>
                <a:spcPts val="400"/>
              </a:spcBef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* zwracanie uwagi na samobadanie, kontrolę masy ciała, ciśnienia krwi, zwłaszcza wśród pracowników niepedagogicznych( pracownicy mogą dokonać tego w gabinecie pielęgniarki szkolnej),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algn="just">
              <a:lnSpc>
                <a:spcPct val="90000"/>
              </a:lnSpc>
              <a:spcBef>
                <a:spcPts val="400"/>
              </a:spcBef>
              <a:defRPr b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* znalezienie  czasu na odpoczynek, relaks (  nauczyciele i pracownicy niepedagogiczni)</a:t>
            </a:r>
          </a:p>
        </p:txBody>
      </p:sp>
      <p:pic>
        <p:nvPicPr>
          <p:cNvPr id="209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72" y="608837"/>
            <a:ext cx="1228726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24" y="1000108"/>
            <a:ext cx="1966780" cy="2004362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ytuł 1"/>
          <p:cNvSpPr txBox="1"/>
          <p:nvPr>
            <p:ph type="title"/>
          </p:nvPr>
        </p:nvSpPr>
        <p:spPr>
          <a:xfrm>
            <a:off x="500033" y="2500304"/>
            <a:ext cx="8401082" cy="2357456"/>
          </a:xfrm>
          <a:prstGeom prst="rect">
            <a:avLst/>
          </a:prstGeom>
        </p:spPr>
        <p:txBody>
          <a:bodyPr/>
          <a:lstStyle/>
          <a:p>
            <a:pPr algn="ctr">
              <a:defRPr b="1" sz="48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r>
              <a:t>Raport końcowy</a:t>
            </a:r>
            <a:br/>
            <a:r>
              <a:t>z autoewaluacji </a:t>
            </a:r>
            <a:br/>
            <a:r>
              <a:t>„Szkoła Promująca Zdrowie”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ymbol zastępczy zawartości 4"/>
          <p:cNvSpPr txBox="1"/>
          <p:nvPr>
            <p:ph type="body" idx="1"/>
          </p:nvPr>
        </p:nvSpPr>
        <p:spPr>
          <a:xfrm>
            <a:off x="457200" y="1935476"/>
            <a:ext cx="8229600" cy="4389125"/>
          </a:xfrm>
          <a:prstGeom prst="rect">
            <a:avLst/>
          </a:prstGeom>
        </p:spPr>
        <p:txBody>
          <a:bodyPr/>
          <a:lstStyle>
            <a:lvl1pPr marL="0" indent="0" algn="ctr" defTabSz="877822">
              <a:spcBef>
                <a:spcPts val="900"/>
              </a:spcBef>
              <a:buSzTx/>
              <a:buNone/>
              <a:defRPr sz="3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Naszej   Szkole  dwukrotnie  został   przyznany  Certyfikat  Warmińsko-Mazurskiego  Kuratora  Oświaty  „ SZKOŁA   PROMUJĄCA  ZDROWIE ”               w  roku  2020 i 2023</a:t>
            </a:r>
          </a:p>
        </p:txBody>
      </p:sp>
      <p:pic>
        <p:nvPicPr>
          <p:cNvPr id="111" name="Obraz 2" descr="Obraz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672" y="608837"/>
            <a:ext cx="1228728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rostokąt 4"/>
          <p:cNvSpPr txBox="1"/>
          <p:nvPr/>
        </p:nvSpPr>
        <p:spPr>
          <a:xfrm>
            <a:off x="331439" y="571479"/>
            <a:ext cx="8766842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 u="sng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Ocena standardów i wybór problemów priorytetowych</a:t>
            </a:r>
          </a:p>
        </p:txBody>
      </p:sp>
      <p:graphicFrame>
        <p:nvGraphicFramePr>
          <p:cNvPr id="215" name="Tabela 6"/>
          <p:cNvGraphicFramePr/>
          <p:nvPr/>
        </p:nvGraphicFramePr>
        <p:xfrm>
          <a:off x="214282" y="1556791"/>
          <a:ext cx="8715435" cy="384389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286280"/>
                <a:gridCol w="1285884"/>
                <a:gridCol w="3143271"/>
              </a:tblGrid>
              <a:tr h="45773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Standard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Średnia liczba punktów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sym typeface="Helvetica"/>
                        </a:rPr>
                        <a:t>Problem priorytetowy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F0000"/>
                    </a:solidFill>
                  </a:tcPr>
                </a:tc>
              </a:tr>
              <a:tr h="98584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Koncepcja pracy szkoły, jej struktura i organizacja sprzyjają uczestnictwu społeczności szkolnej w realizacji działań w zakresie promocji zdrowia oraz skuteczności i długofalowości tych działań.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4,9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 szkole jest niewystarczająca  liczba  szkoleń dotyczących  Szkoły Promującej Zdrowie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8001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Klimat społeczny szkoły sprzyja zdrowiu i dobremu samopoczuciu uczniów, nauczycieli i innych pracowników szkoły oraz rodziców uczniów.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4,6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Nie wszystkie relacje społeczności  szkolnej są właściwe  ( uczeń- uczeń, uczeń – nauczyciel)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8001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Szkoła realizuje  edukację zdrowotną i program profilaktyki dla uczniów, nauczycieli i innych pracowników szkoły oraz dąży do poprawy skuteczności działań w tym zakresie.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4,6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Uczniowie nie zawsze maja wpływ na temat zajęć z edukacji  zdrowotnej. Nie mogą dokonywać wyboru tego, czego chcą uczyć się o zdrowiu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8001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Warunki oraz organizacja nauki i pracy sprzyjają zdrowiu i dobremu samopoczuciu uczniów, nauczycieli i innych pracowników szkoły oraz współpracy z rodzicami.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4,7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Nie wszyscy uczniowie dbają                o ład i czystość w szkole.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</a:tbl>
          </a:graphicData>
        </a:graphic>
      </p:graphicFrame>
      <p:pic>
        <p:nvPicPr>
          <p:cNvPr id="216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282" y="318540"/>
            <a:ext cx="1228726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ytuł 1"/>
          <p:cNvSpPr txBox="1"/>
          <p:nvPr>
            <p:ph type="title"/>
          </p:nvPr>
        </p:nvSpPr>
        <p:spPr>
          <a:xfrm>
            <a:off x="214279" y="571478"/>
            <a:ext cx="8786880" cy="1571616"/>
          </a:xfrm>
          <a:prstGeom prst="rect">
            <a:avLst/>
          </a:prstGeom>
        </p:spPr>
        <p:txBody>
          <a:bodyPr/>
          <a:lstStyle/>
          <a:p>
            <a:pPr defTabSz="374904">
              <a:defRPr b="1" sz="1100" u="sng">
                <a:solidFill>
                  <a:srgbClr val="0070C0"/>
                </a:solidFill>
              </a:defRPr>
            </a:pPr>
            <a:br/>
            <a:br/>
            <a:br/>
            <a:br/>
            <a:br/>
            <a:br/>
            <a:br/>
            <a:br/>
          </a:p>
        </p:txBody>
      </p:sp>
      <p:sp>
        <p:nvSpPr>
          <p:cNvPr id="219" name="Symbol zastępczy zawartości 2"/>
          <p:cNvSpPr txBox="1"/>
          <p:nvPr>
            <p:ph type="body" idx="1"/>
          </p:nvPr>
        </p:nvSpPr>
        <p:spPr>
          <a:xfrm>
            <a:off x="428596" y="1071545"/>
            <a:ext cx="8358245" cy="5500728"/>
          </a:xfrm>
          <a:prstGeom prst="rect">
            <a:avLst/>
          </a:prstGeom>
        </p:spPr>
        <p:txBody>
          <a:bodyPr/>
          <a:lstStyle/>
          <a:p>
            <a:pPr marL="260604" indent="-260604" defTabSz="868680">
              <a:spcBef>
                <a:spcPts val="500"/>
              </a:spcBef>
              <a:buSzTx/>
              <a:buNone/>
              <a:defRPr b="1" u="sng"/>
            </a:pPr>
          </a:p>
          <a:p>
            <a:pPr marL="260604" indent="-260604" algn="ctr" defTabSz="868680">
              <a:buSzTx/>
              <a:buNone/>
              <a:defRPr u="sng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MOCNE   STRONY   SZKOŁY</a:t>
            </a:r>
          </a:p>
          <a:p>
            <a:pPr marL="260604" indent="-260604" algn="just" defTabSz="868680">
              <a:buSzTx/>
              <a:buNone/>
              <a:defRPr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 </a:t>
            </a:r>
            <a:r>
              <a:rPr sz="2400"/>
              <a:t>ODRÓŻNIA</a:t>
            </a:r>
            <a:r>
              <a:t>  NASZĄ  SZKOŁĘ OD INNYCH  SZKÓŁ:</a:t>
            </a:r>
          </a:p>
          <a:p>
            <a:pPr marL="260604" indent="-260604" algn="just" defTabSz="868680">
              <a:buFont typeface="Arial"/>
              <a:buChar char="•"/>
              <a:defRPr>
                <a:latin typeface="Arial Black"/>
                <a:ea typeface="Arial Black"/>
                <a:cs typeface="Arial Black"/>
                <a:sym typeface="Arial Black"/>
              </a:defRPr>
            </a:pPr>
            <a:r>
              <a:t>Systematycznie i planowo we współpracy </a:t>
            </a:r>
            <a:br/>
            <a:r>
              <a:t>z rodzicami i społecznością lokalną tworzymy środowisko sprzyjające dobremu samopoczuciu i zdrowiu.</a:t>
            </a:r>
          </a:p>
          <a:p>
            <a:pPr marL="260604" indent="-260604" algn="just" defTabSz="868680">
              <a:buFont typeface="Arial"/>
              <a:buChar char="•"/>
              <a:defRPr>
                <a:latin typeface="Arial Black"/>
                <a:ea typeface="Arial Black"/>
                <a:cs typeface="Arial Black"/>
                <a:sym typeface="Arial Black"/>
              </a:defRPr>
            </a:pPr>
            <a:r>
              <a:t>Dbamy o dobre relacje w szkole                    i odpowiedni  klimat.</a:t>
            </a:r>
          </a:p>
        </p:txBody>
      </p:sp>
      <p:pic>
        <p:nvPicPr>
          <p:cNvPr id="220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157" y="738159"/>
            <a:ext cx="1228728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ymbol zastępczy zawartości 2"/>
          <p:cNvSpPr txBox="1"/>
          <p:nvPr>
            <p:ph type="body" idx="1"/>
          </p:nvPr>
        </p:nvSpPr>
        <p:spPr>
          <a:xfrm>
            <a:off x="457200" y="1935476"/>
            <a:ext cx="8229600" cy="4389125"/>
          </a:xfrm>
          <a:prstGeom prst="rect">
            <a:avLst/>
          </a:prstGeom>
        </p:spPr>
        <p:txBody>
          <a:bodyPr/>
          <a:lstStyle/>
          <a:p>
            <a:pPr marL="271576" indent="-271576" algn="just" defTabSz="905255">
              <a:defRPr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Włączamy   edukację  zdrowotną do programów nauczania.</a:t>
            </a:r>
          </a:p>
          <a:p>
            <a:pPr marL="271576" indent="-271576" algn="just" defTabSz="905255">
              <a:defRPr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Wspieramy rozwój  kompetencji  uczniów, rodziców i pracowników szkoły w zakresie dbałości  o  zdrowie przez całe życie.</a:t>
            </a:r>
          </a:p>
          <a:p>
            <a:pPr marL="271576" indent="-271576" algn="just" defTabSz="905255">
              <a:defRPr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Wszystkie działania w zakresie promocji zdrowia planujemy  i systematycznie dokonujemy                                                         ich ewaluacji oraz   dokumentujemy.</a:t>
            </a:r>
          </a:p>
        </p:txBody>
      </p:sp>
      <p:pic>
        <p:nvPicPr>
          <p:cNvPr id="223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08837"/>
            <a:ext cx="1228725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ymbol zastępczy zawartości 2"/>
          <p:cNvSpPr txBox="1"/>
          <p:nvPr>
            <p:ph type="body" idx="1"/>
          </p:nvPr>
        </p:nvSpPr>
        <p:spPr>
          <a:xfrm>
            <a:off x="457200" y="1935476"/>
            <a:ext cx="8229600" cy="4389125"/>
          </a:xfrm>
          <a:prstGeom prst="rect">
            <a:avLst/>
          </a:prstGeom>
        </p:spPr>
        <p:txBody>
          <a:bodyPr/>
          <a:lstStyle/>
          <a:p>
            <a:pPr marL="244142" indent="-244142" algn="just" defTabSz="813816">
              <a:lnSpc>
                <a:spcPct val="90000"/>
              </a:lnSpc>
              <a:spcBef>
                <a:spcPts val="500"/>
              </a:spcBef>
              <a:defRPr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Jesteśmy szkołą otwartą dla środowiska  lokalnego, inicjujemy działania                             i   współorganizujemy   uroczystości.</a:t>
            </a:r>
          </a:p>
          <a:p>
            <a:pPr marL="244142" indent="-244142" algn="just" defTabSz="813816">
              <a:lnSpc>
                <a:spcPct val="90000"/>
              </a:lnSpc>
              <a:spcBef>
                <a:spcPts val="500"/>
              </a:spcBef>
              <a:defRPr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Realizujemy programy i projekty prozdrowotne, które cieszą się powodzeniem nie tylko wśród uczniów, ale również ich rodziców                                i pracowników szkoły:  Trzymaj Formę, Profilaktyka na miarę, Owoce i warzywa, Mleko w szkole.</a:t>
            </a:r>
          </a:p>
          <a:p>
            <a:pPr marL="244142" indent="-244142" algn="just" defTabSz="813816">
              <a:lnSpc>
                <a:spcPct val="90000"/>
              </a:lnSpc>
              <a:spcBef>
                <a:spcPts val="500"/>
              </a:spcBef>
              <a:defRPr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Włączamy promocję zdrowia do działań rutynowych szkoły.</a:t>
            </a:r>
          </a:p>
        </p:txBody>
      </p:sp>
      <p:pic>
        <p:nvPicPr>
          <p:cNvPr id="226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53033"/>
            <a:ext cx="1228725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ytuł 3"/>
          <p:cNvSpPr txBox="1"/>
          <p:nvPr>
            <p:ph type="ctrTitle"/>
          </p:nvPr>
        </p:nvSpPr>
        <p:spPr>
          <a:xfrm>
            <a:off x="527040" y="2514599"/>
            <a:ext cx="7851649" cy="1828802"/>
          </a:xfrm>
          <a:prstGeom prst="rect">
            <a:avLst/>
          </a:prstGeom>
        </p:spPr>
        <p:txBody>
          <a:bodyPr/>
          <a:lstStyle/>
          <a:p>
            <a:pPr>
              <a:defRPr b="0" sz="5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Dziękujemy za uwagę</a:t>
            </a:r>
            <a:br/>
          </a:p>
        </p:txBody>
      </p:sp>
      <p:pic>
        <p:nvPicPr>
          <p:cNvPr id="229" name="Obraz 1" descr="Obraz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565" y="1139874"/>
            <a:ext cx="1228726" cy="1238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7452" y="3861046"/>
            <a:ext cx="7451206" cy="12961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6275" y="0"/>
            <a:ext cx="525145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ytuł 1"/>
          <p:cNvSpPr txBox="1"/>
          <p:nvPr>
            <p:ph type="title"/>
          </p:nvPr>
        </p:nvSpPr>
        <p:spPr>
          <a:xfrm>
            <a:off x="457200" y="833421"/>
            <a:ext cx="8229600" cy="1143004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WYNIKI AUTOEWALUACJI</a:t>
            </a:r>
          </a:p>
        </p:txBody>
      </p:sp>
      <p:sp>
        <p:nvSpPr>
          <p:cNvPr id="118" name="Symbol zastępczy zawartości 2"/>
          <p:cNvSpPr txBox="1"/>
          <p:nvPr>
            <p:ph type="body" idx="1"/>
          </p:nvPr>
        </p:nvSpPr>
        <p:spPr>
          <a:xfrm>
            <a:off x="227780" y="1935476"/>
            <a:ext cx="8459021" cy="4389125"/>
          </a:xfrm>
          <a:prstGeom prst="rect">
            <a:avLst/>
          </a:prstGeom>
        </p:spPr>
        <p:txBody>
          <a:bodyPr/>
          <a:lstStyle/>
          <a:p>
            <a:pPr marL="131233" indent="-131233" algn="ctr" defTabSz="437448">
              <a:lnSpc>
                <a:spcPct val="90000"/>
              </a:lnSpc>
              <a:spcBef>
                <a:spcPts val="200"/>
              </a:spcBef>
              <a:buSzTx/>
              <a:buNone/>
              <a:defRPr sz="22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131233" indent="-131233" algn="ctr" defTabSz="437448">
              <a:lnSpc>
                <a:spcPct val="90000"/>
              </a:lnSpc>
              <a:spcBef>
                <a:spcPts val="200"/>
              </a:spcBef>
              <a:buSzTx/>
              <a:buNone/>
              <a:defRPr sz="22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Autoewaluację przeprowadzono na podstawie publikacji:</a:t>
            </a:r>
          </a:p>
          <a:p>
            <a:pPr marL="131233" indent="-131233" algn="ctr" defTabSz="437448">
              <a:lnSpc>
                <a:spcPct val="90000"/>
              </a:lnSpc>
              <a:spcBef>
                <a:spcPts val="200"/>
              </a:spcBef>
              <a:buSzTx/>
              <a:buNone/>
              <a:defRPr sz="22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SZKOŁA PROMUJĄCA ZDROWIE:  Podręcznik dla szkół i osób wspierających ich działania w zakresie promocji zdrowia.</a:t>
            </a:r>
          </a:p>
          <a:p>
            <a:pPr marL="131233" indent="-131233" algn="ctr" defTabSz="437448">
              <a:lnSpc>
                <a:spcPct val="90000"/>
              </a:lnSpc>
              <a:spcBef>
                <a:spcPts val="200"/>
              </a:spcBef>
              <a:buSzTx/>
              <a:buNone/>
              <a:defRPr sz="22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131233" indent="-131233" algn="ctr" defTabSz="437448">
              <a:lnSpc>
                <a:spcPct val="90000"/>
              </a:lnSpc>
              <a:spcBef>
                <a:spcPts val="200"/>
              </a:spcBef>
              <a:buSzTx/>
              <a:buNone/>
              <a:defRPr sz="22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Praca zbiorowa pod redakcją naukową</a:t>
            </a:r>
          </a:p>
          <a:p>
            <a:pPr marL="131233" indent="-131233" algn="ctr" defTabSz="437448">
              <a:lnSpc>
                <a:spcPct val="90000"/>
              </a:lnSpc>
              <a:spcBef>
                <a:spcPts val="200"/>
              </a:spcBef>
              <a:buSzTx/>
              <a:buNone/>
              <a:defRPr sz="22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prof. dr hab. n. med. Barbary Woynarowskiej </a:t>
            </a:r>
            <a:br/>
            <a:r>
              <a:t>dr hab. n. społ.  Magdaleny Woynarowskiej - Sołdan</a:t>
            </a:r>
          </a:p>
        </p:txBody>
      </p:sp>
      <p:pic>
        <p:nvPicPr>
          <p:cNvPr id="119" name="Obraz 2" descr="Obraz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3909"/>
            <a:ext cx="1228725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ymbol zastępczy zawartości 2"/>
          <p:cNvSpPr txBox="1"/>
          <p:nvPr>
            <p:ph type="body" idx="1"/>
          </p:nvPr>
        </p:nvSpPr>
        <p:spPr>
          <a:xfrm>
            <a:off x="457200" y="1935476"/>
            <a:ext cx="8229600" cy="4389125"/>
          </a:xfrm>
          <a:prstGeom prst="rect">
            <a:avLst/>
          </a:prstGeom>
        </p:spPr>
        <p:txBody>
          <a:bodyPr/>
          <a:lstStyle/>
          <a:p>
            <a:pPr marL="252374" indent="-252374" algn="ctr" defTabSz="841247">
              <a:spcBef>
                <a:spcPts val="800"/>
              </a:spcBef>
              <a:defRPr sz="36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Aby   uzyskać  </a:t>
            </a:r>
            <a:r>
              <a:rPr>
                <a:solidFill>
                  <a:srgbClr val="FF0000"/>
                </a:solidFill>
              </a:rPr>
              <a:t>Krajowy   Certyfikat Szkoły  Promującej  Zdrowie </a:t>
            </a:r>
            <a:r>
              <a:t>przeprowadziliśmy  ewaluację działań                      w  zakresie  czterech  standardów</a:t>
            </a:r>
          </a:p>
        </p:txBody>
      </p:sp>
      <p:pic>
        <p:nvPicPr>
          <p:cNvPr id="122" name="Obraz 2" descr="Obraz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734279"/>
            <a:ext cx="1228725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ymbol zastępczy zawartości 2"/>
          <p:cNvSpPr txBox="1"/>
          <p:nvPr>
            <p:ph type="body" idx="1"/>
          </p:nvPr>
        </p:nvSpPr>
        <p:spPr>
          <a:xfrm>
            <a:off x="457200" y="1340768"/>
            <a:ext cx="8229600" cy="4983832"/>
          </a:xfrm>
          <a:prstGeom prst="rect">
            <a:avLst/>
          </a:prstGeom>
        </p:spPr>
        <p:txBody>
          <a:bodyPr/>
          <a:lstStyle/>
          <a:p>
            <a:pPr marL="0" indent="0" defTabSz="868680">
              <a:spcBef>
                <a:spcPts val="800"/>
              </a:spcBef>
              <a:buSzTx/>
              <a:buNone/>
              <a:defRPr b="1" sz="3400"/>
            </a:pPr>
            <a:r>
              <a:t>W autoewaluacji wykorzystywane były:</a:t>
            </a:r>
          </a:p>
          <a:p>
            <a:pPr lvl="1" marL="0" indent="228600" defTabSz="868680">
              <a:spcBef>
                <a:spcPts val="800"/>
              </a:spcBef>
              <a:buSzTx/>
              <a:buNone/>
              <a:defRPr b="1" sz="3400"/>
            </a:pPr>
            <a:r>
              <a:t>• obserwacja bezpośrednia;</a:t>
            </a:r>
          </a:p>
          <a:p>
            <a:pPr lvl="1" marL="0" indent="228600" defTabSz="868680">
              <a:spcBef>
                <a:spcPts val="800"/>
              </a:spcBef>
              <a:buSzTx/>
              <a:buNone/>
              <a:defRPr b="1" sz="3400"/>
            </a:pPr>
            <a:r>
              <a:t>• analiza dokumentów; </a:t>
            </a:r>
          </a:p>
          <a:p>
            <a:pPr lvl="1" marL="0" indent="228600" defTabSz="868680">
              <a:spcBef>
                <a:spcPts val="800"/>
              </a:spcBef>
              <a:buSzTx/>
              <a:buNone/>
              <a:defRPr b="1" sz="3400"/>
            </a:pPr>
            <a:r>
              <a:t>• wywiady;</a:t>
            </a:r>
          </a:p>
          <a:p>
            <a:pPr lvl="1" marL="0" indent="228600" defTabSz="868680">
              <a:spcBef>
                <a:spcPts val="800"/>
              </a:spcBef>
              <a:buSzTx/>
              <a:buNone/>
              <a:defRPr b="1" sz="3400"/>
            </a:pPr>
            <a:r>
              <a:t>• badania ankietowe uczniów, nauczycieli, rodziców                                    i pracowników niepedagogicznych.</a:t>
            </a:r>
          </a:p>
        </p:txBody>
      </p:sp>
      <p:pic>
        <p:nvPicPr>
          <p:cNvPr id="125" name="Obraz 2" descr="Obraz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650" y="221951"/>
            <a:ext cx="1228728" cy="123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ytuł 1"/>
          <p:cNvSpPr txBox="1"/>
          <p:nvPr>
            <p:ph type="title"/>
          </p:nvPr>
        </p:nvSpPr>
        <p:spPr>
          <a:xfrm>
            <a:off x="467543" y="-57944"/>
            <a:ext cx="8229601" cy="114300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STANDARD PIERWSZY</a:t>
            </a:r>
          </a:p>
        </p:txBody>
      </p:sp>
      <p:sp>
        <p:nvSpPr>
          <p:cNvPr id="128" name="Symbol zastępczy zawartości 2"/>
          <p:cNvSpPr txBox="1"/>
          <p:nvPr>
            <p:ph type="body" idx="1"/>
          </p:nvPr>
        </p:nvSpPr>
        <p:spPr>
          <a:xfrm>
            <a:off x="330867" y="1373973"/>
            <a:ext cx="8229604" cy="5184581"/>
          </a:xfrm>
          <a:prstGeom prst="rect">
            <a:avLst/>
          </a:prstGeom>
        </p:spPr>
        <p:txBody>
          <a:bodyPr/>
          <a:lstStyle>
            <a:lvl1pPr algn="ctr">
              <a:spcBef>
                <a:spcPts val="500"/>
              </a:spcBef>
              <a:buSzTx/>
              <a:buNone/>
              <a:defRPr b="1" sz="2400"/>
            </a:lvl1pPr>
          </a:lstStyle>
          <a:p>
            <a:pPr/>
            <a:r>
              <a:t>Koncepcja pracy szkoły, jej struktura i organizacja sprzyjają uczestnictwu społeczności szkolnej w realizacji działań w zakresie promocji zdrowia oraz skuteczności i długofalowości tych działań.</a:t>
            </a:r>
          </a:p>
        </p:txBody>
      </p:sp>
      <p:graphicFrame>
        <p:nvGraphicFramePr>
          <p:cNvPr id="129" name="Tabela 3"/>
          <p:cNvGraphicFramePr/>
          <p:nvPr/>
        </p:nvGraphicFramePr>
        <p:xfrm>
          <a:off x="405879" y="3074551"/>
          <a:ext cx="8352929" cy="222504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832648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700">
                          <a:solidFill>
                            <a:srgbClr val="FFFFFF"/>
                          </a:solidFill>
                          <a:sym typeface="Helvetica"/>
                        </a:rPr>
                        <a:t>Wymiar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700">
                          <a:solidFill>
                            <a:srgbClr val="FFFFFF"/>
                          </a:solidFill>
                          <a:sym typeface="Helvetica"/>
                        </a:rPr>
                        <a:t>Średnia liczba punktów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Uwzględnienie promocji zdrowia w dokumentach oraz pracy i życiu szkoły</a:t>
                      </a:r>
                    </a:p>
                  </a:txBody>
                  <a:tcPr marL="45720" marR="45720" marT="45720" marB="45720" anchor="t" anchorCtr="0" horzOverflow="overflow">
                    <a:lnT w="12700">
                      <a:solidFill>
                        <a:srgbClr val="00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>
                          <a:sym typeface="Helvetica"/>
                        </a:rPr>
                        <a:t>5,0</a:t>
                      </a:r>
                    </a:p>
                  </a:txBody>
                  <a:tcPr marL="45720" marR="45720" marT="45720" marB="45720" anchor="t" anchorCtr="0" horzOverflow="overflow">
                    <a:lnT w="12700">
                      <a:solidFill>
                        <a:srgbClr val="000000"/>
                      </a:solidFill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Struktura dla realizacji programu szkoły promującej zdrowie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>
                          <a:sym typeface="Helvetica"/>
                        </a:rPr>
                        <a:t>5,0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Szkolenia, systematyczne informowanie i dostępność informacji na temat koncepcji SzPZ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>
                          <a:sym typeface="Helvetica"/>
                        </a:rPr>
                        <a:t>4,8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Helvetica"/>
                        </a:rPr>
                        <a:t>Planowanie i ewaluacja działań w zakresie promocji zdrowia oraz ich dokumentowanie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>
                          <a:sym typeface="Helvetica"/>
                        </a:rPr>
                        <a:t>5,0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ym typeface="Helvetica"/>
                        </a:rPr>
                        <a:t>Średnia liczba punktów dla standardu pierwszego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ym typeface="Helvetica"/>
                        </a:rPr>
                        <a:t>4,9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pic>
        <p:nvPicPr>
          <p:cNvPr id="130" name="Obraz 2" descr="Obraz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290" y="83926"/>
            <a:ext cx="1228726" cy="1238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rzepływ">
  <a:themeElements>
    <a:clrScheme name="Przepły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Przepływ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rzepływ">
  <a:themeElements>
    <a:clrScheme name="Przepły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Przepływ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