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40" r:id="rId4"/>
  </p:sldMasterIdLst>
  <p:notesMasterIdLst>
    <p:notesMasterId r:id="rId13"/>
  </p:notesMasterIdLst>
  <p:handoutMasterIdLst>
    <p:handoutMasterId r:id="rId14"/>
  </p:handoutMasterIdLst>
  <p:sldIdLst>
    <p:sldId id="272" r:id="rId5"/>
    <p:sldId id="274" r:id="rId6"/>
    <p:sldId id="275" r:id="rId7"/>
    <p:sldId id="276" r:id="rId8"/>
    <p:sldId id="277" r:id="rId9"/>
    <p:sldId id="278" r:id="rId10"/>
    <p:sldId id="279" r:id="rId11"/>
    <p:sldId id="280" r:id="rId12"/>
  </p:sldIdLst>
  <p:sldSz cx="12192000" cy="6858000"/>
  <p:notesSz cx="6858000" cy="9144000"/>
  <p:defaultTextStyle>
    <a:defPPr rtl="0">
      <a:defRPr lang="sk-s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3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62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á hlavič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k-SK" dirty="0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7000914-FD66-4D51-81A6-B2B401630DD3}" type="datetime1">
              <a:rPr lang="sk-SK" smtClean="0"/>
              <a:t>23. 10. 2020</a:t>
            </a:fld>
            <a:endParaRPr lang="sk-SK" dirty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k-SK" dirty="0"/>
          </a:p>
        </p:txBody>
      </p:sp>
      <p:sp>
        <p:nvSpPr>
          <p:cNvPr id="5" name="Zástupné číslo snímk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885B813-1875-4F9F-8EB5-9DD9822D8799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5251257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á hlavič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k-SK" noProof="0" dirty="0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BA3D8FF-5707-48B8-916B-FA4016F2D54B}" type="datetime1">
              <a:rPr lang="sk-SK" noProof="0" smtClean="0"/>
              <a:t>23. 10. 2020</a:t>
            </a:fld>
            <a:endParaRPr lang="sk-SK" noProof="0" dirty="0"/>
          </a:p>
        </p:txBody>
      </p:sp>
      <p:sp>
        <p:nvSpPr>
          <p:cNvPr id="4" name="Zástupný symbol obrázka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k-SK" noProof="0" dirty="0"/>
          </a:p>
        </p:txBody>
      </p:sp>
      <p:sp>
        <p:nvSpPr>
          <p:cNvPr id="5" name="Zástupné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k-SK" noProof="0" dirty="0"/>
              <a:t>Kliknutím upravíte štýly predlohy textu</a:t>
            </a:r>
          </a:p>
          <a:p>
            <a:pPr lvl="1" rtl="0"/>
            <a:r>
              <a:rPr lang="sk-SK" noProof="0" dirty="0"/>
              <a:t>Druhá úroveň</a:t>
            </a:r>
          </a:p>
          <a:p>
            <a:pPr lvl="2" rtl="0"/>
            <a:r>
              <a:rPr lang="sk-SK" noProof="0" dirty="0"/>
              <a:t>Tretia úroveň</a:t>
            </a:r>
          </a:p>
          <a:p>
            <a:pPr lvl="3" rtl="0"/>
            <a:r>
              <a:rPr lang="sk-SK" noProof="0" dirty="0"/>
              <a:t>Štvrtá úroveň</a:t>
            </a:r>
          </a:p>
          <a:p>
            <a:pPr lvl="4" rtl="0"/>
            <a:r>
              <a:rPr lang="sk-SK" noProof="0" dirty="0"/>
              <a:t>Piata úroveň</a:t>
            </a:r>
          </a:p>
        </p:txBody>
      </p:sp>
      <p:sp>
        <p:nvSpPr>
          <p:cNvPr id="6" name="Zástupnáb pät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k-SK" noProof="0" dirty="0"/>
          </a:p>
        </p:txBody>
      </p:sp>
      <p:sp>
        <p:nvSpPr>
          <p:cNvPr id="7" name="Zástupné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80EA6D1-6F22-46FD-AD91-FC510839F779}" type="slidenum">
              <a:rPr lang="sk-SK" noProof="0" smtClean="0"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15259541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a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é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4" name="Zástupné číslo snímk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80EA6D1-6F22-46FD-AD91-FC510839F779}" type="slidenum">
              <a:rPr lang="sk-SK" smtClean="0"/>
              <a:t>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844284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é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4" name="Zástupné číslo snímk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80EA6D1-6F22-46FD-AD91-FC510839F779}" type="slidenum">
              <a:rPr lang="sk-SK" smtClean="0"/>
              <a:t>2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60973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Obdĺžnik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Obdĺžnik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Skupina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á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á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rtlCol="0"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pPr rtl="0"/>
            <a:r>
              <a:rPr lang="sk-SK" noProof="0" smtClean="0"/>
              <a:t>Upravte štýly predlohy textu</a:t>
            </a:r>
            <a:endParaRPr lang="sk-SK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 rtlCol="0"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sk-SK" noProof="0" smtClean="0"/>
              <a:t>Kliknutím upravte štýl predlohy podnadpisov</a:t>
            </a:r>
            <a:endParaRPr lang="sk-SK" noProof="0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BEB958-AD96-4A80-BD77-F05586079B4D}" type="datetime1">
              <a:rPr lang="sk-SK" noProof="0" smtClean="0"/>
              <a:t>23. 10. 2020</a:t>
            </a:fld>
            <a:endParaRPr lang="sk-SK" noProof="0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noProof="0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 rtlCol="0"/>
          <a:lstStyle>
            <a:lvl1pPr>
              <a:defRPr sz="2800"/>
            </a:lvl1pPr>
          </a:lstStyle>
          <a:p>
            <a:pPr rtl="0"/>
            <a:fld id="{4FAB73BC-B049-4115-A692-8D63A059BFB8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 noProof="0" smtClean="0"/>
              <a:t>Upravte štýly predlohy textu</a:t>
            </a:r>
            <a:endParaRPr lang="sk-SK" noProof="0" dirty="0"/>
          </a:p>
        </p:txBody>
      </p:sp>
      <p:sp>
        <p:nvSpPr>
          <p:cNvPr id="3" name="Zástupný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sk-SK" noProof="0" smtClean="0"/>
              <a:t>Upraviť štýly predlohy textu</a:t>
            </a:r>
          </a:p>
          <a:p>
            <a:pPr lvl="1" rtl="0"/>
            <a:r>
              <a:rPr lang="sk-SK" noProof="0" smtClean="0"/>
              <a:t>Druhá úroveň</a:t>
            </a:r>
          </a:p>
          <a:p>
            <a:pPr lvl="2" rtl="0"/>
            <a:r>
              <a:rPr lang="sk-SK" noProof="0" smtClean="0"/>
              <a:t>Tretia úroveň</a:t>
            </a:r>
          </a:p>
          <a:p>
            <a:pPr lvl="3" rtl="0"/>
            <a:r>
              <a:rPr lang="sk-SK" noProof="0" smtClean="0"/>
              <a:t>Štvrtá úroveň</a:t>
            </a:r>
          </a:p>
          <a:p>
            <a:pPr lvl="4" rtl="0"/>
            <a:r>
              <a:rPr lang="sk-SK" noProof="0" smtClean="0"/>
              <a:t>Piata úroveň</a:t>
            </a:r>
            <a:endParaRPr lang="sk-SK" noProof="0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81A098F-43BA-407C-A846-09784914AD8B}" type="datetime1">
              <a:rPr lang="sk-SK" noProof="0" smtClean="0"/>
              <a:t>23. 10. 2020</a:t>
            </a:fld>
            <a:endParaRPr lang="sk-SK" noProof="0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noProof="0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sk-SK" noProof="0" smtClean="0"/>
              <a:t>‹#›</a:t>
            </a:fld>
            <a:endParaRPr lang="sk-SK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 rtlCol="0"/>
          <a:lstStyle/>
          <a:p>
            <a:pPr rtl="0"/>
            <a:r>
              <a:rPr lang="sk-SK" noProof="0" smtClean="0"/>
              <a:t>Upravte štýly predlohy textu</a:t>
            </a:r>
            <a:endParaRPr lang="sk-SK" noProof="0" dirty="0"/>
          </a:p>
        </p:txBody>
      </p:sp>
      <p:sp>
        <p:nvSpPr>
          <p:cNvPr id="3" name="Zástupný objekt zvislého textu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 rtlCol="0"/>
          <a:lstStyle/>
          <a:p>
            <a:pPr lvl="0" rtl="0"/>
            <a:r>
              <a:rPr lang="sk-SK" noProof="0" smtClean="0"/>
              <a:t>Upraviť štýly predlohy textu</a:t>
            </a:r>
          </a:p>
          <a:p>
            <a:pPr lvl="1" rtl="0"/>
            <a:r>
              <a:rPr lang="sk-SK" noProof="0" smtClean="0"/>
              <a:t>Druhá úroveň</a:t>
            </a:r>
          </a:p>
          <a:p>
            <a:pPr lvl="2" rtl="0"/>
            <a:r>
              <a:rPr lang="sk-SK" noProof="0" smtClean="0"/>
              <a:t>Tretia úroveň</a:t>
            </a:r>
          </a:p>
          <a:p>
            <a:pPr lvl="3" rtl="0"/>
            <a:r>
              <a:rPr lang="sk-SK" noProof="0" smtClean="0"/>
              <a:t>Štvrtá úroveň</a:t>
            </a:r>
          </a:p>
          <a:p>
            <a:pPr lvl="4" rtl="0"/>
            <a:r>
              <a:rPr lang="sk-SK" noProof="0" smtClean="0"/>
              <a:t>Piata úroveň</a:t>
            </a:r>
            <a:endParaRPr lang="sk-SK" noProof="0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9B487EA-699D-4AC1-AFAA-5111504BF087}" type="datetime1">
              <a:rPr lang="sk-SK" noProof="0" smtClean="0"/>
              <a:t>23. 10. 2020</a:t>
            </a:fld>
            <a:endParaRPr lang="sk-SK" noProof="0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noProof="0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sk-SK" noProof="0" smtClean="0"/>
              <a:t>‹#›</a:t>
            </a:fld>
            <a:endParaRPr lang="sk-SK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 noProof="0" smtClean="0"/>
              <a:t>Upravte štýly predlohy textu</a:t>
            </a:r>
            <a:endParaRPr lang="sk-SK" noProof="0" dirty="0"/>
          </a:p>
        </p:txBody>
      </p:sp>
      <p:sp>
        <p:nvSpPr>
          <p:cNvPr id="3" name="Zástupný obsah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sk-SK" noProof="0" smtClean="0"/>
              <a:t>Upraviť štýly predlohy textu</a:t>
            </a:r>
          </a:p>
          <a:p>
            <a:pPr lvl="1" rtl="0"/>
            <a:r>
              <a:rPr lang="sk-SK" noProof="0" smtClean="0"/>
              <a:t>Druhá úroveň</a:t>
            </a:r>
          </a:p>
          <a:p>
            <a:pPr lvl="2" rtl="0"/>
            <a:r>
              <a:rPr lang="sk-SK" noProof="0" smtClean="0"/>
              <a:t>Tretia úroveň</a:t>
            </a:r>
          </a:p>
          <a:p>
            <a:pPr lvl="3" rtl="0"/>
            <a:r>
              <a:rPr lang="sk-SK" noProof="0" smtClean="0"/>
              <a:t>Štvrtá úroveň</a:t>
            </a:r>
          </a:p>
          <a:p>
            <a:pPr lvl="4" rtl="0"/>
            <a:r>
              <a:rPr lang="sk-SK" noProof="0" smtClean="0"/>
              <a:t>Piata úroveň</a:t>
            </a:r>
            <a:endParaRPr lang="sk-SK" noProof="0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3B0F4E-D582-4963-AC2E-D835E860B15B}" type="datetime1">
              <a:rPr lang="sk-SK" noProof="0" smtClean="0"/>
              <a:t>23. 10. 2020</a:t>
            </a:fld>
            <a:endParaRPr lang="sk-SK" noProof="0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noProof="0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sk-SK" noProof="0" smtClean="0"/>
              <a:t>‹#›</a:t>
            </a:fld>
            <a:endParaRPr lang="sk-SK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rtlCol="0"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pPr rtl="0"/>
            <a:r>
              <a:rPr lang="sk-SK" noProof="0" smtClean="0"/>
              <a:t>Upravte štýly predlohy textu</a:t>
            </a:r>
            <a:endParaRPr lang="sk-SK" noProof="0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rtlCol="0"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k-SK" noProof="0" smtClean="0"/>
              <a:t>Upraviť štýly predlohy textu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 rtlCol="0"/>
          <a:lstStyle/>
          <a:p>
            <a:pPr rtl="0"/>
            <a:fld id="{C354C0F7-7548-4ECF-9B76-858F1AD0D55D}" type="datetime1">
              <a:rPr lang="sk-SK" noProof="0" smtClean="0"/>
              <a:t>23. 10. 2020</a:t>
            </a:fld>
            <a:endParaRPr lang="sk-SK" noProof="0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 rtlCol="0"/>
          <a:lstStyle/>
          <a:p>
            <a:pPr rtl="0"/>
            <a:endParaRPr lang="sk-SK" noProof="0" dirty="0"/>
          </a:p>
        </p:txBody>
      </p:sp>
      <p:grpSp>
        <p:nvGrpSpPr>
          <p:cNvPr id="8" name="Skupina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á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á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Zástupné číslo snímky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 rtlCol="0"/>
          <a:lstStyle>
            <a:lvl1pPr>
              <a:defRPr sz="2800"/>
            </a:lvl1pPr>
          </a:lstStyle>
          <a:p>
            <a:pPr rtl="0"/>
            <a:fld id="{4FAB73BC-B049-4115-A692-8D63A059BFB8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typy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 noProof="0" smtClean="0"/>
              <a:t>Upravte štýly predlohy textu</a:t>
            </a:r>
            <a:endParaRPr lang="sk-SK" noProof="0" dirty="0"/>
          </a:p>
        </p:txBody>
      </p:sp>
      <p:sp>
        <p:nvSpPr>
          <p:cNvPr id="3" name="Zástupný obsah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sk-SK" noProof="0" smtClean="0"/>
              <a:t>Upraviť štýly predlohy textu</a:t>
            </a:r>
          </a:p>
          <a:p>
            <a:pPr lvl="1" rtl="0"/>
            <a:r>
              <a:rPr lang="sk-SK" noProof="0" smtClean="0"/>
              <a:t>Druhá úroveň</a:t>
            </a:r>
          </a:p>
          <a:p>
            <a:pPr lvl="2" rtl="0"/>
            <a:r>
              <a:rPr lang="sk-SK" noProof="0" smtClean="0"/>
              <a:t>Tretia úroveň</a:t>
            </a:r>
          </a:p>
          <a:p>
            <a:pPr lvl="3" rtl="0"/>
            <a:r>
              <a:rPr lang="sk-SK" noProof="0" smtClean="0"/>
              <a:t>Štvrtá úroveň</a:t>
            </a:r>
          </a:p>
          <a:p>
            <a:pPr lvl="4" rtl="0"/>
            <a:r>
              <a:rPr lang="sk-SK" noProof="0" smtClean="0"/>
              <a:t>Piata úroveň</a:t>
            </a:r>
            <a:endParaRPr lang="sk-SK" noProof="0" dirty="0"/>
          </a:p>
        </p:txBody>
      </p:sp>
      <p:sp>
        <p:nvSpPr>
          <p:cNvPr id="4" name="Zástupný obsah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sk-SK" noProof="0" smtClean="0"/>
              <a:t>Upraviť štýly predlohy textu</a:t>
            </a:r>
          </a:p>
          <a:p>
            <a:pPr lvl="1" rtl="0"/>
            <a:r>
              <a:rPr lang="sk-SK" noProof="0" smtClean="0"/>
              <a:t>Druhá úroveň</a:t>
            </a:r>
          </a:p>
          <a:p>
            <a:pPr lvl="2" rtl="0"/>
            <a:r>
              <a:rPr lang="sk-SK" noProof="0" smtClean="0"/>
              <a:t>Tretia úroveň</a:t>
            </a:r>
          </a:p>
          <a:p>
            <a:pPr lvl="3" rtl="0"/>
            <a:r>
              <a:rPr lang="sk-SK" noProof="0" smtClean="0"/>
              <a:t>Štvrtá úroveň</a:t>
            </a:r>
          </a:p>
          <a:p>
            <a:pPr lvl="4" rtl="0"/>
            <a:r>
              <a:rPr lang="sk-SK" noProof="0" smtClean="0"/>
              <a:t>Piata úroveň</a:t>
            </a:r>
            <a:endParaRPr lang="sk-SK" noProof="0" dirty="0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6E35D3A-F936-42BF-B685-9F93D555C166}" type="datetime1">
              <a:rPr lang="sk-SK" noProof="0" smtClean="0"/>
              <a:t>23. 10. 2020</a:t>
            </a:fld>
            <a:endParaRPr lang="sk-SK" noProof="0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noProof="0" dirty="0"/>
          </a:p>
        </p:txBody>
      </p:sp>
      <p:sp>
        <p:nvSpPr>
          <p:cNvPr id="7" name="Zástupné číslo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sk-SK" noProof="0" smtClean="0"/>
              <a:t>‹#›</a:t>
            </a:fld>
            <a:endParaRPr lang="sk-SK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 noProof="0" smtClean="0"/>
              <a:t>Upravte štýly predlohy textu</a:t>
            </a:r>
            <a:endParaRPr lang="sk-SK" noProof="0" dirty="0"/>
          </a:p>
        </p:txBody>
      </p:sp>
      <p:sp>
        <p:nvSpPr>
          <p:cNvPr id="3" name="Zástupný objekt textu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rtlCol="0"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k-SK" noProof="0" smtClean="0"/>
              <a:t>Upraviť štýly predlohy textu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sk-SK" noProof="0" smtClean="0"/>
              <a:t>Upraviť štýly predlohy textu</a:t>
            </a:r>
          </a:p>
          <a:p>
            <a:pPr lvl="1" rtl="0"/>
            <a:r>
              <a:rPr lang="sk-SK" noProof="0" smtClean="0"/>
              <a:t>Druhá úroveň</a:t>
            </a:r>
          </a:p>
          <a:p>
            <a:pPr lvl="2" rtl="0"/>
            <a:r>
              <a:rPr lang="sk-SK" noProof="0" smtClean="0"/>
              <a:t>Tretia úroveň</a:t>
            </a:r>
          </a:p>
          <a:p>
            <a:pPr lvl="3" rtl="0"/>
            <a:r>
              <a:rPr lang="sk-SK" noProof="0" smtClean="0"/>
              <a:t>Štvrtá úroveň</a:t>
            </a:r>
          </a:p>
          <a:p>
            <a:pPr lvl="4" rtl="0"/>
            <a:r>
              <a:rPr lang="sk-SK" noProof="0" smtClean="0"/>
              <a:t>Piata úroveň</a:t>
            </a:r>
            <a:endParaRPr lang="sk-SK" noProof="0" dirty="0"/>
          </a:p>
        </p:txBody>
      </p:sp>
      <p:sp>
        <p:nvSpPr>
          <p:cNvPr id="5" name="Zástupný text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rtlCol="0"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k-SK" noProof="0" smtClean="0"/>
              <a:t>Upraviť štýly predlohy textu</a:t>
            </a:r>
          </a:p>
        </p:txBody>
      </p:sp>
      <p:sp>
        <p:nvSpPr>
          <p:cNvPr id="6" name="Zástupný obsah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sk-SK" noProof="0" smtClean="0"/>
              <a:t>Upraviť štýly predlohy textu</a:t>
            </a:r>
          </a:p>
          <a:p>
            <a:pPr lvl="1" rtl="0"/>
            <a:r>
              <a:rPr lang="sk-SK" noProof="0" smtClean="0"/>
              <a:t>Druhá úroveň</a:t>
            </a:r>
          </a:p>
          <a:p>
            <a:pPr lvl="2" rtl="0"/>
            <a:r>
              <a:rPr lang="sk-SK" noProof="0" smtClean="0"/>
              <a:t>Tretia úroveň</a:t>
            </a:r>
          </a:p>
          <a:p>
            <a:pPr lvl="3" rtl="0"/>
            <a:r>
              <a:rPr lang="sk-SK" noProof="0" smtClean="0"/>
              <a:t>Štvrtá úroveň</a:t>
            </a:r>
          </a:p>
          <a:p>
            <a:pPr lvl="4" rtl="0"/>
            <a:r>
              <a:rPr lang="sk-SK" noProof="0" smtClean="0"/>
              <a:t>Piata úroveň</a:t>
            </a:r>
            <a:endParaRPr lang="sk-SK" noProof="0" dirty="0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9CC6DF-E5D3-4942-8852-64E040225DC4}" type="datetime1">
              <a:rPr lang="sk-SK" noProof="0" smtClean="0"/>
              <a:t>23. 10. 2020</a:t>
            </a:fld>
            <a:endParaRPr lang="sk-SK" noProof="0" dirty="0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noProof="0" dirty="0"/>
          </a:p>
        </p:txBody>
      </p:sp>
      <p:sp>
        <p:nvSpPr>
          <p:cNvPr id="9" name="Zástupné číslo snímk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sk-SK" noProof="0" smtClean="0"/>
              <a:t>‹#›</a:t>
            </a:fld>
            <a:endParaRPr lang="sk-SK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Iba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 noProof="0" smtClean="0"/>
              <a:t>Upravte štýly predlohy textu</a:t>
            </a:r>
            <a:endParaRPr lang="sk-SK" noProof="0" dirty="0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C8EDD9D-0B38-4097-BA23-A71F8B417FAB}" type="datetime1">
              <a:rPr lang="sk-SK" noProof="0" smtClean="0"/>
              <a:t>23. 10. 2020</a:t>
            </a:fld>
            <a:endParaRPr lang="sk-SK" noProof="0" dirty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noProof="0" dirty="0"/>
          </a:p>
        </p:txBody>
      </p:sp>
      <p:sp>
        <p:nvSpPr>
          <p:cNvPr id="5" name="Zástupné číslo snímk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sk-SK" noProof="0" smtClean="0"/>
              <a:t>‹#›</a:t>
            </a:fld>
            <a:endParaRPr lang="sk-SK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2971AE1-3931-4FD3-8CB5-0FC6F4AC4FD0}" type="datetime1">
              <a:rPr lang="sk-SK" noProof="0" smtClean="0"/>
              <a:t>23. 10. 2020</a:t>
            </a:fld>
            <a:endParaRPr lang="sk-SK" noProof="0" dirty="0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noProof="0" dirty="0"/>
          </a:p>
        </p:txBody>
      </p:sp>
      <p:sp>
        <p:nvSpPr>
          <p:cNvPr id="4" name="Zástupné číslo snímk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sk-SK" noProof="0" smtClean="0"/>
              <a:t>‹#›</a:t>
            </a:fld>
            <a:endParaRPr lang="sk-SK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 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rtlCol="0" anchor="b">
            <a:normAutofit/>
          </a:bodyPr>
          <a:lstStyle>
            <a:lvl1pPr>
              <a:defRPr sz="3200" b="1"/>
            </a:lvl1pPr>
          </a:lstStyle>
          <a:p>
            <a:pPr rtl="0"/>
            <a:r>
              <a:rPr lang="sk-SK" noProof="0" smtClean="0"/>
              <a:t>Upravte štýly predlohy textu</a:t>
            </a:r>
            <a:endParaRPr lang="sk-SK" noProof="0" dirty="0"/>
          </a:p>
        </p:txBody>
      </p:sp>
      <p:sp>
        <p:nvSpPr>
          <p:cNvPr id="3" name="Zástupný objekt obsahu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sk-SK" noProof="0" smtClean="0"/>
              <a:t>Upraviť štýly predlohy textu</a:t>
            </a:r>
          </a:p>
          <a:p>
            <a:pPr lvl="1" rtl="0"/>
            <a:r>
              <a:rPr lang="sk-SK" noProof="0" smtClean="0"/>
              <a:t>Druhá úroveň</a:t>
            </a:r>
          </a:p>
          <a:p>
            <a:pPr lvl="2" rtl="0"/>
            <a:r>
              <a:rPr lang="sk-SK" noProof="0" smtClean="0"/>
              <a:t>Tretia úroveň</a:t>
            </a:r>
          </a:p>
          <a:p>
            <a:pPr lvl="3" rtl="0"/>
            <a:r>
              <a:rPr lang="sk-SK" noProof="0" smtClean="0"/>
              <a:t>Štvrtá úroveň</a:t>
            </a:r>
          </a:p>
          <a:p>
            <a:pPr lvl="4" rtl="0"/>
            <a:r>
              <a:rPr lang="sk-SK" noProof="0" smtClean="0"/>
              <a:t>Piata úroveň</a:t>
            </a:r>
            <a:endParaRPr lang="sk-SK" noProof="0" dirty="0"/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k-SK" noProof="0" smtClean="0"/>
              <a:t>Upraviť štýly predlohy textu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B0D756F-EC5D-4F99-B81E-C8D6A005926C}" type="datetime1">
              <a:rPr lang="sk-SK" noProof="0" smtClean="0"/>
              <a:t>23. 10. 2020</a:t>
            </a:fld>
            <a:endParaRPr lang="sk-SK" noProof="0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noProof="0" dirty="0"/>
          </a:p>
        </p:txBody>
      </p:sp>
      <p:grpSp>
        <p:nvGrpSpPr>
          <p:cNvPr id="9" name="Skupina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á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á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Zástupné číslo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sk-SK" noProof="0" smtClean="0"/>
              <a:t>‹#›</a:t>
            </a:fld>
            <a:endParaRPr lang="sk-SK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ĺžnik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rtlCol="0" anchor="b">
            <a:normAutofit/>
          </a:bodyPr>
          <a:lstStyle>
            <a:lvl1pPr>
              <a:defRPr sz="3200" b="1"/>
            </a:lvl1pPr>
          </a:lstStyle>
          <a:p>
            <a:pPr rtl="0"/>
            <a:r>
              <a:rPr lang="sk-SK" noProof="0" smtClean="0"/>
              <a:t>Upravte štýly predlohy textu</a:t>
            </a:r>
            <a:endParaRPr lang="sk-SK" noProof="0" dirty="0"/>
          </a:p>
        </p:txBody>
      </p:sp>
      <p:sp>
        <p:nvSpPr>
          <p:cNvPr id="3" name="Zástupný obrázok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sk-SK" noProof="0" smtClean="0"/>
              <a:t>Ak chcete pridať obrázok, kliknite na ikonu</a:t>
            </a:r>
            <a:endParaRPr lang="sk-SK" noProof="0" dirty="0"/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k-SK" noProof="0" smtClean="0"/>
              <a:t>Upraviť štýly predlohy textu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E686067-6E14-477F-97F2-629BDE75DFB4}" type="datetime1">
              <a:rPr lang="sk-SK" noProof="0" smtClean="0"/>
              <a:t>23. 10. 2020</a:t>
            </a:fld>
            <a:endParaRPr lang="sk-SK" noProof="0" dirty="0"/>
          </a:p>
        </p:txBody>
      </p:sp>
      <p:grpSp>
        <p:nvGrpSpPr>
          <p:cNvPr id="8" name="Skupina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á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á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sk-SK" noProof="0" smtClean="0"/>
              <a:t>‹#›</a:t>
            </a:fld>
            <a:endParaRPr lang="sk-SK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sk-SK" noProof="0" dirty="0"/>
              <a:t>Kliknite sem a upravte štýl predlohy nadpisov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sk-SK" noProof="0" dirty="0"/>
              <a:t>Kliknutím upravíte štýly predlohy textu</a:t>
            </a:r>
          </a:p>
          <a:p>
            <a:pPr lvl="1" rtl="0"/>
            <a:r>
              <a:rPr lang="sk-SK" noProof="0" dirty="0"/>
              <a:t>Druhá úroveň</a:t>
            </a:r>
          </a:p>
          <a:p>
            <a:pPr lvl="2" rtl="0"/>
            <a:r>
              <a:rPr lang="sk-SK" noProof="0" dirty="0"/>
              <a:t>Tretia úroveň</a:t>
            </a:r>
          </a:p>
          <a:p>
            <a:pPr lvl="3" rtl="0"/>
            <a:r>
              <a:rPr lang="sk-SK" noProof="0" dirty="0"/>
              <a:t>Štvrtá úroveň</a:t>
            </a:r>
          </a:p>
          <a:p>
            <a:pPr lvl="4" rtl="0"/>
            <a:r>
              <a:rPr lang="sk-SK" noProof="0" dirty="0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</a:lstStyle>
          <a:p>
            <a:fld id="{86C9583E-9313-4867-B32C-3FCE0A972D92}" type="datetime1">
              <a:rPr lang="sk-SK" noProof="0" smtClean="0"/>
              <a:t>23. 10. 2020</a:t>
            </a:fld>
            <a:endParaRPr lang="sk-SK" noProof="0" dirty="0"/>
          </a:p>
        </p:txBody>
      </p:sp>
      <p:sp>
        <p:nvSpPr>
          <p:cNvPr id="5" name="Zástupná päta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</a:lstStyle>
          <a:p>
            <a:endParaRPr lang="sk-SK" noProof="0" dirty="0"/>
          </a:p>
        </p:txBody>
      </p:sp>
      <p:grpSp>
        <p:nvGrpSpPr>
          <p:cNvPr id="7" name="Skupina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á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á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hyperlink" Target="https://sk.wikipedia.org/wiki/Hron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k.wikipedia.org/wiki/Sitno_(vrch)" TargetMode="External"/><Relationship Id="rId5" Type="http://schemas.openxmlformats.org/officeDocument/2006/relationships/hyperlink" Target="https://sk.wikipedia.org/wiki/1839" TargetMode="External"/><Relationship Id="rId4" Type="http://schemas.microsoft.com/office/2007/relationships/hdphoto" Target="../media/hdphoto3.wdp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sk.wikipedia.org/wiki/Martin_(mesto_na_Slovensku)" TargetMode="External"/><Relationship Id="rId3" Type="http://schemas.openxmlformats.org/officeDocument/2006/relationships/hyperlink" Target="https://sk.wikipedia.org/wiki/1848" TargetMode="External"/><Relationship Id="rId7" Type="http://schemas.openxmlformats.org/officeDocument/2006/relationships/hyperlink" Target="https://sk.wikipedia.org/wiki/Memorandum_n%C3%A1roda_slovensk%C3%A9ho" TargetMode="External"/><Relationship Id="rId2" Type="http://schemas.openxmlformats.org/officeDocument/2006/relationships/hyperlink" Target="https://sk.wikipedia.org/wiki/Ondrej_Braxatoris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sk.wikipedia.org/wiki/Radva%C5%88_(Bansk%C3%A1_Bystrica)" TargetMode="External"/><Relationship Id="rId11" Type="http://schemas.openxmlformats.org/officeDocument/2006/relationships/image" Target="../media/image9.jpeg"/><Relationship Id="rId5" Type="http://schemas.openxmlformats.org/officeDocument/2006/relationships/hyperlink" Target="https://sk.wikipedia.org/wiki/1856" TargetMode="External"/><Relationship Id="rId10" Type="http://schemas.openxmlformats.org/officeDocument/2006/relationships/image" Target="../media/image8.jpeg"/><Relationship Id="rId4" Type="http://schemas.openxmlformats.org/officeDocument/2006/relationships/hyperlink" Target="https://sk.wikipedia.org/wiki/1849" TargetMode="External"/><Relationship Id="rId9" Type="http://schemas.openxmlformats.org/officeDocument/2006/relationships/hyperlink" Target="https://sk.wikipedia.org/wiki/Matica_slovensk%C3%A1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bdĺžnik 53">
            <a:extLst>
              <a:ext uri="{FF2B5EF4-FFF2-40B4-BE49-F238E27FC236}">
                <a16:creationId xmlns:a16="http://schemas.microsoft.com/office/drawing/2014/main" id="{5C28659E-412C-4600-B45E-BAE370BC24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dirty="0">
              <a:latin typeface="Times New Roman" panose="02020603050405020304" pitchFamily="18" charset="0"/>
            </a:endParaRPr>
          </a:p>
        </p:txBody>
      </p:sp>
      <p:pic>
        <p:nvPicPr>
          <p:cNvPr id="5" name="Obrázok 4" descr="Detailný záber kvetov">
            <a:extLst>
              <a:ext uri="{FF2B5EF4-FFF2-40B4-BE49-F238E27FC236}">
                <a16:creationId xmlns:a16="http://schemas.microsoft.com/office/drawing/2014/main" id="{0EF5E38D-0785-4482-91F2-A65E2DFB58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1" b="14789"/>
          <a:stretch/>
        </p:blipFill>
        <p:spPr>
          <a:xfrm>
            <a:off x="20" y="-2"/>
            <a:ext cx="12191980" cy="6857989"/>
          </a:xfrm>
          <a:prstGeom prst="rect">
            <a:avLst/>
          </a:prstGeom>
        </p:spPr>
      </p:pic>
      <p:sp>
        <p:nvSpPr>
          <p:cNvPr id="56" name="Obdĺžnik 55">
            <a:extLst>
              <a:ext uri="{FF2B5EF4-FFF2-40B4-BE49-F238E27FC236}">
                <a16:creationId xmlns:a16="http://schemas.microsoft.com/office/drawing/2014/main" id="{AE95896B-6905-4618-A7DF-DED8A61FBC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dirty="0">
              <a:latin typeface="Times New Roman" panose="02020603050405020304" pitchFamily="18" charset="0"/>
            </a:endParaRPr>
          </a:p>
        </p:txBody>
      </p:sp>
      <p:sp>
        <p:nvSpPr>
          <p:cNvPr id="58" name="Obdĺžnik 57">
            <a:extLst>
              <a:ext uri="{FF2B5EF4-FFF2-40B4-BE49-F238E27FC236}">
                <a16:creationId xmlns:a16="http://schemas.microsoft.com/office/drawing/2014/main" id="{7748BD8C-4984-4138-94CA-2DC5F39DC3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blipFill dpi="0" rotWithShape="1">
            <a:blip r:embed="rId4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dirty="0">
              <a:latin typeface="Times New Roman" panose="02020603050405020304" pitchFamily="18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D816652-E95E-40C9-B397-C76AFE1C20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rtlCol="0" anchor="b">
            <a:normAutofit/>
          </a:bodyPr>
          <a:lstStyle/>
          <a:p>
            <a:pPr algn="ctr"/>
            <a:r>
              <a:rPr lang="sk-SK" dirty="0" smtClean="0">
                <a:solidFill>
                  <a:srgbClr val="FFFFFF"/>
                </a:solidFill>
              </a:rPr>
              <a:t> Andrej </a:t>
            </a:r>
            <a:r>
              <a:rPr lang="sk-SK" dirty="0" err="1" smtClean="0">
                <a:solidFill>
                  <a:srgbClr val="FFFFFF"/>
                </a:solidFill>
              </a:rPr>
              <a:t>SládkoviČ</a:t>
            </a:r>
            <a:r>
              <a:rPr lang="sk-SK" dirty="0" smtClean="0">
                <a:solidFill>
                  <a:srgbClr val="FFFFFF"/>
                </a:solidFill>
              </a:rPr>
              <a:t>       </a:t>
            </a:r>
            <a:r>
              <a:rPr lang="sk-SK" dirty="0" err="1" smtClean="0">
                <a:solidFill>
                  <a:srgbClr val="FFFFFF"/>
                </a:solidFill>
              </a:rPr>
              <a:t>MArína</a:t>
            </a:r>
            <a:endParaRPr lang="sk-SK" dirty="0">
              <a:solidFill>
                <a:srgbClr val="FFFFFF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FABE257-83AA-474D-BCC2-238EE02A29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 rtlCol="0">
            <a:normAutofit/>
          </a:bodyPr>
          <a:lstStyle/>
          <a:p>
            <a:pPr rtl="0"/>
            <a:r>
              <a:rPr lang="sk-SK" b="1" dirty="0" smtClean="0">
                <a:solidFill>
                  <a:srgbClr val="FFFFFF"/>
                </a:solidFill>
              </a:rPr>
              <a:t>8. </a:t>
            </a:r>
            <a:r>
              <a:rPr lang="sk-SK" b="1" dirty="0">
                <a:solidFill>
                  <a:srgbClr val="FFFFFF"/>
                </a:solidFill>
              </a:rPr>
              <a:t>r</a:t>
            </a:r>
            <a:r>
              <a:rPr lang="sk-SK" b="1" dirty="0" smtClean="0">
                <a:solidFill>
                  <a:srgbClr val="FFFFFF"/>
                </a:solidFill>
              </a:rPr>
              <a:t>očník ZŠ</a:t>
            </a:r>
            <a:endParaRPr lang="sk-SK" b="1" dirty="0">
              <a:solidFill>
                <a:srgbClr val="FFFFFF"/>
              </a:solidFill>
            </a:endParaRPr>
          </a:p>
          <a:p>
            <a:pPr rtl="0"/>
            <a:r>
              <a:rPr lang="sk-SK" b="1" dirty="0" smtClean="0">
                <a:solidFill>
                  <a:srgbClr val="FFFFFF"/>
                </a:solidFill>
              </a:rPr>
              <a:t>Mgr. Antónia </a:t>
            </a:r>
            <a:r>
              <a:rPr lang="sk-SK" b="1" dirty="0" err="1" smtClean="0">
                <a:solidFill>
                  <a:srgbClr val="FFFFFF"/>
                </a:solidFill>
              </a:rPr>
              <a:t>Tutokyová</a:t>
            </a:r>
            <a:endParaRPr lang="sk-SK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517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Obdĺžnik 66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sk-SK" dirty="0">
              <a:latin typeface="Times New Roman" panose="02020603050405020304" pitchFamily="18" charset="0"/>
            </a:endParaRPr>
          </a:p>
        </p:txBody>
      </p:sp>
      <p:sp>
        <p:nvSpPr>
          <p:cNvPr id="69" name="Ovál 68">
            <a:extLst>
              <a:ext uri="{FF2B5EF4-FFF2-40B4-BE49-F238E27FC236}">
                <a16:creationId xmlns:a16="http://schemas.microsoft.com/office/drawing/2014/main" id="{059D8741-EAD6-41B1-A882-70D70FC358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1035" y="1679569"/>
            <a:ext cx="3498864" cy="3498858"/>
          </a:xfrm>
          <a:prstGeom prst="ellipse">
            <a:avLst/>
          </a:prstGeom>
          <a:blipFill dpi="0"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20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71" name="Ovál 70">
            <a:extLst>
              <a:ext uri="{FF2B5EF4-FFF2-40B4-BE49-F238E27FC236}">
                <a16:creationId xmlns:a16="http://schemas.microsoft.com/office/drawing/2014/main" id="{45444F36-3103-4D11-A25F-C054D4606D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134" y="1864667"/>
            <a:ext cx="3128666" cy="3128662"/>
          </a:xfrm>
          <a:prstGeom prst="ellips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E065049-61CB-4100-B368-0965C29C6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6532" y="265814"/>
            <a:ext cx="5454502" cy="6241312"/>
          </a:xfrm>
          <a:noFill/>
        </p:spPr>
        <p:txBody>
          <a:bodyPr rtlCol="0">
            <a:normAutofit/>
          </a:bodyPr>
          <a:lstStyle/>
          <a:p>
            <a:pPr algn="ctr"/>
            <a:r>
              <a:rPr lang="sk-SK" sz="2400" b="1" dirty="0" smtClean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Autor ľúbostnej básne Marína je </a:t>
            </a:r>
            <a:r>
              <a:rPr lang="sk-SK" sz="2400" b="1" dirty="0" smtClean="0">
                <a:solidFill>
                  <a:schemeClr val="accent1"/>
                </a:solidFill>
                <a:latin typeface="Book Antiqua" panose="02040602050305030304" pitchFamily="18" charset="0"/>
              </a:rPr>
              <a:t>Andrej Sládkovič</a:t>
            </a:r>
            <a:r>
              <a:rPr lang="sk-SK" sz="2400" b="1" dirty="0" smtClean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.</a:t>
            </a:r>
            <a:br>
              <a:rPr lang="sk-SK" sz="2400" b="1" dirty="0" smtClean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</a:br>
            <a:r>
              <a:rPr lang="sk-SK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anose="02040602050305030304" pitchFamily="18" charset="0"/>
              </a:rPr>
              <a:t>Hlavným </a:t>
            </a:r>
            <a:r>
              <a:rPr lang="sk-SK" sz="24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anose="02040602050305030304" pitchFamily="18" charset="0"/>
              </a:rPr>
              <a:t>námetom k napísaniu diela mu bola jeho nešťastná láska k jeho študentke Márii </a:t>
            </a:r>
            <a:r>
              <a:rPr lang="sk-SK" sz="24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anose="02040602050305030304" pitchFamily="18" charset="0"/>
              </a:rPr>
              <a:t>Pišlovej</a:t>
            </a:r>
            <a:r>
              <a:rPr lang="sk-SK" sz="24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anose="02040602050305030304" pitchFamily="18" charset="0"/>
              </a:rPr>
              <a:t> (</a:t>
            </a:r>
            <a:r>
              <a:rPr lang="sk-SK" sz="24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anose="02040602050305030304" pitchFamily="18" charset="0"/>
              </a:rPr>
              <a:t>Pischlovej</a:t>
            </a:r>
            <a:r>
              <a:rPr lang="sk-SK" sz="24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anose="02040602050305030304" pitchFamily="18" charset="0"/>
              </a:rPr>
              <a:t>), do ktorej sa zamiloval v roku </a:t>
            </a:r>
            <a:r>
              <a:rPr lang="sk-SK" sz="24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anose="02040602050305030304" pitchFamily="18" charset="0"/>
                <a:hlinkClick r:id="rId5" tooltip="1839"/>
              </a:rPr>
              <a:t>1839</a:t>
            </a:r>
            <a:r>
              <a:rPr lang="sk-SK" sz="24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anose="02040602050305030304" pitchFamily="18" charset="0"/>
              </a:rPr>
              <a:t>, no Mária sa na žiadosť matky musela vydať za bohatého pernikára.</a:t>
            </a:r>
            <a:r>
              <a:rPr lang="sk-SK" sz="24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Sládkovič v diele spomína aj geografické časti Slovenska, ako napríklad </a:t>
            </a:r>
            <a:r>
              <a:rPr lang="sk-SK" sz="24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  <a:hlinkClick r:id="rId6" tooltip="Sitno (vrch)"/>
              </a:rPr>
              <a:t>Sitno</a:t>
            </a:r>
            <a:r>
              <a:rPr lang="sk-SK" sz="24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a </a:t>
            </a:r>
            <a:r>
              <a:rPr lang="sk-SK" sz="24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  <a:hlinkClick r:id="rId7" tooltip="Hron"/>
              </a:rPr>
              <a:t>Hron</a:t>
            </a:r>
            <a:r>
              <a:rPr lang="sk-SK" sz="24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. Prelína tu svoju lásku k vlasti s láskou k </a:t>
            </a:r>
            <a:r>
              <a:rPr lang="sk-SK" sz="2400" b="1" dirty="0" smtClean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žene</a:t>
            </a:r>
            <a:r>
              <a:rPr lang="sk-SK" sz="24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.</a:t>
            </a:r>
          </a:p>
        </p:txBody>
      </p:sp>
      <p:sp>
        <p:nvSpPr>
          <p:cNvPr id="73" name="Obdĺžnik 72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2277" y="3388659"/>
            <a:ext cx="3657600" cy="80683"/>
          </a:xfrm>
          <a:prstGeom prst="rect">
            <a:avLst/>
          </a:prstGeom>
          <a:blipFill dpi="0" rotWithShape="1">
            <a:blip r:embed="rId8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Obdĺžnik s jedným odstrihnutým rohom 5"/>
          <p:cNvSpPr/>
          <p:nvPr/>
        </p:nvSpPr>
        <p:spPr>
          <a:xfrm>
            <a:off x="297712" y="361507"/>
            <a:ext cx="6113721" cy="6294473"/>
          </a:xfrm>
          <a:prstGeom prst="snip1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2800" dirty="0" smtClean="0">
                <a:solidFill>
                  <a:srgbClr val="002060"/>
                </a:solidFill>
              </a:rPr>
              <a:t>,,Ja </a:t>
            </a:r>
            <a:r>
              <a:rPr lang="sk-SK" sz="2800" dirty="0">
                <a:solidFill>
                  <a:srgbClr val="002060"/>
                </a:solidFill>
              </a:rPr>
              <a:t>sladké túžby, túžby po kráse</a:t>
            </a:r>
            <a:br>
              <a:rPr lang="sk-SK" sz="2800" dirty="0">
                <a:solidFill>
                  <a:srgbClr val="002060"/>
                </a:solidFill>
              </a:rPr>
            </a:br>
            <a:r>
              <a:rPr lang="sk-SK" sz="2800" dirty="0">
                <a:solidFill>
                  <a:srgbClr val="002060"/>
                </a:solidFill>
              </a:rPr>
              <a:t>spievam peknotou nadšený,</a:t>
            </a:r>
            <a:br>
              <a:rPr lang="sk-SK" sz="2800" dirty="0">
                <a:solidFill>
                  <a:srgbClr val="002060"/>
                </a:solidFill>
              </a:rPr>
            </a:br>
            <a:r>
              <a:rPr lang="sk-SK" sz="2800" dirty="0">
                <a:solidFill>
                  <a:srgbClr val="002060"/>
                </a:solidFill>
              </a:rPr>
              <a:t>a v tomto duše mojej ohlase</a:t>
            </a:r>
            <a:br>
              <a:rPr lang="sk-SK" sz="2800" dirty="0">
                <a:solidFill>
                  <a:srgbClr val="002060"/>
                </a:solidFill>
              </a:rPr>
            </a:br>
            <a:r>
              <a:rPr lang="sk-SK" sz="2800" dirty="0">
                <a:solidFill>
                  <a:srgbClr val="002060"/>
                </a:solidFill>
              </a:rPr>
              <a:t>svet môj je celý </a:t>
            </a:r>
            <a:r>
              <a:rPr lang="sk-SK" sz="2800" dirty="0" err="1">
                <a:solidFill>
                  <a:srgbClr val="002060"/>
                </a:solidFill>
              </a:rPr>
              <a:t>zavrený</a:t>
            </a:r>
            <a:r>
              <a:rPr lang="sk-SK" sz="2800" dirty="0">
                <a:solidFill>
                  <a:srgbClr val="002060"/>
                </a:solidFill>
              </a:rPr>
              <a:t>;</a:t>
            </a:r>
            <a:br>
              <a:rPr lang="sk-SK" sz="2800" dirty="0">
                <a:solidFill>
                  <a:srgbClr val="002060"/>
                </a:solidFill>
              </a:rPr>
            </a:br>
            <a:r>
              <a:rPr lang="sk-SK" sz="2800" dirty="0">
                <a:solidFill>
                  <a:srgbClr val="002060"/>
                </a:solidFill>
              </a:rPr>
              <a:t>z výsosti Tatier ona mi svieti,</a:t>
            </a:r>
            <a:br>
              <a:rPr lang="sk-SK" sz="2800" dirty="0">
                <a:solidFill>
                  <a:srgbClr val="002060"/>
                </a:solidFill>
              </a:rPr>
            </a:br>
            <a:r>
              <a:rPr lang="sk-SK" sz="2800" dirty="0">
                <a:solidFill>
                  <a:srgbClr val="002060"/>
                </a:solidFill>
              </a:rPr>
              <a:t>ona mi z ohňov nebeských letí,</a:t>
            </a:r>
            <a:br>
              <a:rPr lang="sk-SK" sz="2800" dirty="0">
                <a:solidFill>
                  <a:srgbClr val="002060"/>
                </a:solidFill>
              </a:rPr>
            </a:br>
            <a:r>
              <a:rPr lang="sk-SK" sz="2800" dirty="0">
                <a:solidFill>
                  <a:srgbClr val="002060"/>
                </a:solidFill>
              </a:rPr>
              <a:t>ona mi svety pohýna;</a:t>
            </a:r>
            <a:br>
              <a:rPr lang="sk-SK" sz="2800" dirty="0">
                <a:solidFill>
                  <a:srgbClr val="002060"/>
                </a:solidFill>
              </a:rPr>
            </a:br>
            <a:r>
              <a:rPr lang="sk-SK" sz="2800" dirty="0">
                <a:solidFill>
                  <a:srgbClr val="002060"/>
                </a:solidFill>
              </a:rPr>
              <a:t>ona mi kýva zo sto životov:</a:t>
            </a:r>
            <a:br>
              <a:rPr lang="sk-SK" sz="2800" dirty="0">
                <a:solidFill>
                  <a:srgbClr val="002060"/>
                </a:solidFill>
              </a:rPr>
            </a:br>
            <a:r>
              <a:rPr lang="sk-SK" sz="2800" dirty="0">
                <a:solidFill>
                  <a:srgbClr val="002060"/>
                </a:solidFill>
              </a:rPr>
              <a:t>No centrom, živlom, nebom, jednotou</a:t>
            </a:r>
            <a:br>
              <a:rPr lang="sk-SK" sz="2800" dirty="0">
                <a:solidFill>
                  <a:srgbClr val="002060"/>
                </a:solidFill>
              </a:rPr>
            </a:br>
            <a:r>
              <a:rPr lang="sk-SK" sz="2800" dirty="0">
                <a:solidFill>
                  <a:srgbClr val="002060"/>
                </a:solidFill>
              </a:rPr>
              <a:t>krás mojich moja Marína</a:t>
            </a:r>
            <a:r>
              <a:rPr lang="sk-SK" sz="2800" dirty="0" smtClean="0">
                <a:solidFill>
                  <a:srgbClr val="002060"/>
                </a:solidFill>
              </a:rPr>
              <a:t>!“</a:t>
            </a:r>
            <a:r>
              <a:rPr lang="sk-SK" sz="2800" dirty="0">
                <a:solidFill>
                  <a:srgbClr val="0043C8"/>
                </a:solidFill>
              </a:rPr>
              <a:t/>
            </a:r>
            <a:br>
              <a:rPr lang="sk-SK" sz="2800" dirty="0">
                <a:solidFill>
                  <a:srgbClr val="0043C8"/>
                </a:solidFill>
              </a:rPr>
            </a:br>
            <a:r>
              <a:rPr lang="sk-SK" dirty="0">
                <a:solidFill>
                  <a:srgbClr val="002060"/>
                </a:solidFill>
              </a:rPr>
              <a:t/>
            </a:r>
            <a:br>
              <a:rPr lang="sk-SK" dirty="0">
                <a:solidFill>
                  <a:srgbClr val="002060"/>
                </a:solidFill>
              </a:rPr>
            </a:br>
            <a:r>
              <a:rPr lang="sk-SK" dirty="0">
                <a:solidFill>
                  <a:srgbClr val="002060"/>
                </a:solidFill>
              </a:rPr>
              <a:t/>
            </a:r>
            <a:br>
              <a:rPr lang="sk-SK" dirty="0">
                <a:solidFill>
                  <a:srgbClr val="002060"/>
                </a:solidFill>
              </a:rPr>
            </a:br>
            <a:endParaRPr lang="sk-SK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642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5920304" y="2297926"/>
            <a:ext cx="6030689" cy="4294259"/>
          </a:xfrm>
        </p:spPr>
        <p:txBody>
          <a:bodyPr>
            <a:noAutofit/>
          </a:bodyPr>
          <a:lstStyle/>
          <a:p>
            <a:pPr algn="ctr"/>
            <a:r>
              <a:rPr lang="sk-SK" sz="1800" b="1" dirty="0">
                <a:solidFill>
                  <a:schemeClr val="accent2">
                    <a:lumMod val="75000"/>
                  </a:schemeClr>
                </a:solidFill>
              </a:rPr>
              <a:t>V</a:t>
            </a:r>
            <a:r>
              <a:rPr lang="sk-SK" sz="1800" b="1" dirty="0" smtClean="0">
                <a:solidFill>
                  <a:schemeClr val="accent2">
                    <a:lumMod val="75000"/>
                  </a:schemeClr>
                </a:solidFill>
              </a:rPr>
              <a:t>lastným </a:t>
            </a:r>
            <a:r>
              <a:rPr lang="sk-SK" sz="1800" b="1" dirty="0">
                <a:solidFill>
                  <a:schemeClr val="accent2">
                    <a:lumMod val="75000"/>
                  </a:schemeClr>
                </a:solidFill>
              </a:rPr>
              <a:t>menom Andrej </a:t>
            </a:r>
            <a:r>
              <a:rPr lang="sk-SK" sz="1800" b="1" dirty="0" err="1" smtClean="0">
                <a:solidFill>
                  <a:schemeClr val="accent2">
                    <a:lumMod val="75000"/>
                  </a:schemeClr>
                </a:solidFill>
              </a:rPr>
              <a:t>Braxatoris</a:t>
            </a:r>
            <a:r>
              <a:rPr lang="sk-SK" sz="18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sk-SK" sz="1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sk-SK" sz="1800" b="1" dirty="0" smtClean="0">
                <a:solidFill>
                  <a:schemeClr val="accent2">
                    <a:lumMod val="75000"/>
                  </a:schemeClr>
                </a:solidFill>
              </a:rPr>
              <a:t>Pochádzal z </a:t>
            </a:r>
            <a:r>
              <a:rPr lang="sk-SK" sz="1800" b="1" dirty="0">
                <a:solidFill>
                  <a:schemeClr val="accent2">
                    <a:lumMod val="75000"/>
                  </a:schemeClr>
                </a:solidFill>
              </a:rPr>
              <a:t>rodiny učiteľa a literáta </a:t>
            </a:r>
            <a:r>
              <a:rPr lang="sk-SK" sz="1800" b="1" dirty="0">
                <a:solidFill>
                  <a:schemeClr val="accent2">
                    <a:lumMod val="75000"/>
                  </a:schemeClr>
                </a:solidFill>
                <a:hlinkClick r:id="rId2" tooltip="Ondrej Braxatoris"/>
              </a:rPr>
              <a:t>Ondreja </a:t>
            </a:r>
            <a:r>
              <a:rPr lang="sk-SK" sz="1800" b="1" dirty="0" err="1">
                <a:solidFill>
                  <a:schemeClr val="accent2">
                    <a:lumMod val="75000"/>
                  </a:schemeClr>
                </a:solidFill>
                <a:hlinkClick r:id="rId2" tooltip="Ondrej Braxatoris"/>
              </a:rPr>
              <a:t>Braxatorisa</a:t>
            </a:r>
            <a:r>
              <a:rPr lang="sk-SK" sz="1800" b="1" dirty="0">
                <a:solidFill>
                  <a:schemeClr val="accent2">
                    <a:lumMod val="75000"/>
                  </a:schemeClr>
                </a:solidFill>
              </a:rPr>
              <a:t> a Terézie, rodenej </a:t>
            </a:r>
            <a:r>
              <a:rPr lang="sk-SK" sz="1800" b="1" dirty="0" err="1" smtClean="0">
                <a:solidFill>
                  <a:schemeClr val="accent2">
                    <a:lumMod val="75000"/>
                  </a:schemeClr>
                </a:solidFill>
              </a:rPr>
              <a:t>Bartolomeides</a:t>
            </a:r>
            <a:r>
              <a:rPr lang="sk-SK" sz="18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algn="ctr"/>
            <a:r>
              <a:rPr lang="sk-SK" sz="1800" b="1" dirty="0" smtClean="0">
                <a:solidFill>
                  <a:schemeClr val="accent2">
                    <a:lumMod val="75000"/>
                  </a:schemeClr>
                </a:solidFill>
              </a:rPr>
              <a:t>Patril k najobľúbenejším štúrovským básnikom. S </a:t>
            </a:r>
            <a:r>
              <a:rPr lang="sk-SK" sz="1800" b="1" dirty="0">
                <a:solidFill>
                  <a:schemeClr val="accent2">
                    <a:lumMod val="75000"/>
                  </a:schemeClr>
                </a:solidFill>
              </a:rPr>
              <a:t>nadšením vítal revolúciu v rokoch </a:t>
            </a:r>
            <a:r>
              <a:rPr lang="sk-SK" sz="1800" b="1" dirty="0">
                <a:solidFill>
                  <a:schemeClr val="accent2">
                    <a:lumMod val="75000"/>
                  </a:schemeClr>
                </a:solidFill>
                <a:hlinkClick r:id="rId3" tooltip="1848"/>
              </a:rPr>
              <a:t>1848</a:t>
            </a:r>
            <a:r>
              <a:rPr lang="sk-SK" sz="1800" b="1" dirty="0">
                <a:solidFill>
                  <a:schemeClr val="accent2">
                    <a:lumMod val="75000"/>
                  </a:schemeClr>
                </a:solidFill>
              </a:rPr>
              <a:t> – </a:t>
            </a:r>
            <a:r>
              <a:rPr lang="sk-SK" sz="1800" b="1" dirty="0">
                <a:solidFill>
                  <a:schemeClr val="accent2">
                    <a:lumMod val="75000"/>
                  </a:schemeClr>
                </a:solidFill>
                <a:hlinkClick r:id="rId4" tooltip="1849"/>
              </a:rPr>
              <a:t>1849</a:t>
            </a:r>
            <a:r>
              <a:rPr lang="sk-SK" sz="1800" b="1" dirty="0">
                <a:solidFill>
                  <a:schemeClr val="accent2">
                    <a:lumMod val="75000"/>
                  </a:schemeClr>
                </a:solidFill>
              </a:rPr>
              <a:t>. Veril, že ideály slobody, rovnosti a bratstva preniknú do vedomia </a:t>
            </a:r>
            <a:r>
              <a:rPr lang="sk-SK" sz="1800" b="1" dirty="0" smtClean="0">
                <a:solidFill>
                  <a:schemeClr val="accent2">
                    <a:lumMod val="75000"/>
                  </a:schemeClr>
                </a:solidFill>
              </a:rPr>
              <a:t>národov.  </a:t>
            </a:r>
            <a:r>
              <a:rPr lang="sk-SK" sz="1800" b="1" dirty="0">
                <a:solidFill>
                  <a:schemeClr val="accent2">
                    <a:lumMod val="75000"/>
                  </a:schemeClr>
                </a:solidFill>
              </a:rPr>
              <a:t>V roku </a:t>
            </a:r>
            <a:r>
              <a:rPr lang="sk-SK" sz="1800" b="1" dirty="0">
                <a:solidFill>
                  <a:schemeClr val="accent2">
                    <a:lumMod val="75000"/>
                  </a:schemeClr>
                </a:solidFill>
                <a:hlinkClick r:id="rId4" tooltip="1849"/>
              </a:rPr>
              <a:t>1849</a:t>
            </a:r>
            <a:r>
              <a:rPr lang="sk-SK" sz="1800" b="1" dirty="0">
                <a:solidFill>
                  <a:schemeClr val="accent2">
                    <a:lumMod val="75000"/>
                  </a:schemeClr>
                </a:solidFill>
              </a:rPr>
              <a:t> bol zaistený a vyšetrovaný. Od roku </a:t>
            </a:r>
            <a:r>
              <a:rPr lang="sk-SK" sz="1800" b="1" dirty="0">
                <a:solidFill>
                  <a:schemeClr val="accent2">
                    <a:lumMod val="75000"/>
                  </a:schemeClr>
                </a:solidFill>
                <a:hlinkClick r:id="rId5" tooltip="1856"/>
              </a:rPr>
              <a:t>1856</a:t>
            </a:r>
            <a:r>
              <a:rPr lang="sk-SK" sz="1800" b="1" dirty="0">
                <a:solidFill>
                  <a:schemeClr val="accent2">
                    <a:lumMod val="75000"/>
                  </a:schemeClr>
                </a:solidFill>
              </a:rPr>
              <a:t> až do smrti pôsobil ako farár v </a:t>
            </a:r>
            <a:r>
              <a:rPr lang="sk-SK" sz="1800" b="1" dirty="0">
                <a:solidFill>
                  <a:schemeClr val="accent2">
                    <a:lumMod val="75000"/>
                  </a:schemeClr>
                </a:solidFill>
                <a:hlinkClick r:id="rId6" tooltip="Radvaň (Banská Bystrica)"/>
              </a:rPr>
              <a:t>Radvani nad Hronom</a:t>
            </a:r>
            <a:r>
              <a:rPr lang="sk-SK" sz="1800" b="1" dirty="0">
                <a:solidFill>
                  <a:schemeClr val="accent2">
                    <a:lumMod val="75000"/>
                  </a:schemeClr>
                </a:solidFill>
              </a:rPr>
              <a:t>. Zúčastnil sa na </a:t>
            </a:r>
            <a:r>
              <a:rPr lang="sk-SK" sz="1800" b="1" dirty="0">
                <a:solidFill>
                  <a:schemeClr val="accent2">
                    <a:lumMod val="75000"/>
                  </a:schemeClr>
                </a:solidFill>
                <a:hlinkClick r:id="rId7" tooltip="Memorandum národa slovenského"/>
              </a:rPr>
              <a:t>memorandovom</a:t>
            </a:r>
            <a:r>
              <a:rPr lang="sk-SK" sz="1800" b="1" dirty="0">
                <a:solidFill>
                  <a:schemeClr val="accent2">
                    <a:lumMod val="75000"/>
                  </a:schemeClr>
                </a:solidFill>
              </a:rPr>
              <a:t> zhromaždení v </a:t>
            </a:r>
            <a:r>
              <a:rPr lang="sk-SK" sz="1800" b="1" dirty="0">
                <a:solidFill>
                  <a:schemeClr val="accent2">
                    <a:lumMod val="75000"/>
                  </a:schemeClr>
                </a:solidFill>
                <a:hlinkClick r:id="rId8" tooltip="Martin (mesto na Slovensku)"/>
              </a:rPr>
              <a:t>Martine</a:t>
            </a:r>
            <a:r>
              <a:rPr lang="sk-SK" sz="1800" b="1" dirty="0">
                <a:solidFill>
                  <a:schemeClr val="accent2">
                    <a:lumMod val="75000"/>
                  </a:schemeClr>
                </a:solidFill>
              </a:rPr>
              <a:t>, kde zastával funkciu zapisovateľa, bol tiež zakladajúcim členom </a:t>
            </a:r>
            <a:r>
              <a:rPr lang="sk-SK" sz="1800" b="1" dirty="0">
                <a:solidFill>
                  <a:schemeClr val="accent2">
                    <a:lumMod val="75000"/>
                  </a:schemeClr>
                </a:solidFill>
                <a:hlinkClick r:id="rId9" tooltip="Matica slovenská"/>
              </a:rPr>
              <a:t>Matice </a:t>
            </a:r>
            <a:r>
              <a:rPr lang="sk-SK" sz="1800" b="1" dirty="0" smtClean="0">
                <a:solidFill>
                  <a:schemeClr val="accent2">
                    <a:lumMod val="75000"/>
                  </a:schemeClr>
                </a:solidFill>
                <a:hlinkClick r:id="rId9" tooltip="Matica slovenská"/>
              </a:rPr>
              <a:t>slovenskej</a:t>
            </a:r>
            <a:r>
              <a:rPr lang="sk-SK" sz="1800" b="1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endParaRPr lang="sk-SK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11" name="Tabuľk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475239"/>
              </p:ext>
            </p:extLst>
          </p:nvPr>
        </p:nvGraphicFramePr>
        <p:xfrm>
          <a:off x="6591631" y="365760"/>
          <a:ext cx="4929809" cy="1767840"/>
        </p:xfrm>
        <a:graphic>
          <a:graphicData uri="http://schemas.openxmlformats.org/drawingml/2006/table">
            <a:tbl>
              <a:tblPr/>
              <a:tblGrid>
                <a:gridCol w="4929809">
                  <a:extLst>
                    <a:ext uri="{9D8B030D-6E8A-4147-A177-3AD203B41FA5}">
                      <a16:colId xmlns:a16="http://schemas.microsoft.com/office/drawing/2014/main" val="4222073742"/>
                    </a:ext>
                  </a:extLst>
                </a:gridCol>
              </a:tblGrid>
              <a:tr h="891461">
                <a:tc>
                  <a:txBody>
                    <a:bodyPr/>
                    <a:lstStyle/>
                    <a:p>
                      <a:pPr algn="ctr"/>
                      <a:r>
                        <a:rPr lang="sk-SK" sz="2800" b="1" dirty="0">
                          <a:effectLst/>
                        </a:rPr>
                        <a:t>Andrej </a:t>
                      </a:r>
                      <a:r>
                        <a:rPr lang="sk-SK" sz="2800" b="1" dirty="0" smtClean="0">
                          <a:effectLst/>
                        </a:rPr>
                        <a:t>Sládkovič</a:t>
                      </a:r>
                    </a:p>
                    <a:p>
                      <a:pPr algn="ctr"/>
                      <a:r>
                        <a:rPr lang="sk-SK" sz="2800" b="1" dirty="0" smtClean="0">
                          <a:effectLst/>
                        </a:rPr>
                        <a:t>*1820</a:t>
                      </a:r>
                      <a:r>
                        <a:rPr lang="sk-SK" sz="2800" b="1" baseline="0" dirty="0" smtClean="0">
                          <a:effectLst/>
                        </a:rPr>
                        <a:t> – +1872</a:t>
                      </a:r>
                      <a:endParaRPr lang="sk-SK" sz="2800" b="1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4963569"/>
                  </a:ext>
                </a:extLst>
              </a:tr>
              <a:tr h="776433">
                <a:tc>
                  <a:txBody>
                    <a:bodyPr/>
                    <a:lstStyle/>
                    <a:p>
                      <a:pPr algn="ctr"/>
                      <a:r>
                        <a:rPr lang="sk-SK" sz="2400" b="0" dirty="0">
                          <a:effectLst/>
                        </a:rPr>
                        <a:t>slovenský básnik, kritik, publicista a </a:t>
                      </a:r>
                      <a:r>
                        <a:rPr lang="sk-SK" sz="2400" b="0" dirty="0" smtClean="0">
                          <a:effectLst/>
                        </a:rPr>
                        <a:t>prekladateľ</a:t>
                      </a:r>
                      <a:endParaRPr lang="sk-SK" sz="2400" b="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6140763"/>
                  </a:ext>
                </a:extLst>
              </a:tr>
            </a:tbl>
          </a:graphicData>
        </a:graphic>
      </p:graphicFrame>
      <p:pic>
        <p:nvPicPr>
          <p:cNvPr id="1025" name="Picture 1" descr="Portrét od J. B. Klemens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84" y="265814"/>
            <a:ext cx="5101320" cy="550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ndrej Sládkovič, podpi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878" y="5772764"/>
            <a:ext cx="2329732" cy="81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901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sk-SK" sz="800" dirty="0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549640" y="665123"/>
            <a:ext cx="2455058" cy="259910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sk-SK" sz="2400" i="1" dirty="0" smtClean="0">
                <a:solidFill>
                  <a:srgbClr val="7030A0"/>
                </a:solidFill>
              </a:rPr>
              <a:t> </a:t>
            </a:r>
            <a:endParaRPr lang="sk-SK" sz="2400" i="1" dirty="0">
              <a:solidFill>
                <a:srgbClr val="7030A0"/>
              </a:solidFill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531628" y="244550"/>
            <a:ext cx="71876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sk-SK" b="1" dirty="0" smtClean="0"/>
          </a:p>
          <a:p>
            <a:pPr algn="ctr"/>
            <a:endParaRPr lang="sk-SK" dirty="0"/>
          </a:p>
          <a:p>
            <a:pPr algn="ctr"/>
            <a:endParaRPr lang="sk-SK" dirty="0"/>
          </a:p>
        </p:txBody>
      </p:sp>
      <p:graphicFrame>
        <p:nvGraphicFramePr>
          <p:cNvPr id="6" name="Tabuľ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180836"/>
              </p:ext>
            </p:extLst>
          </p:nvPr>
        </p:nvGraphicFramePr>
        <p:xfrm>
          <a:off x="659219" y="3695038"/>
          <a:ext cx="7453424" cy="2241990"/>
        </p:xfrm>
        <a:graphic>
          <a:graphicData uri="http://schemas.openxmlformats.org/drawingml/2006/table">
            <a:tbl>
              <a:tblPr/>
              <a:tblGrid>
                <a:gridCol w="3726712">
                  <a:extLst>
                    <a:ext uri="{9D8B030D-6E8A-4147-A177-3AD203B41FA5}">
                      <a16:colId xmlns:a16="http://schemas.microsoft.com/office/drawing/2014/main" val="116480495"/>
                    </a:ext>
                  </a:extLst>
                </a:gridCol>
                <a:gridCol w="3726712">
                  <a:extLst>
                    <a:ext uri="{9D8B030D-6E8A-4147-A177-3AD203B41FA5}">
                      <a16:colId xmlns:a16="http://schemas.microsoft.com/office/drawing/2014/main" val="722449924"/>
                    </a:ext>
                  </a:extLst>
                </a:gridCol>
              </a:tblGrid>
              <a:tr h="351982">
                <a:tc>
                  <a:txBody>
                    <a:bodyPr/>
                    <a:lstStyle/>
                    <a:p>
                      <a:r>
                        <a:rPr lang="sk-SK" b="1" dirty="0" smtClean="0"/>
                        <a:t>Pôvodný jazyk</a:t>
                      </a:r>
                      <a:r>
                        <a:rPr lang="sk-SK" dirty="0" smtClean="0"/>
                        <a:t> </a:t>
                      </a:r>
                      <a:endParaRPr lang="sk-SK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b="1" dirty="0" smtClean="0">
                          <a:solidFill>
                            <a:srgbClr val="FF0000"/>
                          </a:solidFill>
                        </a:rPr>
                        <a:t>slovenský</a:t>
                      </a:r>
                      <a:r>
                        <a:rPr lang="sk-SK" b="1" dirty="0" smtClean="0"/>
                        <a:t> </a:t>
                      </a:r>
                      <a:endParaRPr lang="sk-SK" b="1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437691"/>
                  </a:ext>
                </a:extLst>
              </a:tr>
              <a:tr h="351982">
                <a:tc>
                  <a:txBody>
                    <a:bodyPr/>
                    <a:lstStyle/>
                    <a:p>
                      <a:r>
                        <a:rPr lang="sk-SK" b="1" dirty="0"/>
                        <a:t>Krajina vydania</a:t>
                      </a:r>
                      <a:r>
                        <a:rPr lang="sk-SK" dirty="0"/>
                        <a:t> 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b="1" dirty="0" smtClean="0">
                          <a:solidFill>
                            <a:srgbClr val="FF0000"/>
                          </a:solidFill>
                        </a:rPr>
                        <a:t>Pešť</a:t>
                      </a:r>
                      <a:r>
                        <a:rPr lang="sk-SK" b="1" baseline="0" dirty="0" smtClean="0">
                          <a:solidFill>
                            <a:srgbClr val="FF0000"/>
                          </a:solidFill>
                        </a:rPr>
                        <a:t> (Uhorsko)</a:t>
                      </a:r>
                      <a:endParaRPr lang="sk-SK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0718785"/>
                  </a:ext>
                </a:extLst>
              </a:tr>
              <a:tr h="351982">
                <a:tc>
                  <a:txBody>
                    <a:bodyPr/>
                    <a:lstStyle/>
                    <a:p>
                      <a:r>
                        <a:rPr lang="sk-SK" dirty="0" smtClean="0"/>
                        <a:t> </a:t>
                      </a:r>
                      <a:endParaRPr lang="sk-SK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 </a:t>
                      </a:r>
                      <a:endParaRPr lang="sk-SK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6095957"/>
                  </a:ext>
                </a:extLst>
              </a:tr>
              <a:tr h="413190">
                <a:tc>
                  <a:txBody>
                    <a:bodyPr/>
                    <a:lstStyle/>
                    <a:p>
                      <a:r>
                        <a:rPr lang="sk-SK" b="1"/>
                        <a:t>Dátum 1. vydania originálu</a:t>
                      </a:r>
                      <a:r>
                        <a:rPr lang="sk-SK"/>
                        <a:t> 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b="1" dirty="0" smtClean="0">
                          <a:solidFill>
                            <a:srgbClr val="FF0000"/>
                          </a:solidFill>
                        </a:rPr>
                        <a:t>1846</a:t>
                      </a:r>
                      <a:endParaRPr lang="sk-SK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7705380"/>
                  </a:ext>
                </a:extLst>
              </a:tr>
              <a:tr h="351982">
                <a:tc>
                  <a:txBody>
                    <a:bodyPr/>
                    <a:lstStyle/>
                    <a:p>
                      <a:r>
                        <a:rPr lang="sk-SK" b="1"/>
                        <a:t>Literárne obdobie</a:t>
                      </a:r>
                      <a:r>
                        <a:rPr lang="sk-SK"/>
                        <a:t> 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b="1" dirty="0" smtClean="0">
                          <a:solidFill>
                            <a:srgbClr val="FF0000"/>
                          </a:solidFill>
                        </a:rPr>
                        <a:t>Romantizmus</a:t>
                      </a:r>
                      <a:endParaRPr lang="sk-SK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2432381"/>
                  </a:ext>
                </a:extLst>
              </a:tr>
              <a:tr h="351982">
                <a:tc>
                  <a:txBody>
                    <a:bodyPr/>
                    <a:lstStyle/>
                    <a:p>
                      <a:r>
                        <a:rPr lang="sk-SK" b="1" dirty="0" smtClean="0"/>
                        <a:t>Literárny</a:t>
                      </a:r>
                      <a:r>
                        <a:rPr lang="sk-SK" b="1" baseline="0" dirty="0" smtClean="0"/>
                        <a:t> žáner</a:t>
                      </a:r>
                      <a:endParaRPr lang="sk-SK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b="1" dirty="0">
                          <a:solidFill>
                            <a:srgbClr val="FF0000"/>
                          </a:solidFill>
                        </a:rPr>
                        <a:t>Básnická </a:t>
                      </a:r>
                      <a:r>
                        <a:rPr lang="sk-SK" b="1" dirty="0" smtClean="0">
                          <a:solidFill>
                            <a:srgbClr val="FF0000"/>
                          </a:solidFill>
                        </a:rPr>
                        <a:t>skladba</a:t>
                      </a:r>
                      <a:endParaRPr lang="sk-SK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755127"/>
                  </a:ext>
                </a:extLst>
              </a:tr>
            </a:tbl>
          </a:graphicData>
        </a:graphic>
      </p:graphicFrame>
      <p:sp>
        <p:nvSpPr>
          <p:cNvPr id="7" name="Vodorovný zvitok 6"/>
          <p:cNvSpPr/>
          <p:nvPr/>
        </p:nvSpPr>
        <p:spPr>
          <a:xfrm>
            <a:off x="531628" y="144443"/>
            <a:ext cx="5645888" cy="3170089"/>
          </a:xfrm>
          <a:prstGeom prst="horizontalScroll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28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sk-SK" sz="2800" b="1" i="1" dirty="0" smtClean="0">
                <a:solidFill>
                  <a:schemeClr val="accent6">
                    <a:lumMod val="50000"/>
                  </a:schemeClr>
                </a:solidFill>
              </a:rPr>
              <a:t>Marína </a:t>
            </a:r>
            <a:r>
              <a:rPr lang="sk-SK" sz="2800" b="1" i="1" dirty="0">
                <a:solidFill>
                  <a:schemeClr val="accent6">
                    <a:lumMod val="50000"/>
                  </a:schemeClr>
                </a:solidFill>
              </a:rPr>
              <a:t>-  básnická skladba, ktorá je so svojimi 291 strofami najdlhšou ľúbostnou básňou na </a:t>
            </a:r>
            <a:r>
              <a:rPr lang="sk-SK" sz="2800" b="1" i="1" dirty="0" smtClean="0">
                <a:solidFill>
                  <a:schemeClr val="accent6">
                    <a:lumMod val="50000"/>
                  </a:schemeClr>
                </a:solidFill>
              </a:rPr>
              <a:t>svete.</a:t>
            </a:r>
            <a:endParaRPr lang="sk-SK" sz="2800" b="1" i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sk-SK" dirty="0"/>
          </a:p>
          <a:p>
            <a:pPr algn="ctr"/>
            <a:endParaRPr lang="sk-SK" dirty="0"/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5" t="31972" r="12315" b="1362"/>
          <a:stretch/>
        </p:blipFill>
        <p:spPr>
          <a:xfrm>
            <a:off x="8390153" y="3274828"/>
            <a:ext cx="3707218" cy="3472326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153" y="244550"/>
            <a:ext cx="3707218" cy="2780414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31750"/>
          </a:sp3d>
        </p:spPr>
      </p:pic>
    </p:spTree>
    <p:extLst>
      <p:ext uri="{BB962C8B-B14F-4D97-AF65-F5344CB8AC3E}">
        <p14:creationId xmlns:p14="http://schemas.microsoft.com/office/powerpoint/2010/main" val="1474835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76275" y="829340"/>
            <a:ext cx="3200400" cy="2551813"/>
          </a:xfrm>
        </p:spPr>
        <p:txBody>
          <a:bodyPr>
            <a:noAutofit/>
          </a:bodyPr>
          <a:lstStyle/>
          <a:p>
            <a:pPr algn="ctr"/>
            <a:r>
              <a:rPr lang="sk-SK" sz="2800" dirty="0" smtClean="0"/>
              <a:t/>
            </a:r>
            <a:br>
              <a:rPr lang="sk-SK" sz="2800" dirty="0" smtClean="0"/>
            </a:br>
            <a:r>
              <a:rPr lang="sk-SK" sz="2800" dirty="0"/>
              <a:t/>
            </a:r>
            <a:br>
              <a:rPr lang="sk-SK" sz="2800" dirty="0"/>
            </a:br>
            <a:r>
              <a:rPr lang="sk-SK" sz="2800" dirty="0" smtClean="0"/>
              <a:t/>
            </a:r>
            <a:br>
              <a:rPr lang="sk-SK" sz="2800" dirty="0" smtClean="0"/>
            </a:br>
            <a:r>
              <a:rPr lang="sk-SK" sz="2800" dirty="0" smtClean="0"/>
              <a:t/>
            </a:r>
            <a:br>
              <a:rPr lang="sk-SK" sz="2800" dirty="0" smtClean="0"/>
            </a:br>
            <a:r>
              <a:rPr lang="sk-SK" sz="2800" dirty="0"/>
              <a:t/>
            </a:r>
            <a:br>
              <a:rPr lang="sk-SK" sz="2800" dirty="0"/>
            </a:br>
            <a:r>
              <a:rPr lang="sk-SK" sz="2800" dirty="0" smtClean="0"/>
              <a:t/>
            </a:r>
            <a:br>
              <a:rPr lang="sk-SK" sz="2800" dirty="0" smtClean="0"/>
            </a:br>
            <a:r>
              <a:rPr lang="sk-SK" sz="2800" dirty="0"/>
              <a:t/>
            </a:r>
            <a:br>
              <a:rPr lang="sk-SK" sz="2800" dirty="0"/>
            </a:br>
            <a:r>
              <a:rPr lang="sk-SK" sz="2400" dirty="0" smtClean="0"/>
              <a:t>V tejto strofe nájdeme opakovanie jedného slova na začiatku každého verša.</a:t>
            </a:r>
            <a:br>
              <a:rPr lang="sk-SK" sz="2400" dirty="0" smtClean="0"/>
            </a:br>
            <a:r>
              <a:rPr lang="sk-SK" sz="2400" dirty="0" smtClean="0"/>
              <a:t/>
            </a:r>
            <a:br>
              <a:rPr lang="sk-SK" sz="2400" dirty="0" smtClean="0"/>
            </a:br>
            <a:r>
              <a:rPr lang="sk-SK" sz="2800" dirty="0" smtClean="0"/>
              <a:t>Slovo „MOŽNO“.</a:t>
            </a:r>
            <a:endParaRPr lang="sk-SK" sz="2800" dirty="0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420431" y="3572540"/>
            <a:ext cx="3546282" cy="2599660"/>
          </a:xfrm>
        </p:spPr>
        <p:txBody>
          <a:bodyPr>
            <a:normAutofit/>
          </a:bodyPr>
          <a:lstStyle/>
          <a:p>
            <a:pPr algn="ctr"/>
            <a:r>
              <a:rPr lang="sk-SK" sz="2600" dirty="0" smtClean="0">
                <a:solidFill>
                  <a:schemeClr val="accent2">
                    <a:lumMod val="75000"/>
                  </a:schemeClr>
                </a:solidFill>
              </a:rPr>
              <a:t>Tento jav je  umelecký prostriedok, </a:t>
            </a:r>
            <a:r>
              <a:rPr lang="sk-SK" sz="2600" dirty="0" smtClean="0">
                <a:solidFill>
                  <a:schemeClr val="accent2">
                    <a:lumMod val="75000"/>
                  </a:schemeClr>
                </a:solidFill>
              </a:rPr>
              <a:t>ktorý básnik rád využíva. Je to</a:t>
            </a:r>
          </a:p>
          <a:p>
            <a:pPr algn="ctr"/>
            <a:r>
              <a:rPr lang="sk-SK" sz="4300" b="1" dirty="0" smtClean="0">
                <a:solidFill>
                  <a:schemeClr val="accent2">
                    <a:lumMod val="75000"/>
                  </a:schemeClr>
                </a:solidFill>
              </a:rPr>
              <a:t>ANAFORA</a:t>
            </a:r>
            <a:r>
              <a:rPr lang="sk-SK" sz="4300" b="1" dirty="0" smtClean="0"/>
              <a:t>.</a:t>
            </a:r>
            <a:r>
              <a:rPr lang="sk-SK" sz="4300" dirty="0"/>
              <a:t> </a:t>
            </a:r>
            <a:endParaRPr lang="sk-SK" sz="4300" b="1" dirty="0"/>
          </a:p>
        </p:txBody>
      </p:sp>
      <p:sp>
        <p:nvSpPr>
          <p:cNvPr id="5" name="Obdĺžnik 4"/>
          <p:cNvSpPr/>
          <p:nvPr/>
        </p:nvSpPr>
        <p:spPr>
          <a:xfrm>
            <a:off x="627322" y="685801"/>
            <a:ext cx="572031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800" b="1" i="1" dirty="0">
                <a:solidFill>
                  <a:schemeClr val="accent1"/>
                </a:solidFill>
                <a:latin typeface="Book Antiqua" panose="02040602050305030304" pitchFamily="18" charset="0"/>
              </a:rPr>
              <a:t>„Možno mi tvojich úst sa odrieknuť,</a:t>
            </a:r>
            <a:br>
              <a:rPr lang="sk-SK" sz="2800" b="1" i="1" dirty="0">
                <a:solidFill>
                  <a:schemeClr val="accent1"/>
                </a:solidFill>
                <a:latin typeface="Book Antiqua" panose="02040602050305030304" pitchFamily="18" charset="0"/>
              </a:rPr>
            </a:br>
            <a:r>
              <a:rPr lang="sk-SK" sz="2800" b="1" i="1" dirty="0">
                <a:solidFill>
                  <a:schemeClr val="accent1"/>
                </a:solidFill>
                <a:latin typeface="Book Antiqua" panose="02040602050305030304" pitchFamily="18" charset="0"/>
              </a:rPr>
              <a:t>možno mi ruku nedostať,</a:t>
            </a:r>
            <a:br>
              <a:rPr lang="sk-SK" sz="2800" b="1" i="1" dirty="0">
                <a:solidFill>
                  <a:schemeClr val="accent1"/>
                </a:solidFill>
                <a:latin typeface="Book Antiqua" panose="02040602050305030304" pitchFamily="18" charset="0"/>
              </a:rPr>
            </a:br>
            <a:r>
              <a:rPr lang="sk-SK" sz="2800" b="1" i="1" dirty="0">
                <a:solidFill>
                  <a:schemeClr val="accent1"/>
                </a:solidFill>
                <a:latin typeface="Book Antiqua" panose="02040602050305030304" pitchFamily="18" charset="0"/>
              </a:rPr>
              <a:t>možno mi v diaľky žiaľne </a:t>
            </a:r>
            <a:r>
              <a:rPr lang="sk-SK" sz="2800" b="1" i="1" dirty="0" err="1">
                <a:solidFill>
                  <a:schemeClr val="accent1"/>
                </a:solidFill>
                <a:latin typeface="Book Antiqua" panose="02040602050305030304" pitchFamily="18" charset="0"/>
              </a:rPr>
              <a:t>utieknuť</a:t>
            </a:r>
            <a:r>
              <a:rPr lang="sk-SK" sz="2800" b="1" i="1" dirty="0">
                <a:solidFill>
                  <a:schemeClr val="accent1"/>
                </a:solidFill>
                <a:latin typeface="Book Antiqua" panose="02040602050305030304" pitchFamily="18" charset="0"/>
              </a:rPr>
              <a:t>,</a:t>
            </a:r>
            <a:br>
              <a:rPr lang="sk-SK" sz="2800" b="1" i="1" dirty="0">
                <a:solidFill>
                  <a:schemeClr val="accent1"/>
                </a:solidFill>
                <a:latin typeface="Book Antiqua" panose="02040602050305030304" pitchFamily="18" charset="0"/>
              </a:rPr>
            </a:br>
            <a:r>
              <a:rPr lang="sk-SK" sz="2800" b="1" i="1" dirty="0">
                <a:solidFill>
                  <a:schemeClr val="accent1"/>
                </a:solidFill>
                <a:latin typeface="Book Antiqua" panose="02040602050305030304" pitchFamily="18" charset="0"/>
              </a:rPr>
              <a:t>možno mi nemilým ostať,</a:t>
            </a:r>
            <a:br>
              <a:rPr lang="sk-SK" sz="2800" b="1" i="1" dirty="0">
                <a:solidFill>
                  <a:schemeClr val="accent1"/>
                </a:solidFill>
                <a:latin typeface="Book Antiqua" panose="02040602050305030304" pitchFamily="18" charset="0"/>
              </a:rPr>
            </a:br>
            <a:r>
              <a:rPr lang="sk-SK" sz="2800" b="1" i="1" dirty="0">
                <a:solidFill>
                  <a:schemeClr val="accent1"/>
                </a:solidFill>
                <a:latin typeface="Book Antiqua" panose="02040602050305030304" pitchFamily="18" charset="0"/>
              </a:rPr>
              <a:t>možno mi ústam smädom umierať,</a:t>
            </a:r>
            <a:br>
              <a:rPr lang="sk-SK" sz="2800" b="1" i="1" dirty="0">
                <a:solidFill>
                  <a:schemeClr val="accent1"/>
                </a:solidFill>
                <a:latin typeface="Book Antiqua" panose="02040602050305030304" pitchFamily="18" charset="0"/>
              </a:rPr>
            </a:br>
            <a:r>
              <a:rPr lang="sk-SK" sz="2800" b="1" i="1" dirty="0">
                <a:solidFill>
                  <a:schemeClr val="accent1"/>
                </a:solidFill>
                <a:latin typeface="Book Antiqua" panose="02040602050305030304" pitchFamily="18" charset="0"/>
              </a:rPr>
              <a:t>možno mi žialiť v samote,</a:t>
            </a:r>
            <a:br>
              <a:rPr lang="sk-SK" sz="2800" b="1" i="1" dirty="0">
                <a:solidFill>
                  <a:schemeClr val="accent1"/>
                </a:solidFill>
                <a:latin typeface="Book Antiqua" panose="02040602050305030304" pitchFamily="18" charset="0"/>
              </a:rPr>
            </a:br>
            <a:r>
              <a:rPr lang="sk-SK" sz="2800" b="1" i="1" dirty="0">
                <a:solidFill>
                  <a:schemeClr val="accent1"/>
                </a:solidFill>
                <a:latin typeface="Book Antiqua" panose="02040602050305030304" pitchFamily="18" charset="0"/>
              </a:rPr>
              <a:t>možno mi život v púšťach zavierať,</a:t>
            </a:r>
            <a:br>
              <a:rPr lang="sk-SK" sz="2800" b="1" i="1" dirty="0">
                <a:solidFill>
                  <a:schemeClr val="accent1"/>
                </a:solidFill>
                <a:latin typeface="Book Antiqua" panose="02040602050305030304" pitchFamily="18" charset="0"/>
              </a:rPr>
            </a:br>
            <a:r>
              <a:rPr lang="sk-SK" sz="2800" b="1" i="1" dirty="0">
                <a:solidFill>
                  <a:schemeClr val="accent1"/>
                </a:solidFill>
                <a:latin typeface="Book Antiqua" panose="02040602050305030304" pitchFamily="18" charset="0"/>
              </a:rPr>
              <a:t>možno mi nežiť v živote,</a:t>
            </a:r>
            <a:br>
              <a:rPr lang="sk-SK" sz="2800" b="1" i="1" dirty="0">
                <a:solidFill>
                  <a:schemeClr val="accent1"/>
                </a:solidFill>
                <a:latin typeface="Book Antiqua" panose="02040602050305030304" pitchFamily="18" charset="0"/>
              </a:rPr>
            </a:br>
            <a:r>
              <a:rPr lang="sk-SK" sz="2800" b="1" i="1" dirty="0">
                <a:solidFill>
                  <a:schemeClr val="accent1"/>
                </a:solidFill>
                <a:latin typeface="Book Antiqua" panose="02040602050305030304" pitchFamily="18" charset="0"/>
              </a:rPr>
              <a:t>možno mi seba samého zhubiť: </a:t>
            </a:r>
            <a:br>
              <a:rPr lang="sk-SK" sz="2800" b="1" i="1" dirty="0">
                <a:solidFill>
                  <a:schemeClr val="accent1"/>
                </a:solidFill>
                <a:latin typeface="Book Antiqua" panose="02040602050305030304" pitchFamily="18" charset="0"/>
              </a:rPr>
            </a:br>
            <a:r>
              <a:rPr lang="sk-SK" sz="2800" b="1" i="1" dirty="0">
                <a:solidFill>
                  <a:schemeClr val="accent1"/>
                </a:solidFill>
                <a:latin typeface="Book Antiqua" panose="02040602050305030304" pitchFamily="18" charset="0"/>
              </a:rPr>
              <a:t>nemožno mi ťa neľúbiť</a:t>
            </a:r>
            <a:r>
              <a:rPr lang="sk-SK" sz="2800" b="1" i="1" dirty="0" smtClean="0">
                <a:solidFill>
                  <a:schemeClr val="accent1"/>
                </a:solidFill>
                <a:latin typeface="Book Antiqua" panose="02040602050305030304" pitchFamily="18" charset="0"/>
              </a:rPr>
              <a:t>!</a:t>
            </a:r>
          </a:p>
          <a:p>
            <a:pPr algn="ctr"/>
            <a:r>
              <a:rPr lang="sk-SK" b="1" dirty="0" smtClean="0">
                <a:latin typeface="Book Antiqua" panose="02040602050305030304" pitchFamily="18" charset="0"/>
              </a:rPr>
              <a:t>41. strofa</a:t>
            </a:r>
            <a:endParaRPr lang="sk-SK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981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54642" y="1392865"/>
            <a:ext cx="9516139" cy="4040373"/>
          </a:xfrm>
        </p:spPr>
        <p:txBody>
          <a:bodyPr>
            <a:normAutofit/>
          </a:bodyPr>
          <a:lstStyle/>
          <a:p>
            <a:pPr algn="ctr"/>
            <a:r>
              <a:rPr lang="sk-SK" sz="3600" dirty="0" smtClean="0"/>
              <a:t>Básnik Andrej Sládkovič často používa v básni otázky, na ktoré </a:t>
            </a:r>
            <a:r>
              <a:rPr lang="sk-SK" sz="3600" u="sng" dirty="0" smtClean="0"/>
              <a:t>nie je </a:t>
            </a:r>
            <a:r>
              <a:rPr lang="sk-SK" sz="3600" dirty="0" smtClean="0"/>
              <a:t>potrebné odpovedať. </a:t>
            </a:r>
          </a:p>
          <a:p>
            <a:pPr algn="ctr"/>
            <a:r>
              <a:rPr lang="sk-SK" sz="3600" dirty="0"/>
              <a:t> </a:t>
            </a:r>
            <a:r>
              <a:rPr lang="sk-SK" sz="3600" dirty="0" smtClean="0"/>
              <a:t>Odpoveď nájdeme v texte. Otázka núti čitateľa uvažovať spoločne s autorom diela.</a:t>
            </a:r>
          </a:p>
          <a:p>
            <a:pPr algn="ctr"/>
            <a:r>
              <a:rPr lang="sk-SK" sz="3600" dirty="0" smtClean="0"/>
              <a:t>Tento umelecký prostriedok je </a:t>
            </a:r>
          </a:p>
          <a:p>
            <a:pPr algn="ctr"/>
            <a:r>
              <a:rPr lang="sk-SK" sz="4000" b="1" dirty="0" smtClean="0">
                <a:solidFill>
                  <a:schemeClr val="accent2">
                    <a:lumMod val="75000"/>
                  </a:schemeClr>
                </a:solidFill>
              </a:rPr>
              <a:t>básnická (rečnícka) otázka.</a:t>
            </a:r>
            <a:endParaRPr lang="sk-SK" sz="4000" dirty="0"/>
          </a:p>
        </p:txBody>
      </p:sp>
    </p:spTree>
    <p:extLst>
      <p:ext uri="{BB962C8B-B14F-4D97-AF65-F5344CB8AC3E}">
        <p14:creationId xmlns:p14="http://schemas.microsoft.com/office/powerpoint/2010/main" val="3709342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4735" y="1225296"/>
            <a:ext cx="9183553" cy="3520440"/>
          </a:xfrm>
        </p:spPr>
        <p:txBody>
          <a:bodyPr>
            <a:normAutofit fontScale="90000"/>
          </a:bodyPr>
          <a:lstStyle/>
          <a:p>
            <a:pPr algn="ctr"/>
            <a:r>
              <a:rPr lang="sk-SK" sz="3200" dirty="0" smtClean="0">
                <a:latin typeface="Book Antiqua" panose="02040602050305030304" pitchFamily="18" charset="0"/>
              </a:rPr>
              <a:t/>
            </a:r>
            <a:br>
              <a:rPr lang="sk-SK" sz="3200" dirty="0" smtClean="0">
                <a:latin typeface="Book Antiqua" panose="02040602050305030304" pitchFamily="18" charset="0"/>
              </a:rPr>
            </a:br>
            <a:r>
              <a:rPr lang="sk-SK" sz="3200" dirty="0">
                <a:latin typeface="Book Antiqua" panose="02040602050305030304" pitchFamily="18" charset="0"/>
              </a:rPr>
              <a:t/>
            </a:r>
            <a:br>
              <a:rPr lang="sk-SK" sz="3200" dirty="0">
                <a:latin typeface="Book Antiqua" panose="02040602050305030304" pitchFamily="18" charset="0"/>
              </a:rPr>
            </a:br>
            <a:r>
              <a:rPr lang="sk-SK" sz="3200" dirty="0" smtClean="0">
                <a:latin typeface="Book Antiqua" panose="02040602050305030304" pitchFamily="18" charset="0"/>
              </a:rPr>
              <a:t/>
            </a:r>
            <a:br>
              <a:rPr lang="sk-SK" sz="3200" dirty="0" smtClean="0">
                <a:latin typeface="Book Antiqua" panose="02040602050305030304" pitchFamily="18" charset="0"/>
              </a:rPr>
            </a:br>
            <a:r>
              <a:rPr lang="sk-SK" sz="3200" dirty="0">
                <a:latin typeface="Book Antiqua" panose="02040602050305030304" pitchFamily="18" charset="0"/>
              </a:rPr>
              <a:t/>
            </a:r>
            <a:br>
              <a:rPr lang="sk-SK" sz="3200" dirty="0">
                <a:latin typeface="Book Antiqua" panose="02040602050305030304" pitchFamily="18" charset="0"/>
              </a:rPr>
            </a:br>
            <a:r>
              <a:rPr lang="sk-SK" sz="3200" dirty="0" smtClean="0">
                <a:latin typeface="Book Antiqua" panose="02040602050305030304" pitchFamily="18" charset="0"/>
              </a:rPr>
              <a:t/>
            </a:r>
            <a:br>
              <a:rPr lang="sk-SK" sz="3200" dirty="0" smtClean="0">
                <a:latin typeface="Book Antiqua" panose="02040602050305030304" pitchFamily="18" charset="0"/>
              </a:rPr>
            </a:br>
            <a:r>
              <a:rPr lang="sk-SK" sz="3200" dirty="0">
                <a:latin typeface="Book Antiqua" panose="02040602050305030304" pitchFamily="18" charset="0"/>
              </a:rPr>
              <a:t/>
            </a:r>
            <a:br>
              <a:rPr lang="sk-SK" sz="3200" dirty="0">
                <a:latin typeface="Book Antiqua" panose="02040602050305030304" pitchFamily="18" charset="0"/>
              </a:rPr>
            </a:br>
            <a:r>
              <a:rPr lang="sk-SK" sz="3200" dirty="0" smtClean="0">
                <a:latin typeface="Book Antiqua" panose="02040602050305030304" pitchFamily="18" charset="0"/>
              </a:rPr>
              <a:t>Básnická otázka:</a:t>
            </a:r>
            <a:br>
              <a:rPr lang="sk-SK" sz="3200" dirty="0" smtClean="0">
                <a:latin typeface="Book Antiqua" panose="02040602050305030304" pitchFamily="18" charset="0"/>
              </a:rPr>
            </a:br>
            <a:r>
              <a:rPr lang="sk-SK" sz="3200" dirty="0"/>
              <a:t/>
            </a:r>
            <a:br>
              <a:rPr lang="sk-SK" sz="3200" dirty="0"/>
            </a:br>
            <a:r>
              <a:rPr lang="sk-SK" sz="3200" dirty="0" smtClean="0"/>
              <a:t/>
            </a:r>
            <a:br>
              <a:rPr lang="sk-SK" sz="3200" dirty="0" smtClean="0"/>
            </a:br>
            <a:r>
              <a:rPr lang="sk-SK" sz="3200" b="1" i="1" dirty="0" smtClean="0">
                <a:latin typeface="Book Antiqua" panose="02040602050305030304" pitchFamily="18" charset="0"/>
              </a:rPr>
              <a:t>„A čo je mladosť ? – Dvadsať päť rokov ?</a:t>
            </a:r>
            <a:br>
              <a:rPr lang="sk-SK" sz="3200" b="1" i="1" dirty="0" smtClean="0">
                <a:latin typeface="Book Antiqua" panose="02040602050305030304" pitchFamily="18" charset="0"/>
              </a:rPr>
            </a:br>
            <a:r>
              <a:rPr lang="sk-SK" sz="3200" b="1" i="1" dirty="0" smtClean="0">
                <a:latin typeface="Book Antiqua" panose="02040602050305030304" pitchFamily="18" charset="0"/>
              </a:rPr>
              <a:t/>
            </a:r>
            <a:br>
              <a:rPr lang="sk-SK" sz="3200" b="1" i="1" dirty="0" smtClean="0">
                <a:latin typeface="Book Antiqua" panose="02040602050305030304" pitchFamily="18" charset="0"/>
              </a:rPr>
            </a:br>
            <a:r>
              <a:rPr lang="sk-SK" sz="3200" b="1" i="1" dirty="0" smtClean="0">
                <a:latin typeface="Book Antiqua" panose="02040602050305030304" pitchFamily="18" charset="0"/>
              </a:rPr>
              <a:t>Ružových tvárí hlaď jará ?</a:t>
            </a:r>
            <a:br>
              <a:rPr lang="sk-SK" sz="3200" b="1" i="1" dirty="0" smtClean="0">
                <a:latin typeface="Book Antiqua" panose="02040602050305030304" pitchFamily="18" charset="0"/>
              </a:rPr>
            </a:br>
            <a:r>
              <a:rPr lang="sk-SK" sz="3200" b="1" i="1" dirty="0" smtClean="0">
                <a:latin typeface="Book Antiqua" panose="02040602050305030304" pitchFamily="18" charset="0"/>
              </a:rPr>
              <a:t/>
            </a:r>
            <a:br>
              <a:rPr lang="sk-SK" sz="3200" b="1" i="1" dirty="0" smtClean="0">
                <a:latin typeface="Book Antiqua" panose="02040602050305030304" pitchFamily="18" charset="0"/>
              </a:rPr>
            </a:br>
            <a:r>
              <a:rPr lang="sk-SK" sz="3200" b="1" i="1" dirty="0" smtClean="0">
                <a:latin typeface="Book Antiqua" panose="02040602050305030304" pitchFamily="18" charset="0"/>
              </a:rPr>
              <a:t>Či údov sila ?</a:t>
            </a:r>
            <a:br>
              <a:rPr lang="sk-SK" sz="3200" b="1" i="1" dirty="0" smtClean="0">
                <a:latin typeface="Book Antiqua" panose="02040602050305030304" pitchFamily="18" charset="0"/>
              </a:rPr>
            </a:br>
            <a:r>
              <a:rPr lang="sk-SK" sz="3200" b="1" i="1" dirty="0" smtClean="0">
                <a:latin typeface="Book Antiqua" panose="02040602050305030304" pitchFamily="18" charset="0"/>
              </a:rPr>
              <a:t/>
            </a:r>
            <a:br>
              <a:rPr lang="sk-SK" sz="3200" b="1" i="1" dirty="0" smtClean="0">
                <a:latin typeface="Book Antiqua" panose="02040602050305030304" pitchFamily="18" charset="0"/>
              </a:rPr>
            </a:br>
            <a:r>
              <a:rPr lang="sk-SK" sz="3200" b="1" i="1" dirty="0" smtClean="0">
                <a:latin typeface="Book Antiqua" panose="02040602050305030304" pitchFamily="18" charset="0"/>
              </a:rPr>
              <a:t>Či strmosť krokov ?...“</a:t>
            </a:r>
            <a:br>
              <a:rPr lang="sk-SK" sz="3200" b="1" i="1" dirty="0" smtClean="0">
                <a:latin typeface="Book Antiqua" panose="02040602050305030304" pitchFamily="18" charset="0"/>
              </a:rPr>
            </a:br>
            <a:r>
              <a:rPr lang="sk-SK" sz="3200" b="1" i="1" dirty="0">
                <a:latin typeface="Book Antiqua" panose="02040602050305030304" pitchFamily="18" charset="0"/>
              </a:rPr>
              <a:t/>
            </a:r>
            <a:br>
              <a:rPr lang="sk-SK" sz="3200" b="1" i="1" dirty="0">
                <a:latin typeface="Book Antiqua" panose="02040602050305030304" pitchFamily="18" charset="0"/>
              </a:rPr>
            </a:br>
            <a:r>
              <a:rPr lang="sk-SK" sz="2000" b="1" i="1" dirty="0" smtClean="0">
                <a:latin typeface="Book Antiqua" panose="02040602050305030304" pitchFamily="18" charset="0"/>
              </a:rPr>
              <a:t>185. strofa</a:t>
            </a:r>
            <a:r>
              <a:rPr lang="sk-SK" sz="3200" b="1" i="1" dirty="0" smtClean="0">
                <a:latin typeface="Book Antiqua" panose="02040602050305030304" pitchFamily="18" charset="0"/>
              </a:rPr>
              <a:t/>
            </a:r>
            <a:br>
              <a:rPr lang="sk-SK" sz="3200" b="1" i="1" dirty="0" smtClean="0">
                <a:latin typeface="Book Antiqua" panose="02040602050305030304" pitchFamily="18" charset="0"/>
              </a:rPr>
            </a:br>
            <a:r>
              <a:rPr lang="sk-SK" sz="3200" b="1" i="1" dirty="0">
                <a:latin typeface="Book Antiqua" panose="02040602050305030304" pitchFamily="18" charset="0"/>
              </a:rPr>
              <a:t/>
            </a:r>
            <a:br>
              <a:rPr lang="sk-SK" sz="3200" b="1" i="1" dirty="0">
                <a:latin typeface="Book Antiqua" panose="02040602050305030304" pitchFamily="18" charset="0"/>
              </a:rPr>
            </a:br>
            <a:r>
              <a:rPr lang="sk-SK" sz="3200" b="1" i="1" dirty="0" smtClean="0">
                <a:latin typeface="Book Antiqua" panose="02040602050305030304" pitchFamily="18" charset="0"/>
              </a:rPr>
              <a:t/>
            </a:r>
            <a:br>
              <a:rPr lang="sk-SK" sz="3200" b="1" i="1" dirty="0" smtClean="0">
                <a:latin typeface="Book Antiqua" panose="02040602050305030304" pitchFamily="18" charset="0"/>
              </a:rPr>
            </a:br>
            <a:r>
              <a:rPr lang="sk-SK" sz="3200" b="1" i="1" dirty="0">
                <a:latin typeface="Book Antiqua" panose="02040602050305030304" pitchFamily="18" charset="0"/>
              </a:rPr>
              <a:t/>
            </a:r>
            <a:br>
              <a:rPr lang="sk-SK" sz="3200" b="1" i="1" dirty="0">
                <a:latin typeface="Book Antiqua" panose="02040602050305030304" pitchFamily="18" charset="0"/>
              </a:rPr>
            </a:br>
            <a:r>
              <a:rPr lang="sk-SK" sz="3200" b="1" i="1" dirty="0" smtClean="0">
                <a:latin typeface="Book Antiqua" panose="02040602050305030304" pitchFamily="18" charset="0"/>
              </a:rPr>
              <a:t/>
            </a:r>
            <a:br>
              <a:rPr lang="sk-SK" sz="3200" b="1" i="1" dirty="0" smtClean="0">
                <a:latin typeface="Book Antiqua" panose="02040602050305030304" pitchFamily="18" charset="0"/>
              </a:rPr>
            </a:br>
            <a:r>
              <a:rPr lang="sk-SK" sz="3200" b="1" i="1" dirty="0"/>
              <a:t/>
            </a:r>
            <a:br>
              <a:rPr lang="sk-SK" sz="3200" b="1" i="1" dirty="0"/>
            </a:br>
            <a:r>
              <a:rPr lang="sk-SK" sz="3200" dirty="0" smtClean="0"/>
              <a:t/>
            </a:r>
            <a:br>
              <a:rPr lang="sk-SK" sz="3200" dirty="0" smtClean="0"/>
            </a:br>
            <a:endParaRPr lang="sk-SK" sz="3200" dirty="0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106326" y="5199321"/>
            <a:ext cx="12195544" cy="2158409"/>
          </a:xfrm>
        </p:spPr>
        <p:txBody>
          <a:bodyPr>
            <a:normAutofit/>
          </a:bodyPr>
          <a:lstStyle/>
          <a:p>
            <a:r>
              <a:rPr lang="sk-SK" sz="2400" dirty="0" smtClean="0">
                <a:latin typeface="Book Antiqua" panose="02040602050305030304" pitchFamily="18" charset="0"/>
              </a:rPr>
              <a:t>Autor sa pýta, ale odpovedá si hneď sám v ďalších veršoch...</a:t>
            </a:r>
          </a:p>
          <a:p>
            <a:pPr algn="ctr"/>
            <a:r>
              <a:rPr lang="sk-SK" sz="2400" b="1" dirty="0" smtClean="0">
                <a:latin typeface="Book Antiqua" panose="02040602050305030304" pitchFamily="18" charset="0"/>
              </a:rPr>
              <a:t>„Mladosť je túžba živá po kráse, je hlas nebeský v zemskom ohlase, je nepokoj duší svätý, je tá mohutnosť, čo slávu hľadá, je kvetín lásky rajská záhrada, je anjel v prachu zaviaty!“</a:t>
            </a:r>
            <a:endParaRPr lang="sk-SK" sz="24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12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95693" y="685800"/>
            <a:ext cx="8442251" cy="5470451"/>
          </a:xfrm>
        </p:spPr>
        <p:txBody>
          <a:bodyPr/>
          <a:lstStyle/>
          <a:p>
            <a:pPr marL="0" indent="0">
              <a:buNone/>
            </a:pPr>
            <a:r>
              <a:rPr lang="sk-SK" sz="2800" dirty="0" smtClean="0">
                <a:latin typeface="Book Antiqua" panose="02040602050305030304" pitchFamily="18" charset="0"/>
              </a:rPr>
              <a:t>Literárny </a:t>
            </a:r>
            <a:r>
              <a:rPr lang="sk-SK" sz="2800" dirty="0">
                <a:latin typeface="Book Antiqua" panose="02040602050305030304" pitchFamily="18" charset="0"/>
              </a:rPr>
              <a:t>druh: </a:t>
            </a:r>
            <a:r>
              <a:rPr lang="sk-SK" sz="2800" i="1" dirty="0" smtClean="0">
                <a:latin typeface="Book Antiqua" panose="02040602050305030304" pitchFamily="18" charset="0"/>
              </a:rPr>
              <a:t>lyrika</a:t>
            </a:r>
          </a:p>
          <a:p>
            <a:pPr marL="0" indent="0">
              <a:buNone/>
            </a:pPr>
            <a:r>
              <a:rPr lang="sk-SK" sz="2800" dirty="0" smtClean="0">
                <a:latin typeface="Book Antiqua" panose="02040602050305030304" pitchFamily="18" charset="0"/>
              </a:rPr>
              <a:t>Literárny </a:t>
            </a:r>
            <a:r>
              <a:rPr lang="sk-SK" sz="2800" dirty="0">
                <a:latin typeface="Book Antiqua" panose="02040602050305030304" pitchFamily="18" charset="0"/>
              </a:rPr>
              <a:t>žáner: </a:t>
            </a:r>
            <a:r>
              <a:rPr lang="sk-SK" sz="2800" i="1" dirty="0" smtClean="0">
                <a:latin typeface="Book Antiqua" panose="02040602050305030304" pitchFamily="18" charset="0"/>
              </a:rPr>
              <a:t>lyrická </a:t>
            </a:r>
            <a:r>
              <a:rPr lang="sk-SK" sz="2800" i="1" dirty="0">
                <a:latin typeface="Book Antiqua" panose="02040602050305030304" pitchFamily="18" charset="0"/>
              </a:rPr>
              <a:t>básnická skladba s </a:t>
            </a:r>
            <a:r>
              <a:rPr lang="sk-SK" sz="2800" i="1" dirty="0" smtClean="0">
                <a:latin typeface="Book Antiqua" panose="02040602050305030304" pitchFamily="18" charset="0"/>
              </a:rPr>
              <a:t>prvkami epiky </a:t>
            </a:r>
          </a:p>
          <a:p>
            <a:pPr marL="0" indent="0">
              <a:buNone/>
            </a:pPr>
            <a:r>
              <a:rPr lang="sk-SK" sz="2800" dirty="0" smtClean="0">
                <a:latin typeface="Book Antiqua" panose="02040602050305030304" pitchFamily="18" charset="0"/>
              </a:rPr>
              <a:t>Jazyková </a:t>
            </a:r>
            <a:r>
              <a:rPr lang="sk-SK" sz="2800" dirty="0">
                <a:latin typeface="Book Antiqua" panose="02040602050305030304" pitchFamily="18" charset="0"/>
              </a:rPr>
              <a:t>forma</a:t>
            </a:r>
            <a:r>
              <a:rPr lang="sk-SK" sz="2800" i="1" dirty="0">
                <a:latin typeface="Book Antiqua" panose="02040602050305030304" pitchFamily="18" charset="0"/>
              </a:rPr>
              <a:t>: </a:t>
            </a:r>
            <a:r>
              <a:rPr lang="sk-SK" sz="2800" i="1" dirty="0" smtClean="0">
                <a:latin typeface="Book Antiqua" panose="02040602050305030304" pitchFamily="18" charset="0"/>
              </a:rPr>
              <a:t>poézia</a:t>
            </a:r>
            <a:endParaRPr lang="sk-SK" sz="2800" i="1" dirty="0">
              <a:latin typeface="Book Antiqua" panose="02040602050305030304" pitchFamily="18" charset="0"/>
            </a:endParaRPr>
          </a:p>
          <a:p>
            <a:pPr marL="0" indent="0">
              <a:buNone/>
            </a:pPr>
            <a:r>
              <a:rPr lang="sk-SK" sz="2800" dirty="0" smtClean="0">
                <a:latin typeface="Book Antiqua" panose="02040602050305030304" pitchFamily="18" charset="0"/>
              </a:rPr>
              <a:t>Vonkajšia kompozícia:</a:t>
            </a:r>
            <a:endParaRPr lang="sk-SK" sz="2800" dirty="0">
              <a:latin typeface="Book Antiqua" panose="02040602050305030304" pitchFamily="18" charset="0"/>
            </a:endParaRPr>
          </a:p>
          <a:p>
            <a:pPr marL="0" indent="0">
              <a:buNone/>
            </a:pPr>
            <a:r>
              <a:rPr lang="sk-SK" sz="2800" i="1" dirty="0" smtClean="0">
                <a:latin typeface="Book Antiqua" panose="02040602050305030304" pitchFamily="18" charset="0"/>
              </a:rPr>
              <a:t>Nadpis </a:t>
            </a:r>
            <a:r>
              <a:rPr lang="sk-SK" sz="2800" dirty="0">
                <a:latin typeface="Book Antiqua" panose="02040602050305030304" pitchFamily="18" charset="0"/>
              </a:rPr>
              <a:t>– </a:t>
            </a:r>
            <a:r>
              <a:rPr lang="sk-SK" sz="2800" dirty="0" smtClean="0">
                <a:latin typeface="Book Antiqua" panose="02040602050305030304" pitchFamily="18" charset="0"/>
              </a:rPr>
              <a:t>Marína</a:t>
            </a:r>
            <a:endParaRPr lang="sk-SK" sz="2800" dirty="0">
              <a:latin typeface="Book Antiqua" panose="02040602050305030304" pitchFamily="18" charset="0"/>
            </a:endParaRPr>
          </a:p>
          <a:p>
            <a:pPr marL="0" indent="0">
              <a:buNone/>
            </a:pPr>
            <a:r>
              <a:rPr lang="sk-SK" sz="2800" i="1" dirty="0" smtClean="0">
                <a:latin typeface="Book Antiqua" panose="02040602050305030304" pitchFamily="18" charset="0"/>
              </a:rPr>
              <a:t>Strofy </a:t>
            </a:r>
            <a:r>
              <a:rPr lang="sk-SK" sz="2800" i="1" dirty="0">
                <a:latin typeface="Book Antiqua" panose="02040602050305030304" pitchFamily="18" charset="0"/>
              </a:rPr>
              <a:t>(291) </a:t>
            </a:r>
            <a:r>
              <a:rPr lang="sk-SK" sz="2800" dirty="0">
                <a:latin typeface="Book Antiqua" panose="02040602050305030304" pitchFamily="18" charset="0"/>
              </a:rPr>
              <a:t>– každá strofa obsahuje </a:t>
            </a:r>
            <a:r>
              <a:rPr lang="sk-SK" sz="2800">
                <a:latin typeface="Book Antiqua" panose="02040602050305030304" pitchFamily="18" charset="0"/>
              </a:rPr>
              <a:t>10 </a:t>
            </a:r>
            <a:r>
              <a:rPr lang="sk-SK" sz="2800" smtClean="0">
                <a:latin typeface="Book Antiqua" panose="02040602050305030304" pitchFamily="18" charset="0"/>
              </a:rPr>
              <a:t>veršov </a:t>
            </a:r>
            <a:endParaRPr lang="sk-SK" sz="2800" dirty="0" smtClean="0">
              <a:latin typeface="Book Antiqua" panose="02040602050305030304" pitchFamily="18" charset="0"/>
            </a:endParaRPr>
          </a:p>
          <a:p>
            <a:pPr marL="0" indent="0">
              <a:buNone/>
            </a:pPr>
            <a:r>
              <a:rPr lang="sk-SK" sz="2800" i="1" dirty="0" smtClean="0">
                <a:latin typeface="Book Antiqua" panose="02040602050305030304" pitchFamily="18" charset="0"/>
              </a:rPr>
              <a:t>Verše</a:t>
            </a:r>
            <a:endParaRPr lang="sk-SK" sz="2800" i="1" dirty="0">
              <a:latin typeface="Book Antiqua" panose="02040602050305030304" pitchFamily="18" charset="0"/>
            </a:endParaRPr>
          </a:p>
          <a:p>
            <a:pPr marL="0" indent="0">
              <a:buNone/>
            </a:pPr>
            <a:r>
              <a:rPr lang="sk-SK" sz="2800" dirty="0" smtClean="0">
                <a:latin typeface="Book Antiqua" panose="02040602050305030304" pitchFamily="18" charset="0"/>
              </a:rPr>
              <a:t>Hlavná myšlienka: </a:t>
            </a:r>
            <a:r>
              <a:rPr lang="sk-SK" sz="2800" i="1" dirty="0" smtClean="0">
                <a:latin typeface="Book Antiqua" panose="02040602050305030304" pitchFamily="18" charset="0"/>
              </a:rPr>
              <a:t>nešťastná láska k žene</a:t>
            </a:r>
          </a:p>
          <a:p>
            <a:pPr marL="0" indent="0">
              <a:buNone/>
            </a:pPr>
            <a:endParaRPr lang="sk-SK" dirty="0">
              <a:latin typeface="Book Antiqua" panose="02040602050305030304" pitchFamily="18" charset="0"/>
            </a:endParaRPr>
          </a:p>
          <a:p>
            <a:pPr marL="0" indent="0">
              <a:buNone/>
            </a:pPr>
            <a:endParaRPr lang="sk-SK" dirty="0">
              <a:latin typeface="Book Antiqua" panose="02040602050305030304" pitchFamily="18" charset="0"/>
            </a:endParaRPr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293395" y="999460"/>
            <a:ext cx="3898605" cy="4715540"/>
          </a:xfrm>
        </p:spPr>
        <p:txBody>
          <a:bodyPr>
            <a:normAutofit/>
          </a:bodyPr>
          <a:lstStyle/>
          <a:p>
            <a:pPr algn="ctr"/>
            <a:r>
              <a:rPr lang="sk-SK" sz="2800" dirty="0" smtClean="0">
                <a:latin typeface="Book Antiqua" panose="02040602050305030304" pitchFamily="18" charset="0"/>
              </a:rPr>
              <a:t>V básnickej skladbe Marína sú  tieto </a:t>
            </a:r>
            <a:r>
              <a:rPr lang="sk-SK" sz="2800" dirty="0">
                <a:latin typeface="Book Antiqua" panose="02040602050305030304" pitchFamily="18" charset="0"/>
              </a:rPr>
              <a:t>témy: </a:t>
            </a:r>
          </a:p>
          <a:p>
            <a:endParaRPr lang="sk-SK" sz="2800" b="1" dirty="0" smtClean="0">
              <a:solidFill>
                <a:srgbClr val="7030A0"/>
              </a:solidFill>
              <a:latin typeface="Book Antiqua" panose="02040602050305030304" pitchFamily="18" charset="0"/>
            </a:endParaRPr>
          </a:p>
          <a:p>
            <a:r>
              <a:rPr lang="sk-SK" sz="2800" b="1" dirty="0" smtClean="0">
                <a:solidFill>
                  <a:srgbClr val="7030A0"/>
                </a:solidFill>
                <a:latin typeface="Book Antiqua" panose="02040602050305030304" pitchFamily="18" charset="0"/>
              </a:rPr>
              <a:t>    1. krása</a:t>
            </a:r>
            <a:endParaRPr lang="sk-SK" sz="2800" b="1" dirty="0">
              <a:solidFill>
                <a:srgbClr val="7030A0"/>
              </a:solidFill>
              <a:latin typeface="Book Antiqua" panose="02040602050305030304" pitchFamily="18" charset="0"/>
            </a:endParaRPr>
          </a:p>
          <a:p>
            <a:r>
              <a:rPr lang="sk-SK" sz="2800" b="1" dirty="0" smtClean="0">
                <a:solidFill>
                  <a:srgbClr val="7030A0"/>
                </a:solidFill>
                <a:latin typeface="Book Antiqua" panose="02040602050305030304" pitchFamily="18" charset="0"/>
              </a:rPr>
              <a:t>    2. láska </a:t>
            </a:r>
            <a:r>
              <a:rPr lang="sk-SK" sz="2800" b="1" dirty="0">
                <a:solidFill>
                  <a:srgbClr val="7030A0"/>
                </a:solidFill>
                <a:latin typeface="Book Antiqua" panose="02040602050305030304" pitchFamily="18" charset="0"/>
              </a:rPr>
              <a:t>k Maríne</a:t>
            </a:r>
          </a:p>
          <a:p>
            <a:r>
              <a:rPr lang="sk-SK" sz="2800" b="1" dirty="0" smtClean="0">
                <a:solidFill>
                  <a:srgbClr val="7030A0"/>
                </a:solidFill>
                <a:latin typeface="Book Antiqua" panose="02040602050305030304" pitchFamily="18" charset="0"/>
              </a:rPr>
              <a:t>    3. </a:t>
            </a:r>
            <a:r>
              <a:rPr lang="sk-SK" sz="2800" b="1" dirty="0">
                <a:solidFill>
                  <a:srgbClr val="7030A0"/>
                </a:solidFill>
                <a:latin typeface="Book Antiqua" panose="02040602050305030304" pitchFamily="18" charset="0"/>
              </a:rPr>
              <a:t>l</a:t>
            </a:r>
            <a:r>
              <a:rPr lang="sk-SK" sz="2800" b="1" dirty="0" smtClean="0">
                <a:solidFill>
                  <a:srgbClr val="7030A0"/>
                </a:solidFill>
                <a:latin typeface="Book Antiqua" panose="02040602050305030304" pitchFamily="18" charset="0"/>
              </a:rPr>
              <a:t>áska k Slovensku</a:t>
            </a:r>
            <a:endParaRPr lang="sk-SK" sz="2800" b="1" dirty="0">
              <a:solidFill>
                <a:srgbClr val="7030A0"/>
              </a:solidFill>
              <a:latin typeface="Book Antiqua" panose="02040602050305030304" pitchFamily="18" charset="0"/>
            </a:endParaRPr>
          </a:p>
          <a:p>
            <a:r>
              <a:rPr lang="sk-SK" sz="2800" b="1" dirty="0" smtClean="0">
                <a:solidFill>
                  <a:srgbClr val="7030A0"/>
                </a:solidFill>
                <a:latin typeface="Book Antiqua" panose="02040602050305030304" pitchFamily="18" charset="0"/>
              </a:rPr>
              <a:t>    4. mladosť</a:t>
            </a:r>
            <a:endParaRPr lang="sk-SK" sz="2800" b="1" dirty="0">
              <a:solidFill>
                <a:srgbClr val="7030A0"/>
              </a:solidFill>
              <a:latin typeface="Book Antiqua" panose="02040602050305030304" pitchFamily="18" charset="0"/>
            </a:endParaRP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653906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yp dreva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6813_TF89879641.potx" id="{B51D98EF-7A6E-49FC-A408-380B22398BA4}" vid="{AFEEE4F4-94A2-4D95-BB20-EFF27B2EA96F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9A9D615-5981-403D-BA81-11685916B2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48674FF-673D-40E4-90DC-427647F6395A}">
  <ds:schemaRefs>
    <ds:schemaRef ds:uri="http://schemas.microsoft.com/office/2006/documentManagement/types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terms/"/>
    <ds:schemaRef ds:uri="http://schemas.openxmlformats.org/package/2006/metadata/core-properties"/>
    <ds:schemaRef ds:uri="16c05727-aa75-4e4a-9b5f-8a80a1165891"/>
    <ds:schemaRef ds:uri="http://purl.org/dc/elements/1.1/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2EFE16CA-070B-4D00-B57F-1D59C2AB8F4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Návrh typu dreva</Template>
  <TotalTime>0</TotalTime>
  <Words>274</Words>
  <Application>Microsoft Office PowerPoint</Application>
  <PresentationFormat>Širokouhlá</PresentationFormat>
  <Paragraphs>55</Paragraphs>
  <Slides>8</Slides>
  <Notes>2</Notes>
  <HiddenSlides>0</HiddenSlides>
  <MMClips>0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8</vt:i4>
      </vt:variant>
    </vt:vector>
  </HeadingPairs>
  <TitlesOfParts>
    <vt:vector size="16" baseType="lpstr">
      <vt:lpstr>Book Antiqua</vt:lpstr>
      <vt:lpstr>Calibri</vt:lpstr>
      <vt:lpstr>Rockwell</vt:lpstr>
      <vt:lpstr>Rockwell Condensed</vt:lpstr>
      <vt:lpstr>Rockwell Extra Bold</vt:lpstr>
      <vt:lpstr>Times New Roman</vt:lpstr>
      <vt:lpstr>Wingdings</vt:lpstr>
      <vt:lpstr>Typ dreva</vt:lpstr>
      <vt:lpstr> Andrej SládkoviČ       MArína</vt:lpstr>
      <vt:lpstr>Autor ľúbostnej básne Marína je Andrej Sládkovič. Hlavným námetom k napísaniu diela mu bola jeho nešťastná láska k jeho študentke Márii Pišlovej (Pischlovej), do ktorej sa zamiloval v roku 1839, no Mária sa na žiadosť matky musela vydať za bohatého pernikára. Sládkovič v diele spomína aj geografické časti Slovenska, ako napríklad Sitno a Hron. Prelína tu svoju lásku k vlasti s láskou k žene.</vt:lpstr>
      <vt:lpstr>Prezentácia programu PowerPoint</vt:lpstr>
      <vt:lpstr>Prezentácia programu PowerPoint</vt:lpstr>
      <vt:lpstr>       V tejto strofe nájdeme opakovanie jedného slova na začiatku každého verša.  Slovo „MOŽNO“.</vt:lpstr>
      <vt:lpstr>Prezentácia programu PowerPoint</vt:lpstr>
      <vt:lpstr>      Básnická otázka:   „A čo je mladosť ? – Dvadsať päť rokov ?  Ružových tvárí hlaď jará ?  Či údov sila ?  Či strmosť krokov ?...“  185. strofa       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2020-10-23T06:44:11Z</dcterms:created>
  <dcterms:modified xsi:type="dcterms:W3CDTF">2020-10-23T11:43:58Z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