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56" r:id="rId2"/>
    <p:sldId id="257" r:id="rId3"/>
    <p:sldId id="258" r:id="rId4"/>
    <p:sldId id="264" r:id="rId5"/>
    <p:sldId id="259" r:id="rId6"/>
    <p:sldId id="292" r:id="rId7"/>
    <p:sldId id="298" r:id="rId8"/>
    <p:sldId id="300" r:id="rId9"/>
    <p:sldId id="299" r:id="rId10"/>
    <p:sldId id="301" r:id="rId11"/>
    <p:sldId id="263" r:id="rId12"/>
    <p:sldId id="262" r:id="rId13"/>
    <p:sldId id="277" r:id="rId14"/>
    <p:sldId id="283" r:id="rId15"/>
    <p:sldId id="293" r:id="rId16"/>
    <p:sldId id="284" r:id="rId17"/>
    <p:sldId id="278" r:id="rId18"/>
    <p:sldId id="294" r:id="rId19"/>
    <p:sldId id="279" r:id="rId20"/>
    <p:sldId id="280" r:id="rId21"/>
    <p:sldId id="289" r:id="rId22"/>
    <p:sldId id="296" r:id="rId23"/>
    <p:sldId id="295" r:id="rId24"/>
    <p:sldId id="288" r:id="rId25"/>
    <p:sldId id="297" r:id="rId26"/>
    <p:sldId id="276" r:id="rId27"/>
    <p:sldId id="282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6949" autoAdjust="0"/>
  </p:normalViewPr>
  <p:slideViewPr>
    <p:cSldViewPr>
      <p:cViewPr varScale="1">
        <p:scale>
          <a:sx n="70" d="100"/>
          <a:sy n="70" d="100"/>
        </p:scale>
        <p:origin x="148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10.07.2022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426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10.07.2022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183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10.07.2022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4829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10.07.2022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72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10.07.2022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9796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10.07.2022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1035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10.07.2022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3012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10.07.2022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2223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10.07.2022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137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10.07.2022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186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10.07.2022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961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10.07.2022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639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10.07.2022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565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10.07.2022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350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10.07.2022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605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10.07.2022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222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10.07.2022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093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10.07.2022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63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6.jpeg"/><Relationship Id="rId5" Type="http://schemas.openxmlformats.org/officeDocument/2006/relationships/image" Target="../media/image24.jpeg"/><Relationship Id="rId10" Type="http://schemas.openxmlformats.org/officeDocument/2006/relationships/image" Target="../media/image35.jpeg"/><Relationship Id="rId4" Type="http://schemas.openxmlformats.org/officeDocument/2006/relationships/image" Target="../media/image23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2.png"/><Relationship Id="rId7" Type="http://schemas.openxmlformats.org/officeDocument/2006/relationships/image" Target="../media/image5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3.jpeg"/><Relationship Id="rId7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9.jpeg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66441" y="2636912"/>
            <a:ext cx="5361744" cy="2140468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Monotype Corsiva" panose="03010101010201010101" pitchFamily="66" charset="0"/>
              </a:rPr>
              <a:t>Prezentacja z odbytej praktyki</a:t>
            </a:r>
            <a:br>
              <a:rPr lang="pl-PL" dirty="0">
                <a:latin typeface="Monotype Corsiva" panose="03010101010201010101" pitchFamily="66" charset="0"/>
              </a:rPr>
            </a:br>
            <a:r>
              <a:rPr lang="pl-PL" dirty="0">
                <a:latin typeface="Monotype Corsiva" panose="03010101010201010101" pitchFamily="66" charset="0"/>
              </a:rPr>
              <a:t>zawodowej w Sevilli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23728" y="5229200"/>
            <a:ext cx="5976664" cy="1320552"/>
          </a:xfrm>
        </p:spPr>
        <p:txBody>
          <a:bodyPr/>
          <a:lstStyle/>
          <a:p>
            <a:pPr algn="r"/>
            <a:r>
              <a:rPr lang="pl-PL" b="1" dirty="0">
                <a:solidFill>
                  <a:schemeClr val="bg1"/>
                </a:solidFill>
                <a:latin typeface="Monotype Corsiva" panose="03010101010201010101" pitchFamily="66" charset="0"/>
              </a:rPr>
              <a:t>Damian Żyła</a:t>
            </a:r>
          </a:p>
        </p:txBody>
      </p:sp>
      <p:pic>
        <p:nvPicPr>
          <p:cNvPr id="5122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FEFD0CE0-0D72-4A1B-97F0-78F77D203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94411E6-530A-437B-A7AD-C8B8D4B01A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85" y="1746426"/>
            <a:ext cx="2518059" cy="3365148"/>
          </a:xfrm>
          <a:prstGeom prst="rect">
            <a:avLst/>
          </a:prstGeom>
        </p:spPr>
      </p:pic>
      <p:pic>
        <p:nvPicPr>
          <p:cNvPr id="8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642" y="714447"/>
            <a:ext cx="7824183" cy="80019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9792" y="-267327"/>
            <a:ext cx="3744416" cy="1824119"/>
          </a:xfrm>
        </p:spPr>
        <p:txBody>
          <a:bodyPr/>
          <a:lstStyle/>
          <a:p>
            <a:pPr algn="ctr"/>
            <a:r>
              <a:rPr lang="pl-PL" sz="5400" dirty="0">
                <a:latin typeface="Monotype Corsiva" panose="03010101010201010101" pitchFamily="66" charset="0"/>
              </a:rPr>
              <a:t>Sevilla</a:t>
            </a:r>
          </a:p>
        </p:txBody>
      </p:sp>
      <p:pic>
        <p:nvPicPr>
          <p:cNvPr id="7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A7852360-1512-462F-8D52-8AFCD580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E0B2F06-4CFD-4FDE-BFD4-A436CF9F0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61818"/>
            <a:ext cx="2204351" cy="293436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657A0D28-3E4D-4FAC-A780-4CFEB3565F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5" y="1961818"/>
            <a:ext cx="2204351" cy="293436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7CD94332-07EC-4259-8B6A-3787766CF3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075" y="1961818"/>
            <a:ext cx="2204351" cy="29343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4FF4D6D-E7ED-4E52-AA4C-B389C0F88C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961818"/>
            <a:ext cx="2204351" cy="293436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DA309AC5-B655-45E8-AD4D-A3274247E1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52" y="1961819"/>
            <a:ext cx="2204351" cy="2934364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3312C4F9-0CB8-4C93-AA20-449FC7C009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02" y="1961818"/>
            <a:ext cx="2210074" cy="293436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588A2F4F-6409-4309-A0CB-4A678BBCEC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2" y="1961818"/>
            <a:ext cx="2204351" cy="294590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0427B01-70F0-47CB-B382-0323E520F5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5" y="1961818"/>
            <a:ext cx="2204351" cy="2934364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B0A25BE1-701E-4A7F-A9B8-1858850312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28" y="1961818"/>
            <a:ext cx="2221520" cy="2934364"/>
          </a:xfrm>
          <a:prstGeom prst="rect">
            <a:avLst/>
          </a:prstGeom>
        </p:spPr>
      </p:pic>
      <p:pic>
        <p:nvPicPr>
          <p:cNvPr id="17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7047" y="5805264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67544" y="980728"/>
            <a:ext cx="3456384" cy="914400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Monotype Corsiva" panose="03010101010201010101" pitchFamily="66" charset="0"/>
              </a:rPr>
              <a:t>Godziny pracy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605434" y="2366317"/>
            <a:ext cx="4038600" cy="29851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latin typeface="Monotype Corsiva" panose="03010101010201010101" pitchFamily="66" charset="0"/>
              </a:rPr>
              <a:t>	Swoją pracę rozpoczynałem od godziny </a:t>
            </a:r>
            <a:r>
              <a:rPr lang="pl-PL" sz="2400" dirty="0" smtClean="0">
                <a:latin typeface="Monotype Corsiva" panose="03010101010201010101" pitchFamily="66" charset="0"/>
              </a:rPr>
              <a:t>8:30</a:t>
            </a:r>
            <a:r>
              <a:rPr lang="pl-PL" sz="2400" dirty="0">
                <a:latin typeface="Monotype Corsiva" panose="03010101010201010101" pitchFamily="66" charset="0"/>
              </a:rPr>
              <a:t>, natomiast kończyłem o godzinie 13:00.</a:t>
            </a:r>
          </a:p>
        </p:txBody>
      </p:sp>
      <p:pic>
        <p:nvPicPr>
          <p:cNvPr id="2050" name="Picture 2" descr="WALL CLOCK PL PW 1912 W - Argo">
            <a:extLst>
              <a:ext uri="{FF2B5EF4-FFF2-40B4-BE49-F238E27FC236}">
                <a16:creationId xmlns:a16="http://schemas.microsoft.com/office/drawing/2014/main" xmlns="" id="{40DD65F3-3946-450F-BE1D-1F3F41B2A16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5306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17012D90-52A7-4534-919C-A65541155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6489" y="5822701"/>
            <a:ext cx="7824183" cy="80019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78133251-3D85-4DE0-8420-D0B3DC4AFB49}"/>
              </a:ext>
            </a:extLst>
          </p:cNvPr>
          <p:cNvSpPr txBox="1"/>
          <p:nvPr/>
        </p:nvSpPr>
        <p:spPr>
          <a:xfrm>
            <a:off x="773912" y="805779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Wycieczki</a:t>
            </a:r>
          </a:p>
        </p:txBody>
      </p:sp>
      <p:pic>
        <p:nvPicPr>
          <p:cNvPr id="19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A08A42DE-E4ED-46CC-8D89-190F8539B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AE3805A6-82A5-47E5-B84B-44FF93DCA7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03861"/>
            <a:ext cx="3312368" cy="2692402"/>
          </a:xfrm>
          <a:prstGeom prst="rect">
            <a:avLst/>
          </a:prstGeom>
        </p:spPr>
      </p:pic>
      <p:sp>
        <p:nvSpPr>
          <p:cNvPr id="22" name="Tytuł 21">
            <a:extLst>
              <a:ext uri="{FF2B5EF4-FFF2-40B4-BE49-F238E27FC236}">
                <a16:creationId xmlns:a16="http://schemas.microsoft.com/office/drawing/2014/main" xmlns="" id="{1961B592-280D-420B-B11C-A210432A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772816"/>
            <a:ext cx="3090672" cy="3020344"/>
          </a:xfrm>
        </p:spPr>
        <p:txBody>
          <a:bodyPr/>
          <a:lstStyle/>
          <a:p>
            <a:r>
              <a:rPr lang="pl-PL" dirty="0">
                <a:latin typeface="Monotype Corsiva" panose="03010101010201010101" pitchFamily="66" charset="0"/>
              </a:rPr>
              <a:t>W ciągu 3 tygodni byliśmy na 2 wspaniałych wycieczkach w Maladze oraz Cordobie</a:t>
            </a:r>
          </a:p>
        </p:txBody>
      </p:sp>
      <p:pic>
        <p:nvPicPr>
          <p:cNvPr id="8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5848242"/>
            <a:ext cx="7824183" cy="800198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9792" y="-267327"/>
            <a:ext cx="3744416" cy="1824119"/>
          </a:xfrm>
        </p:spPr>
        <p:txBody>
          <a:bodyPr/>
          <a:lstStyle/>
          <a:p>
            <a:pPr algn="ctr"/>
            <a:r>
              <a:rPr lang="pl-PL" sz="5400" dirty="0">
                <a:latin typeface="Monotype Corsiva" panose="03010101010201010101" pitchFamily="66" charset="0"/>
              </a:rPr>
              <a:t>Malaga</a:t>
            </a:r>
          </a:p>
        </p:txBody>
      </p:sp>
      <p:pic>
        <p:nvPicPr>
          <p:cNvPr id="7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A7852360-1512-462F-8D52-8AFCD580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25D35E44-C72F-438D-81BC-669F879A4913}"/>
              </a:ext>
            </a:extLst>
          </p:cNvPr>
          <p:cNvSpPr txBox="1"/>
          <p:nvPr/>
        </p:nvSpPr>
        <p:spPr>
          <a:xfrm>
            <a:off x="1187624" y="1572167"/>
            <a:ext cx="67687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B</a:t>
            </a:r>
            <a:r>
              <a:rPr lang="pl-PL" sz="2400" b="0" i="0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yliśmy na wycieczce w Maladze. Gdzie </a:t>
            </a:r>
            <a:r>
              <a:rPr lang="pl-PL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p</a:t>
            </a:r>
            <a:r>
              <a:rPr lang="pl-PL" sz="2400" b="0" i="0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odziwiałem bogactwo przyrody: piękne egotyczne rośliny, wzburzone morze oraz skalisty krajobraz. Z tarasu widokowego zamku Gibralfaro można było zobaczyć międzynarodowy port morski, arenę walki byków, charakterystyczną zabudowę miasta, parki i ogrody. Spacerując wąskimi, krętymi uliczkami miałem okazję zobaczyć jak wygląda życie w mieście pełnym turystów. Na szczególną uwagę zasługuje pomnik Pabla Picassa, znajdujący się w miejscu, gdzie się urodził i spędził dzieciństwo.</a:t>
            </a:r>
            <a:endParaRPr lang="pl-PL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908" y="5805264"/>
            <a:ext cx="7824183" cy="800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9792" y="-267327"/>
            <a:ext cx="3744416" cy="1824119"/>
          </a:xfrm>
        </p:spPr>
        <p:txBody>
          <a:bodyPr/>
          <a:lstStyle/>
          <a:p>
            <a:pPr algn="ctr"/>
            <a:r>
              <a:rPr lang="pl-PL" sz="5400" dirty="0">
                <a:latin typeface="Monotype Corsiva" panose="03010101010201010101" pitchFamily="66" charset="0"/>
              </a:rPr>
              <a:t>Malaga</a:t>
            </a:r>
          </a:p>
        </p:txBody>
      </p:sp>
      <p:pic>
        <p:nvPicPr>
          <p:cNvPr id="7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A7852360-1512-462F-8D52-8AFCD580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E0B2F06-4CFD-4FDE-BFD4-A436CF9F0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61818"/>
            <a:ext cx="2204351" cy="293436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657A0D28-3E4D-4FAC-A780-4CFEB3565F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5" y="1961818"/>
            <a:ext cx="2204351" cy="293436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7CD94332-07EC-4259-8B6A-3787766CF3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075" y="1961818"/>
            <a:ext cx="2204351" cy="2934364"/>
          </a:xfrm>
          <a:prstGeom prst="rect">
            <a:avLst/>
          </a:prstGeom>
        </p:spPr>
      </p:pic>
      <p:pic>
        <p:nvPicPr>
          <p:cNvPr id="11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908" y="5909221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18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9792" y="-267327"/>
            <a:ext cx="3744416" cy="1824119"/>
          </a:xfrm>
        </p:spPr>
        <p:txBody>
          <a:bodyPr/>
          <a:lstStyle/>
          <a:p>
            <a:pPr algn="ctr"/>
            <a:r>
              <a:rPr lang="pl-PL" sz="5400" dirty="0">
                <a:latin typeface="Monotype Corsiva" panose="03010101010201010101" pitchFamily="66" charset="0"/>
              </a:rPr>
              <a:t>Malaga</a:t>
            </a:r>
          </a:p>
        </p:txBody>
      </p:sp>
      <p:pic>
        <p:nvPicPr>
          <p:cNvPr id="7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A7852360-1512-462F-8D52-8AFCD580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E0B2F06-4CFD-4FDE-BFD4-A436CF9F0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61818"/>
            <a:ext cx="2204351" cy="293436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657A0D28-3E4D-4FAC-A780-4CFEB3565F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5" y="1961818"/>
            <a:ext cx="2204351" cy="293436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7CD94332-07EC-4259-8B6A-3787766CF3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075" y="1961818"/>
            <a:ext cx="2204351" cy="29343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4FF4D6D-E7ED-4E52-AA4C-B389C0F88C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961818"/>
            <a:ext cx="2204351" cy="293436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DA309AC5-B655-45E8-AD4D-A3274247E1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52" y="1961819"/>
            <a:ext cx="2204351" cy="2934364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3312C4F9-0CB8-4C93-AA20-449FC7C009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02" y="1961818"/>
            <a:ext cx="2210074" cy="2934364"/>
          </a:xfrm>
          <a:prstGeom prst="rect">
            <a:avLst/>
          </a:prstGeom>
        </p:spPr>
      </p:pic>
      <p:pic>
        <p:nvPicPr>
          <p:cNvPr id="14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7047" y="5949280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2282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CC1C1280-99CE-4230-8B77-859A4B1133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6" y="2294874"/>
            <a:ext cx="3174613" cy="226825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CA828ED6-C800-4039-9813-C66E35A75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77" y="2262768"/>
            <a:ext cx="3235437" cy="230035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9792" y="-267327"/>
            <a:ext cx="3744416" cy="1824119"/>
          </a:xfrm>
        </p:spPr>
        <p:txBody>
          <a:bodyPr/>
          <a:lstStyle/>
          <a:p>
            <a:pPr algn="ctr"/>
            <a:r>
              <a:rPr lang="pl-PL" sz="5400" dirty="0">
                <a:latin typeface="Monotype Corsiva" panose="03010101010201010101" pitchFamily="66" charset="0"/>
              </a:rPr>
              <a:t>Malaga</a:t>
            </a:r>
          </a:p>
        </p:txBody>
      </p:sp>
      <p:pic>
        <p:nvPicPr>
          <p:cNvPr id="7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A7852360-1512-462F-8D52-8AFCD580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28AAE9D6-B932-4A30-B4A0-05E97B055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13" y="2294874"/>
            <a:ext cx="3180456" cy="2268252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6262CBFB-13AF-4F55-8BF2-E179F2D2DA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04" y="2262768"/>
            <a:ext cx="3235437" cy="2300358"/>
          </a:xfrm>
          <a:prstGeom prst="rect">
            <a:avLst/>
          </a:prstGeom>
        </p:spPr>
      </p:pic>
      <p:pic>
        <p:nvPicPr>
          <p:cNvPr id="11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908" y="5733256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22498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3F2F29BF-0F75-4CC8-B73E-F1FB42187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7" y="2294874"/>
            <a:ext cx="3168352" cy="226825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5932EEE4-A293-461E-B207-295BE8FDD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77" y="2262768"/>
            <a:ext cx="3212814" cy="230035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9792" y="-267327"/>
            <a:ext cx="3744416" cy="1824119"/>
          </a:xfrm>
        </p:spPr>
        <p:txBody>
          <a:bodyPr/>
          <a:lstStyle/>
          <a:p>
            <a:pPr algn="ctr"/>
            <a:r>
              <a:rPr lang="pl-PL" sz="5400" dirty="0">
                <a:latin typeface="Monotype Corsiva" panose="03010101010201010101" pitchFamily="66" charset="0"/>
              </a:rPr>
              <a:t>Malaga</a:t>
            </a:r>
          </a:p>
        </p:txBody>
      </p:sp>
      <p:pic>
        <p:nvPicPr>
          <p:cNvPr id="7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A7852360-1512-462F-8D52-8AFCD580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264B3DB-6E78-40C8-9E53-EE5ADF6E7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6" y="2294874"/>
            <a:ext cx="3174613" cy="226825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A5BD8297-86E8-4E89-9D58-D28439AC76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77" y="2262768"/>
            <a:ext cx="3235437" cy="2300358"/>
          </a:xfrm>
          <a:prstGeom prst="rect">
            <a:avLst/>
          </a:prstGeom>
        </p:spPr>
      </p:pic>
      <p:pic>
        <p:nvPicPr>
          <p:cNvPr id="10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908" y="5733256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14362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9792" y="-267327"/>
            <a:ext cx="3744416" cy="1824119"/>
          </a:xfrm>
        </p:spPr>
        <p:txBody>
          <a:bodyPr/>
          <a:lstStyle/>
          <a:p>
            <a:pPr algn="ctr"/>
            <a:r>
              <a:rPr lang="pl-PL" sz="5400" dirty="0">
                <a:latin typeface="Monotype Corsiva" panose="03010101010201010101" pitchFamily="66" charset="0"/>
              </a:rPr>
              <a:t>Cordoba</a:t>
            </a:r>
          </a:p>
        </p:txBody>
      </p:sp>
      <p:pic>
        <p:nvPicPr>
          <p:cNvPr id="7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A7852360-1512-462F-8D52-8AFCD580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25D35E44-C72F-438D-81BC-669F879A4913}"/>
              </a:ext>
            </a:extLst>
          </p:cNvPr>
          <p:cNvSpPr txBox="1"/>
          <p:nvPr/>
        </p:nvSpPr>
        <p:spPr>
          <a:xfrm>
            <a:off x="1187624" y="1572167"/>
            <a:ext cx="67687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dirty="0">
                <a:solidFill>
                  <a:srgbClr val="E4E6EB"/>
                </a:solidFill>
                <a:effectLst/>
                <a:latin typeface="Monotype Corsiva" panose="03010101010201010101" pitchFamily="66" charset="0"/>
              </a:rPr>
              <a:t>W sobotę byliśmy na wycieczce w Kordobie. Ten region Andaluzji jest największym świadectwem średniowiecznej kultury muzułmańskiej w całej Europie</a:t>
            </a:r>
            <a:r>
              <a:rPr lang="pl-PL" sz="2400" b="0" i="0" dirty="0" smtClean="0">
                <a:solidFill>
                  <a:srgbClr val="E4E6EB"/>
                </a:solidFill>
                <a:effectLst/>
                <a:latin typeface="Monotype Corsiva" panose="03010101010201010101" pitchFamily="66" charset="0"/>
              </a:rPr>
              <a:t>. </a:t>
            </a:r>
            <a:r>
              <a:rPr lang="pl-PL" sz="2400" b="0" i="0" dirty="0">
                <a:solidFill>
                  <a:srgbClr val="E4E6EB"/>
                </a:solidFill>
                <a:effectLst/>
                <a:latin typeface="Monotype Corsiva" panose="03010101010201010101" pitchFamily="66" charset="0"/>
              </a:rPr>
              <a:t>Na uwagę zasługuje dzielnica żydowska z synagogą. Inną główną atrakcją miasta jest: Alkazar Królów Chrześcijańskich, Most Rzymski oraz ruiny rzymskich budowli. Wyjątkowej urody są wnętrza dziedzińca ubarwione niebieskimi doniczkami z kwiatami. Atrakcją dla zwiedzających jest również spacer wąskimi uliczkami Kordoby.</a:t>
            </a:r>
            <a:endParaRPr lang="pl-PL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908" y="5877272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05367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9792" y="-267327"/>
            <a:ext cx="3744416" cy="1824119"/>
          </a:xfrm>
        </p:spPr>
        <p:txBody>
          <a:bodyPr/>
          <a:lstStyle/>
          <a:p>
            <a:pPr algn="ctr"/>
            <a:r>
              <a:rPr lang="pl-PL" sz="5400" dirty="0">
                <a:latin typeface="Monotype Corsiva" panose="03010101010201010101" pitchFamily="66" charset="0"/>
              </a:rPr>
              <a:t>Cordoba</a:t>
            </a:r>
          </a:p>
        </p:txBody>
      </p:sp>
      <p:pic>
        <p:nvPicPr>
          <p:cNvPr id="7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A7852360-1512-462F-8D52-8AFCD580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FB89F45-F8C8-4FDE-AAD8-05BF1A96E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7" y="2294874"/>
            <a:ext cx="3168352" cy="226825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2FFFD91B-4968-46F3-9169-D0ADE090D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77" y="2262768"/>
            <a:ext cx="3212814" cy="2300358"/>
          </a:xfrm>
          <a:prstGeom prst="rect">
            <a:avLst/>
          </a:prstGeom>
        </p:spPr>
      </p:pic>
      <p:pic>
        <p:nvPicPr>
          <p:cNvPr id="9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9908" y="5877115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435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643192" cy="208823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>
                <a:latin typeface="Monotype Corsiva" panose="03010101010201010101" pitchFamily="66" charset="0"/>
              </a:rPr>
              <a:t>Na przełomie Lutego i Marca 2022roku odbyłem praktykę zawodową w Sevilli, w Hiszpanii. Praktyki te odbyły się dzięki programowi unijnemu </a:t>
            </a:r>
            <a:r>
              <a:rPr lang="pl-PL" sz="2400" dirty="0" smtClean="0">
                <a:latin typeface="Monotype Corsiva" panose="03010101010201010101" pitchFamily="66" charset="0"/>
              </a:rPr>
              <a:t>Erasmus+</a:t>
            </a:r>
            <a:endParaRPr lang="pl-PL" sz="2400" dirty="0">
              <a:latin typeface="Monotype Corsiva" panose="03010101010201010101" pitchFamily="66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DBA6906A-9CF8-4728-9A31-419496BFD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4752528" cy="3168352"/>
          </a:xfrm>
          <a:prstGeom prst="rect">
            <a:avLst/>
          </a:prstGeom>
        </p:spPr>
      </p:pic>
      <p:pic>
        <p:nvPicPr>
          <p:cNvPr id="13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80FD90FA-4A03-4A96-B39D-58E11280B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 descr="FE_POWER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33256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AA1366E1-5F6A-4CEA-B57F-3E20EF554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77" y="2262768"/>
            <a:ext cx="3212814" cy="2300358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85884F61-932A-437D-B844-8A405851D9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7" y="2294874"/>
            <a:ext cx="3168352" cy="226825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9792" y="-267327"/>
            <a:ext cx="3744416" cy="1824119"/>
          </a:xfrm>
        </p:spPr>
        <p:txBody>
          <a:bodyPr/>
          <a:lstStyle/>
          <a:p>
            <a:pPr algn="ctr"/>
            <a:r>
              <a:rPr lang="pl-PL" sz="5400" dirty="0">
                <a:latin typeface="Monotype Corsiva" panose="03010101010201010101" pitchFamily="66" charset="0"/>
              </a:rPr>
              <a:t>Cordoba</a:t>
            </a:r>
          </a:p>
        </p:txBody>
      </p:sp>
      <p:pic>
        <p:nvPicPr>
          <p:cNvPr id="7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A7852360-1512-462F-8D52-8AFCD580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CF183446-0D96-46A7-B51B-AF5C2ADAF8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7" y="2274239"/>
            <a:ext cx="3168352" cy="226825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595D1CDB-9A2A-4916-A399-5E66FD6D42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77" y="2262769"/>
            <a:ext cx="3212814" cy="2279722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94311C75-4A1A-4F04-A90A-396FAC8AEC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7" y="2274239"/>
            <a:ext cx="3168352" cy="2288887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xmlns="" id="{625E610A-1322-4628-87AD-507A018EF9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7" y="2273005"/>
            <a:ext cx="3168352" cy="2300358"/>
          </a:xfrm>
          <a:prstGeom prst="rect">
            <a:avLst/>
          </a:prstGeom>
        </p:spPr>
      </p:pic>
      <p:pic>
        <p:nvPicPr>
          <p:cNvPr id="13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9908" y="5877272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AA1366E1-5F6A-4CEA-B57F-3E20EF554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77" y="2262768"/>
            <a:ext cx="3212814" cy="2300358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85884F61-932A-437D-B844-8A405851D9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7" y="2294874"/>
            <a:ext cx="3168352" cy="226825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9792" y="-267327"/>
            <a:ext cx="3744416" cy="1824119"/>
          </a:xfrm>
        </p:spPr>
        <p:txBody>
          <a:bodyPr/>
          <a:lstStyle/>
          <a:p>
            <a:pPr algn="ctr"/>
            <a:r>
              <a:rPr lang="pl-PL" sz="5400" dirty="0">
                <a:latin typeface="Monotype Corsiva" panose="03010101010201010101" pitchFamily="66" charset="0"/>
              </a:rPr>
              <a:t>Cordoba</a:t>
            </a:r>
          </a:p>
        </p:txBody>
      </p:sp>
      <p:pic>
        <p:nvPicPr>
          <p:cNvPr id="7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A7852360-1512-462F-8D52-8AFCD580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CF183446-0D96-46A7-B51B-AF5C2ADAF8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7" y="2274239"/>
            <a:ext cx="3168352" cy="226825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595D1CDB-9A2A-4916-A399-5E66FD6D42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77" y="2262769"/>
            <a:ext cx="3212814" cy="227972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477CDDCB-EEB6-43BC-8748-6DD7494844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77" y="2257033"/>
            <a:ext cx="3212814" cy="2300358"/>
          </a:xfrm>
          <a:prstGeom prst="rect">
            <a:avLst/>
          </a:prstGeom>
        </p:spPr>
      </p:pic>
      <p:pic>
        <p:nvPicPr>
          <p:cNvPr id="13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908" y="5865645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2326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641FE55D-9FCF-4E32-8D5E-400081369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4" y="1961818"/>
            <a:ext cx="2204351" cy="293436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9792" y="-267327"/>
            <a:ext cx="3744416" cy="1824119"/>
          </a:xfrm>
        </p:spPr>
        <p:txBody>
          <a:bodyPr/>
          <a:lstStyle/>
          <a:p>
            <a:pPr algn="ctr"/>
            <a:r>
              <a:rPr lang="pl-PL" sz="5400" dirty="0">
                <a:latin typeface="Monotype Corsiva" panose="03010101010201010101" pitchFamily="66" charset="0"/>
              </a:rPr>
              <a:t>Cordoba</a:t>
            </a:r>
          </a:p>
        </p:txBody>
      </p:sp>
      <p:pic>
        <p:nvPicPr>
          <p:cNvPr id="7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A7852360-1512-462F-8D52-8AFCD580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A805011-9FCE-4A82-A2A1-79A6CB81BB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4" y="1961981"/>
            <a:ext cx="2204351" cy="293420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CDB5DDE7-D653-40AB-951E-5D2903C9AB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74" y="1961818"/>
            <a:ext cx="2204351" cy="293436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0A19BF9D-B9EB-4EA1-BD80-4AFD0DE22F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074" y="1961818"/>
            <a:ext cx="2208002" cy="293436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52CDB136-FFC0-4B73-8EE2-6E1A206C6B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23" y="1961654"/>
            <a:ext cx="2208001" cy="2934365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78BFD17E-AB78-462B-9AA8-8E797CD749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24" y="1961654"/>
            <a:ext cx="2208002" cy="2934364"/>
          </a:xfrm>
          <a:prstGeom prst="rect">
            <a:avLst/>
          </a:prstGeom>
        </p:spPr>
      </p:pic>
      <p:pic>
        <p:nvPicPr>
          <p:cNvPr id="15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4431" y="5908893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0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80528" y="731403"/>
            <a:ext cx="8856984" cy="1824119"/>
          </a:xfrm>
        </p:spPr>
        <p:txBody>
          <a:bodyPr/>
          <a:lstStyle/>
          <a:p>
            <a:pPr algn="ctr"/>
            <a:r>
              <a:rPr lang="pl-PL" sz="5400" b="0" i="0" dirty="0">
                <a:effectLst/>
                <a:latin typeface="Monotype Corsiva" panose="03010101010201010101" pitchFamily="66" charset="0"/>
              </a:rPr>
              <a:t>Ostatni tydzień w Sevilli</a:t>
            </a:r>
            <a:br>
              <a:rPr lang="pl-PL" sz="5400" b="0" i="0" dirty="0">
                <a:effectLst/>
                <a:latin typeface="Monotype Corsiva" panose="03010101010201010101" pitchFamily="66" charset="0"/>
              </a:rPr>
            </a:br>
            <a:endParaRPr lang="pl-PL" sz="5400" dirty="0">
              <a:latin typeface="Monotype Corsiva" panose="03010101010201010101" pitchFamily="66" charset="0"/>
            </a:endParaRPr>
          </a:p>
        </p:txBody>
      </p:sp>
      <p:pic>
        <p:nvPicPr>
          <p:cNvPr id="7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A7852360-1512-462F-8D52-8AFCD580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25D35E44-C72F-438D-81BC-669F879A4913}"/>
              </a:ext>
            </a:extLst>
          </p:cNvPr>
          <p:cNvSpPr txBox="1"/>
          <p:nvPr/>
        </p:nvSpPr>
        <p:spPr>
          <a:xfrm>
            <a:off x="1187624" y="2090172"/>
            <a:ext cx="67687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400" b="0" i="0" dirty="0">
                <a:solidFill>
                  <a:schemeClr val="bg1">
                    <a:lumMod val="95000"/>
                  </a:schemeClr>
                </a:solidFill>
                <a:effectLst/>
                <a:latin typeface="Monotype Corsiva" panose="03010101010201010101" pitchFamily="66" charset="0"/>
              </a:rPr>
              <a:t>Po południu po praktykach kontynuowaliśmy zwiedzanie miasta, m.in. odwiedziliśmy Dom Piłata, składający się z wielu pomieszczeń, dziedzińców i ogrodów. Ze szczytu Złotej Wieży oglądaliśmy Sevillę. We wtorek mieliśmy niepowtarzalną okazję podziwiać miasto po zmroku z oryginalnego tarasu widokowego - Metropol Parasol.</a:t>
            </a:r>
          </a:p>
          <a:p>
            <a:endParaRPr lang="pl-PL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908" y="5877272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22678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>
            <a:extLst>
              <a:ext uri="{FF2B5EF4-FFF2-40B4-BE49-F238E27FC236}">
                <a16:creationId xmlns:a16="http://schemas.microsoft.com/office/drawing/2014/main" xmlns="" id="{EAFA8824-D3E5-4BDA-ABE7-FC8454F37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23" y="1961654"/>
            <a:ext cx="2208001" cy="2934365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xmlns="" id="{CB7F090C-2171-474E-9EAC-5F64FF391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4" y="1961981"/>
            <a:ext cx="2204351" cy="293420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79712" y="-171400"/>
            <a:ext cx="4896544" cy="1824119"/>
          </a:xfrm>
        </p:spPr>
        <p:txBody>
          <a:bodyPr/>
          <a:lstStyle/>
          <a:p>
            <a:pPr algn="ctr"/>
            <a:r>
              <a:rPr lang="pl-PL" sz="5400" b="0" i="0" dirty="0">
                <a:effectLst/>
                <a:latin typeface="Monotype Corsiva" panose="03010101010201010101" pitchFamily="66" charset="0"/>
              </a:rPr>
              <a:t>Metropol Parasol</a:t>
            </a:r>
            <a:endParaRPr lang="pl-PL" sz="5400" dirty="0">
              <a:latin typeface="Monotype Corsiva" panose="03010101010201010101" pitchFamily="66" charset="0"/>
            </a:endParaRPr>
          </a:p>
        </p:txBody>
      </p:sp>
      <p:pic>
        <p:nvPicPr>
          <p:cNvPr id="7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A7852360-1512-462F-8D52-8AFCD580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0DB82117-A669-4AB0-9FBD-B435EC34C5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23" y="1961654"/>
            <a:ext cx="2211651" cy="2934202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xmlns="" id="{FD3AD0BF-E0C0-441B-83C1-6207FF51C3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23" y="1961654"/>
            <a:ext cx="2204351" cy="2934202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D34B251E-7362-4229-90D7-9076DB9D17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24" y="1961654"/>
            <a:ext cx="2208002" cy="2934364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xmlns="" id="{93519050-83FA-4912-B586-367E77CF09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24" y="1961490"/>
            <a:ext cx="2204351" cy="2934366"/>
          </a:xfrm>
          <a:prstGeom prst="rect">
            <a:avLst/>
          </a:prstGeom>
        </p:spPr>
      </p:pic>
      <p:pic>
        <p:nvPicPr>
          <p:cNvPr id="12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2606" y="5908567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0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79712" y="-171400"/>
            <a:ext cx="4896544" cy="1824119"/>
          </a:xfrm>
        </p:spPr>
        <p:txBody>
          <a:bodyPr/>
          <a:lstStyle/>
          <a:p>
            <a:pPr algn="ctr"/>
            <a:r>
              <a:rPr lang="pl-PL" sz="5400" b="0" i="0" dirty="0">
                <a:solidFill>
                  <a:schemeClr val="bg1">
                    <a:lumMod val="95000"/>
                  </a:schemeClr>
                </a:solidFill>
                <a:effectLst/>
                <a:latin typeface="Monotype Corsiva" panose="03010101010201010101" pitchFamily="66" charset="0"/>
              </a:rPr>
              <a:t>Dom Piłata</a:t>
            </a:r>
            <a:endParaRPr lang="pl-PL" sz="5400" dirty="0">
              <a:latin typeface="Monotype Corsiva" panose="03010101010201010101" pitchFamily="66" charset="0"/>
            </a:endParaRPr>
          </a:p>
        </p:txBody>
      </p:sp>
      <p:pic>
        <p:nvPicPr>
          <p:cNvPr id="7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A7852360-1512-462F-8D52-8AFCD580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0DB82117-A669-4AB0-9FBD-B435EC34C5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61654"/>
            <a:ext cx="2211651" cy="2934202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xmlns="" id="{53426CCE-BE79-4F15-BA62-686147A279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25" y="1961654"/>
            <a:ext cx="3815569" cy="293420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BECC335-013C-49AE-B940-8F7FE092CB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61654"/>
            <a:ext cx="2211651" cy="293420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D4602F1-F67E-44D4-AB56-6642350C9C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24" y="1961654"/>
            <a:ext cx="3834419" cy="2934201"/>
          </a:xfrm>
          <a:prstGeom prst="rect">
            <a:avLst/>
          </a:prstGeom>
        </p:spPr>
      </p:pic>
      <p:pic>
        <p:nvPicPr>
          <p:cNvPr id="10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5908730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1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735992"/>
            <a:ext cx="8064896" cy="918592"/>
          </a:xfrm>
        </p:spPr>
        <p:txBody>
          <a:bodyPr/>
          <a:lstStyle/>
          <a:p>
            <a:pPr algn="ctr"/>
            <a:r>
              <a:rPr lang="pl-PL" dirty="0">
                <a:latin typeface="Monotype Corsiva" panose="03010101010201010101" pitchFamily="66" charset="0"/>
              </a:rPr>
              <a:t>Korzyści z wyjazdu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492896"/>
            <a:ext cx="4392488" cy="3314768"/>
          </a:xfrm>
        </p:spPr>
        <p:txBody>
          <a:bodyPr/>
          <a:lstStyle/>
          <a:p>
            <a:r>
              <a:rPr lang="pl-PL" sz="2000" dirty="0">
                <a:latin typeface="Monotype Corsiva" panose="03010101010201010101" pitchFamily="66" charset="0"/>
              </a:rPr>
              <a:t>Podszkolenie języka </a:t>
            </a:r>
            <a:r>
              <a:rPr lang="pl-PL" sz="2000" dirty="0" smtClean="0">
                <a:latin typeface="Monotype Corsiva" panose="03010101010201010101" pitchFamily="66" charset="0"/>
              </a:rPr>
              <a:t>hiszpańskiego,</a:t>
            </a:r>
          </a:p>
          <a:p>
            <a:r>
              <a:rPr lang="pl-PL" sz="2000" dirty="0" smtClean="0">
                <a:latin typeface="Monotype Corsiva" panose="03010101010201010101" pitchFamily="66" charset="0"/>
              </a:rPr>
              <a:t>Doskonalenie </a:t>
            </a:r>
            <a:r>
              <a:rPr lang="pl-PL" sz="2000" dirty="0">
                <a:latin typeface="Monotype Corsiva" panose="03010101010201010101" pitchFamily="66" charset="0"/>
              </a:rPr>
              <a:t>języka </a:t>
            </a:r>
            <a:r>
              <a:rPr lang="pl-PL" sz="2000" dirty="0" smtClean="0">
                <a:latin typeface="Monotype Corsiva" panose="03010101010201010101" pitchFamily="66" charset="0"/>
              </a:rPr>
              <a:t>angielskiego,</a:t>
            </a:r>
            <a:endParaRPr lang="pl-PL" sz="2000" dirty="0">
              <a:latin typeface="Monotype Corsiva" panose="03010101010201010101" pitchFamily="66" charset="0"/>
            </a:endParaRPr>
          </a:p>
          <a:p>
            <a:r>
              <a:rPr lang="pl-PL" sz="2000" dirty="0">
                <a:latin typeface="Monotype Corsiva" panose="03010101010201010101" pitchFamily="66" charset="0"/>
              </a:rPr>
              <a:t>Otrzymanie certyfikatu potwierdzającego odbycie praktyki </a:t>
            </a:r>
            <a:r>
              <a:rPr lang="pl-PL" sz="2000" dirty="0" smtClean="0">
                <a:latin typeface="Monotype Corsiva" panose="03010101010201010101" pitchFamily="66" charset="0"/>
              </a:rPr>
              <a:t>zawodowej,</a:t>
            </a:r>
            <a:endParaRPr lang="pl-PL" sz="2000" dirty="0">
              <a:latin typeface="Monotype Corsiva" panose="03010101010201010101" pitchFamily="66" charset="0"/>
            </a:endParaRPr>
          </a:p>
          <a:p>
            <a:r>
              <a:rPr lang="pl-PL" sz="2000" dirty="0">
                <a:latin typeface="Monotype Corsiva" panose="03010101010201010101" pitchFamily="66" charset="0"/>
              </a:rPr>
              <a:t>Zwiedzanie innego </a:t>
            </a:r>
            <a:r>
              <a:rPr lang="pl-PL" sz="2000" dirty="0" smtClean="0">
                <a:latin typeface="Monotype Corsiva" panose="03010101010201010101" pitchFamily="66" charset="0"/>
              </a:rPr>
              <a:t>kraju,</a:t>
            </a:r>
            <a:endParaRPr lang="pl-PL" sz="2000" dirty="0">
              <a:latin typeface="Monotype Corsiva" panose="03010101010201010101" pitchFamily="66" charset="0"/>
            </a:endParaRPr>
          </a:p>
          <a:p>
            <a:r>
              <a:rPr lang="pl-PL" sz="2000" dirty="0">
                <a:latin typeface="Monotype Corsiva" panose="03010101010201010101" pitchFamily="66" charset="0"/>
              </a:rPr>
              <a:t>Nabranie pewności siebie</a:t>
            </a:r>
            <a:r>
              <a:rPr lang="pl-PL" dirty="0"/>
              <a:t>.</a:t>
            </a:r>
          </a:p>
        </p:txBody>
      </p:sp>
      <p:pic>
        <p:nvPicPr>
          <p:cNvPr id="5" name="Symbol zastępczy zawartości 3" descr="flaga-hiszpanii-120x75cm.jpg">
            <a:extLst>
              <a:ext uri="{FF2B5EF4-FFF2-40B4-BE49-F238E27FC236}">
                <a16:creationId xmlns:a16="http://schemas.microsoft.com/office/drawing/2014/main" xmlns="" id="{1AF0CA30-FF01-4D5E-AF32-954B3F9782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116632"/>
            <a:ext cx="504056" cy="38444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D487C233-1C48-432D-9F83-85693FE4D1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137" y="2204864"/>
            <a:ext cx="2384251" cy="3179001"/>
          </a:xfrm>
          <a:prstGeom prst="rect">
            <a:avLst/>
          </a:prstGeom>
        </p:spPr>
      </p:pic>
      <p:pic>
        <p:nvPicPr>
          <p:cNvPr id="8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5822078"/>
            <a:ext cx="7824183" cy="800198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 idx="4294967295"/>
          </p:nvPr>
        </p:nvSpPr>
        <p:spPr>
          <a:xfrm>
            <a:off x="827584" y="908720"/>
            <a:ext cx="6345238" cy="70961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Monotype Corsiva" panose="03010101010201010101" pitchFamily="66" charset="0"/>
              </a:rPr>
              <a:t>Doświadczenia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idx="4294967295"/>
          </p:nvPr>
        </p:nvSpPr>
        <p:spPr>
          <a:xfrm>
            <a:off x="323528" y="2564904"/>
            <a:ext cx="4896544" cy="3530600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Monotype Corsiva" panose="03010101010201010101" pitchFamily="66" charset="0"/>
              </a:rPr>
              <a:t>Wielu z nas mogło przeżyć pierwszy lot samolotem</a:t>
            </a:r>
            <a:r>
              <a:rPr lang="pl-PL" sz="2400" dirty="0" smtClean="0">
                <a:latin typeface="Monotype Corsiva" panose="03010101010201010101" pitchFamily="66" charset="0"/>
              </a:rPr>
              <a:t>, poznać </a:t>
            </a:r>
            <a:r>
              <a:rPr lang="pl-PL" sz="2400" dirty="0">
                <a:latin typeface="Monotype Corsiva" panose="03010101010201010101" pitchFamily="66" charset="0"/>
              </a:rPr>
              <a:t>piękną i słonęczną Hiszpanie, jej </a:t>
            </a:r>
            <a:r>
              <a:rPr lang="pl-PL" sz="2400" dirty="0" smtClean="0">
                <a:latin typeface="Monotype Corsiva" panose="03010101010201010101" pitchFamily="66" charset="0"/>
              </a:rPr>
              <a:t>kulturę i </a:t>
            </a:r>
            <a:r>
              <a:rPr lang="pl-PL" sz="2400" dirty="0">
                <a:latin typeface="Monotype Corsiva" panose="03010101010201010101" pitchFamily="66" charset="0"/>
              </a:rPr>
              <a:t>gastronomie</a:t>
            </a:r>
            <a:r>
              <a:rPr lang="pl-PL" sz="2400" dirty="0" smtClean="0">
                <a:latin typeface="Monotype Corsiva" panose="03010101010201010101" pitchFamily="66" charset="0"/>
              </a:rPr>
              <a:t>. Ten </a:t>
            </a:r>
            <a:r>
              <a:rPr lang="pl-PL" sz="2400" dirty="0">
                <a:latin typeface="Monotype Corsiva" panose="03010101010201010101" pitchFamily="66" charset="0"/>
              </a:rPr>
              <a:t>wyjazd na pewno zostanie w naszej pamięci.</a:t>
            </a:r>
          </a:p>
        </p:txBody>
      </p:sp>
      <p:pic>
        <p:nvPicPr>
          <p:cNvPr id="15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F2675EBE-1A34-4858-80D3-AD05D6A9A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19D33623-E8A6-4A03-B7D4-10A290C58F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56472"/>
            <a:ext cx="2664296" cy="3560580"/>
          </a:xfrm>
          <a:prstGeom prst="rect">
            <a:avLst/>
          </a:prstGeom>
        </p:spPr>
      </p:pic>
      <p:pic>
        <p:nvPicPr>
          <p:cNvPr id="8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469" y="5898688"/>
            <a:ext cx="7824183" cy="800198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63888" y="2204864"/>
            <a:ext cx="5105400" cy="1527448"/>
          </a:xfrm>
        </p:spPr>
        <p:txBody>
          <a:bodyPr/>
          <a:lstStyle/>
          <a:p>
            <a:r>
              <a:rPr lang="pl-PL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Dziękuję za uwagę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Prezentację przygotował </a:t>
            </a:r>
          </a:p>
          <a:p>
            <a:r>
              <a:rPr lang="pl-PL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DAMIAN ŻYŁA</a:t>
            </a:r>
          </a:p>
        </p:txBody>
      </p:sp>
      <p:pic>
        <p:nvPicPr>
          <p:cNvPr id="6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9116"/>
            <a:ext cx="7824183" cy="80019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zawartości 3" descr="flaga-hiszpanii-120x75cm.jpg">
            <a:extLst>
              <a:ext uri="{FF2B5EF4-FFF2-40B4-BE49-F238E27FC236}">
                <a16:creationId xmlns:a16="http://schemas.microsoft.com/office/drawing/2014/main" xmlns="" id="{2DAFAAB3-3DA1-406D-9E35-EC6F48B49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12360" y="116632"/>
            <a:ext cx="504056" cy="384448"/>
          </a:xfrm>
        </p:spPr>
      </p:pic>
      <p:sp>
        <p:nvSpPr>
          <p:cNvPr id="12" name="Symbol zastępczy tekstu 11"/>
          <p:cNvSpPr>
            <a:spLocks noGrp="1"/>
          </p:cNvSpPr>
          <p:nvPr>
            <p:ph type="body" sz="half" idx="2"/>
          </p:nvPr>
        </p:nvSpPr>
        <p:spPr>
          <a:xfrm>
            <a:off x="899592" y="2132856"/>
            <a:ext cx="2514600" cy="356976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Moim miejscem pracy była biblioteka Padilla Libros. 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95B30A02-56C6-4BAB-B088-185D726DD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1460309" cy="942135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24B6402D-8020-46EC-8F14-2B6B352D10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10" y="1988840"/>
            <a:ext cx="4113679" cy="2418394"/>
          </a:xfrm>
          <a:prstGeom prst="rect">
            <a:avLst/>
          </a:prstGeom>
        </p:spPr>
      </p:pic>
      <p:pic>
        <p:nvPicPr>
          <p:cNvPr id="21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E7D7C032-CD55-48FC-9397-F9AF66ADB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FE_POWER_poziom_pl-1_rgb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49280"/>
            <a:ext cx="4212468" cy="83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8461" y="2163824"/>
            <a:ext cx="6422005" cy="2095500"/>
          </a:xfrm>
        </p:spPr>
        <p:txBody>
          <a:bodyPr>
            <a:normAutofit/>
          </a:bodyPr>
          <a:lstStyle/>
          <a:p>
            <a:r>
              <a:rPr lang="pl-PL" dirty="0">
                <a:latin typeface="Monotype Corsiva" panose="03010101010201010101" pitchFamily="66" charset="0"/>
              </a:rPr>
              <a:t>Praca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36EAE52D-E485-4020-82E0-8E3919A38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3635896" cy="2720653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xmlns="" id="{3392AADE-E591-4899-9CF0-5DC34F3FA41C}"/>
              </a:ext>
            </a:extLst>
          </p:cNvPr>
          <p:cNvSpPr txBox="1"/>
          <p:nvPr/>
        </p:nvSpPr>
        <p:spPr>
          <a:xfrm>
            <a:off x="4391472" y="1095853"/>
            <a:ext cx="40679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Moim Tutorem była Mari</a:t>
            </a:r>
            <a:r>
              <a:rPr lang="pl-PL" sz="2800" b="0" i="0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á Padilla. Jest ona </a:t>
            </a:r>
            <a:r>
              <a:rPr lang="pl-PL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miłą pomocną i zawsze uśmiechniętą osobą.</a:t>
            </a:r>
          </a:p>
          <a:p>
            <a:endParaRPr lang="pl-PL" dirty="0"/>
          </a:p>
        </p:txBody>
      </p:sp>
      <p:pic>
        <p:nvPicPr>
          <p:cNvPr id="27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0B404524-FF5C-449B-95BE-F6C6086B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 descr="FE_POWER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8" y="5658444"/>
            <a:ext cx="7992888" cy="936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40459" y="-531440"/>
            <a:ext cx="3090672" cy="3020344"/>
          </a:xfrm>
        </p:spPr>
        <p:txBody>
          <a:bodyPr/>
          <a:lstStyle/>
          <a:p>
            <a:pPr algn="ctr"/>
            <a:r>
              <a:rPr lang="pl-PL" dirty="0">
                <a:latin typeface="Monotype Corsiva" panose="03010101010201010101" pitchFamily="66" charset="0"/>
              </a:rPr>
              <a:t>Kilka słów o </a:t>
            </a:r>
            <a:r>
              <a:rPr lang="pl-PL" sz="3200" dirty="0">
                <a:latin typeface="Monotype Corsiva" panose="03010101010201010101" pitchFamily="66" charset="0"/>
              </a:rPr>
              <a:t>Padilla Libros</a:t>
            </a:r>
            <a:endParaRPr lang="pl-PL" dirty="0">
              <a:latin typeface="Monotype Corsiva" panose="03010101010201010101" pitchFamily="66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20E5FBA8-78FB-405D-A6BA-6ADD5D6F0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30718"/>
            <a:ext cx="4139952" cy="2742718"/>
          </a:xfrm>
          <a:prstGeom prst="rect">
            <a:avLst/>
          </a:prstGeom>
        </p:spPr>
      </p:pic>
      <p:pic>
        <p:nvPicPr>
          <p:cNvPr id="13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EA2E1268-2BCC-4FF7-BDF3-943542B2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843F0FD3-D81F-4662-8853-4C17B8D749C5}"/>
              </a:ext>
            </a:extLst>
          </p:cNvPr>
          <p:cNvSpPr txBox="1"/>
          <p:nvPr/>
        </p:nvSpPr>
        <p:spPr>
          <a:xfrm>
            <a:off x="666835" y="1470294"/>
            <a:ext cx="26642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chemeClr val="bg1"/>
                </a:solidFill>
                <a:latin typeface="Monotype Corsiva" panose="03010101010201010101" pitchFamily="66" charset="0"/>
              </a:rPr>
              <a:t>Padilla Libros to biblioteka,   która prowadzi swoją działalność od </a:t>
            </a:r>
            <a:r>
              <a:rPr lang="pl-PL" sz="2200" i="0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1969 roku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chemeClr val="bg1"/>
                </a:solidFill>
                <a:latin typeface="Monotype Corsiva" panose="03010101010201010101" pitchFamily="66" charset="0"/>
              </a:rPr>
              <a:t>Działalność ta zawsze kręci się wokół książki. Pracownicy służą poradą rodzicom, nauczycielom i czytelnikom.</a:t>
            </a:r>
            <a:endParaRPr lang="pl-PL" sz="2200" i="0" dirty="0">
              <a:solidFill>
                <a:schemeClr val="bg1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7" name="Obraz 6" descr="FE_POWER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49280"/>
            <a:ext cx="4212468" cy="83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34D3DB37-8F69-468C-91F6-11C1F939DE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24" y="1961654"/>
            <a:ext cx="3834419" cy="293420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CA828ED6-C800-4039-9813-C66E35A75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77" y="2262768"/>
            <a:ext cx="3235437" cy="230035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9792" y="-267327"/>
            <a:ext cx="3744416" cy="1824119"/>
          </a:xfrm>
        </p:spPr>
        <p:txBody>
          <a:bodyPr/>
          <a:lstStyle/>
          <a:p>
            <a:pPr algn="ctr"/>
            <a:r>
              <a:rPr lang="pl-PL" sz="5400" dirty="0">
                <a:latin typeface="Monotype Corsiva" panose="03010101010201010101" pitchFamily="66" charset="0"/>
              </a:rPr>
              <a:t>Padilla Libros</a:t>
            </a:r>
          </a:p>
        </p:txBody>
      </p:sp>
      <p:pic>
        <p:nvPicPr>
          <p:cNvPr id="7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A7852360-1512-462F-8D52-8AFCD580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6262CBFB-13AF-4F55-8BF2-E179F2D2DA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04" y="2262768"/>
            <a:ext cx="3235437" cy="230035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515EC324-837A-4D9D-B5A2-296C386EDE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94" y="1961653"/>
            <a:ext cx="3827777" cy="2934201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7E94CDCE-457E-4CFF-A43B-D0535847D9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61654"/>
            <a:ext cx="2211651" cy="293420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82D9451E-BE90-4B9A-A064-0DB3884AF6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61653"/>
            <a:ext cx="2211651" cy="2934201"/>
          </a:xfrm>
          <a:prstGeom prst="rect">
            <a:avLst/>
          </a:prstGeom>
        </p:spPr>
      </p:pic>
      <p:pic>
        <p:nvPicPr>
          <p:cNvPr id="11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9908" y="5908729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6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55776" y="-235536"/>
            <a:ext cx="3744416" cy="1824119"/>
          </a:xfrm>
        </p:spPr>
        <p:txBody>
          <a:bodyPr/>
          <a:lstStyle/>
          <a:p>
            <a:pPr algn="ctr"/>
            <a:r>
              <a:rPr lang="pl-PL" sz="5400" dirty="0">
                <a:latin typeface="Monotype Corsiva" panose="03010101010201010101" pitchFamily="66" charset="0"/>
              </a:rPr>
              <a:t>Sevilla</a:t>
            </a:r>
          </a:p>
        </p:txBody>
      </p:sp>
      <p:pic>
        <p:nvPicPr>
          <p:cNvPr id="7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A7852360-1512-462F-8D52-8AFCD580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25D35E44-C72F-438D-81BC-669F879A4913}"/>
              </a:ext>
            </a:extLst>
          </p:cNvPr>
          <p:cNvSpPr txBox="1"/>
          <p:nvPr/>
        </p:nvSpPr>
        <p:spPr>
          <a:xfrm>
            <a:off x="971600" y="1916832"/>
            <a:ext cx="67687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W Sevilli w wolnym czasie zwiedzałem między innymi Plac Hiszpański (Plaza de Espana) znajdujący się w Parku Marii Luizy, Stadion Sevilli FC czy Spacerowałem po starym mieście podziwiając historyczne wille, pałace, kościoły.</a:t>
            </a:r>
            <a:endParaRPr lang="pl-PL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805264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8948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CC1C1280-99CE-4230-8B77-859A4B1133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6" y="2294874"/>
            <a:ext cx="3174613" cy="226825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CA828ED6-C800-4039-9813-C66E35A75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77" y="2262768"/>
            <a:ext cx="3235437" cy="230035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55776" y="-78306"/>
            <a:ext cx="3744416" cy="1824119"/>
          </a:xfrm>
        </p:spPr>
        <p:txBody>
          <a:bodyPr/>
          <a:lstStyle/>
          <a:p>
            <a:pPr algn="ctr"/>
            <a:r>
              <a:rPr lang="pl-PL" sz="5400" dirty="0">
                <a:latin typeface="Monotype Corsiva" panose="03010101010201010101" pitchFamily="66" charset="0"/>
              </a:rPr>
              <a:t>Sevilla</a:t>
            </a:r>
          </a:p>
        </p:txBody>
      </p:sp>
      <p:pic>
        <p:nvPicPr>
          <p:cNvPr id="7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A7852360-1512-462F-8D52-8AFCD580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28AAE9D6-B932-4A30-B4A0-05E97B055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13" y="2294874"/>
            <a:ext cx="3180456" cy="2268252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6262CBFB-13AF-4F55-8BF2-E179F2D2DA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04" y="2262768"/>
            <a:ext cx="3235437" cy="230035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3398602-A59B-4643-8F33-8A0BBAF025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31" y="2262768"/>
            <a:ext cx="3262356" cy="230035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4E59103E-2A73-4D4E-B806-CA53A9366F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19" y="2294874"/>
            <a:ext cx="3235437" cy="2268252"/>
          </a:xfrm>
          <a:prstGeom prst="rect">
            <a:avLst/>
          </a:prstGeom>
        </p:spPr>
      </p:pic>
      <p:pic>
        <p:nvPicPr>
          <p:cNvPr id="12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5877115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9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9792" y="-267327"/>
            <a:ext cx="3744416" cy="1824119"/>
          </a:xfrm>
        </p:spPr>
        <p:txBody>
          <a:bodyPr/>
          <a:lstStyle/>
          <a:p>
            <a:pPr algn="ctr"/>
            <a:r>
              <a:rPr lang="pl-PL" sz="5400" dirty="0">
                <a:latin typeface="Monotype Corsiva" panose="03010101010201010101" pitchFamily="66" charset="0"/>
              </a:rPr>
              <a:t>Sevilla</a:t>
            </a:r>
          </a:p>
        </p:txBody>
      </p:sp>
      <p:pic>
        <p:nvPicPr>
          <p:cNvPr id="7" name="Picture 2" descr="Flaga Hiszpanii – Wikipedia, wolna encyklopedia">
            <a:extLst>
              <a:ext uri="{FF2B5EF4-FFF2-40B4-BE49-F238E27FC236}">
                <a16:creationId xmlns:a16="http://schemas.microsoft.com/office/drawing/2014/main" xmlns="" id="{A7852360-1512-462F-8D52-8AFCD580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39" y="188640"/>
            <a:ext cx="48050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E0B2F06-4CFD-4FDE-BFD4-A436CF9F0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61818"/>
            <a:ext cx="2204351" cy="293436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657A0D28-3E4D-4FAC-A780-4CFEB3565F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5" y="1961818"/>
            <a:ext cx="2204351" cy="293436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7CD94332-07EC-4259-8B6A-3787766CF3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075" y="1961818"/>
            <a:ext cx="2204351" cy="29343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4FF4D6D-E7ED-4E52-AA4C-B389C0F88C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961818"/>
            <a:ext cx="2204351" cy="293436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DA309AC5-B655-45E8-AD4D-A3274247E1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52" y="1961819"/>
            <a:ext cx="2204351" cy="2934364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3312C4F9-0CB8-4C93-AA20-449FC7C009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02" y="1961818"/>
            <a:ext cx="2210074" cy="293436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588A2F4F-6409-4309-A0CB-4A678BBCEC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2" y="1961818"/>
            <a:ext cx="2204351" cy="294590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C0427B01-70F0-47CB-B382-0323E520F5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5" y="1961818"/>
            <a:ext cx="2204351" cy="2934364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B0A25BE1-701E-4A7F-A9B8-1858850312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28" y="1961818"/>
            <a:ext cx="2221520" cy="2934364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638136CB-C6CE-42DE-9304-61DF1ECDF4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075" y="1961818"/>
            <a:ext cx="2228134" cy="2934364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FC3A9898-7CF6-45DC-8715-A8DD9C46C0E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42" y="1961818"/>
            <a:ext cx="2228134" cy="2945907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2E366AF6-6086-462A-B16A-8044BFD66D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3" y="1961817"/>
            <a:ext cx="2228134" cy="2945907"/>
          </a:xfrm>
          <a:prstGeom prst="rect">
            <a:avLst/>
          </a:prstGeom>
        </p:spPr>
      </p:pic>
      <p:pic>
        <p:nvPicPr>
          <p:cNvPr id="19" name="Obraz 4" descr="Obraz zawierający tekst&#10;&#10;Opis wygenerowany automatycznie">
            <a:extLst>
              <a:ext uri="{FF2B5EF4-FFF2-40B4-BE49-F238E27FC236}">
                <a16:creationId xmlns="" xmlns:a16="http://schemas.microsoft.com/office/drawing/2014/main" id="{D02BA577-A7B0-4BF1-9705-8C39FDD8C5AD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9818" y="5805264"/>
            <a:ext cx="7824183" cy="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1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eń u gór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425</Words>
  <Application>Microsoft Office PowerPoint</Application>
  <PresentationFormat>Pokaz na ekranie (4:3)</PresentationFormat>
  <Paragraphs>46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Arial</vt:lpstr>
      <vt:lpstr>Century Gothic</vt:lpstr>
      <vt:lpstr>Monotype Corsiva</vt:lpstr>
      <vt:lpstr>Wingdings</vt:lpstr>
      <vt:lpstr>Wingdings 3</vt:lpstr>
      <vt:lpstr>Jon (sala konferencyjna)</vt:lpstr>
      <vt:lpstr>Prezentacja z odbytej praktyki zawodowej w Sevilli</vt:lpstr>
      <vt:lpstr>Na przełomie Lutego i Marca 2022roku odbyłem praktykę zawodową w Sevilli, w Hiszpanii. Praktyki te odbyły się dzięki programowi unijnemu Erasmus+</vt:lpstr>
      <vt:lpstr>Prezentacja programu PowerPoint</vt:lpstr>
      <vt:lpstr>Praca</vt:lpstr>
      <vt:lpstr>Kilka słów o Padilla Libros</vt:lpstr>
      <vt:lpstr>Padilla Libros</vt:lpstr>
      <vt:lpstr>Sevilla</vt:lpstr>
      <vt:lpstr>Sevilla</vt:lpstr>
      <vt:lpstr>Sevilla</vt:lpstr>
      <vt:lpstr>Sevilla</vt:lpstr>
      <vt:lpstr>Godziny pracy</vt:lpstr>
      <vt:lpstr>W ciągu 3 tygodni byliśmy na 2 wspaniałych wycieczkach w Maladze oraz Cordobie</vt:lpstr>
      <vt:lpstr>Malaga</vt:lpstr>
      <vt:lpstr>Malaga</vt:lpstr>
      <vt:lpstr>Malaga</vt:lpstr>
      <vt:lpstr>Malaga</vt:lpstr>
      <vt:lpstr>Malaga</vt:lpstr>
      <vt:lpstr>Cordoba</vt:lpstr>
      <vt:lpstr>Cordoba</vt:lpstr>
      <vt:lpstr>Cordoba</vt:lpstr>
      <vt:lpstr>Cordoba</vt:lpstr>
      <vt:lpstr>Cordoba</vt:lpstr>
      <vt:lpstr>Ostatni tydzień w Sevilli </vt:lpstr>
      <vt:lpstr>Metropol Parasol</vt:lpstr>
      <vt:lpstr>Dom Piłata</vt:lpstr>
      <vt:lpstr>Korzyści z wyjazdu</vt:lpstr>
      <vt:lpstr>Doświadczenia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z odbytej praktyki zawodowej w Maladze</dc:title>
  <dc:creator>Toshiba</dc:creator>
  <cp:lastModifiedBy>Ja</cp:lastModifiedBy>
  <cp:revision>26</cp:revision>
  <dcterms:created xsi:type="dcterms:W3CDTF">2018-06-04T16:11:03Z</dcterms:created>
  <dcterms:modified xsi:type="dcterms:W3CDTF">2022-07-10T18:26:28Z</dcterms:modified>
</cp:coreProperties>
</file>