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256" r:id="rId2"/>
    <p:sldId id="257" r:id="rId3"/>
    <p:sldId id="263" r:id="rId4"/>
    <p:sldId id="264" r:id="rId5"/>
    <p:sldId id="265" r:id="rId6"/>
    <p:sldId id="273" r:id="rId7"/>
    <p:sldId id="275" r:id="rId8"/>
    <p:sldId id="274" r:id="rId9"/>
    <p:sldId id="276" r:id="rId10"/>
    <p:sldId id="277" r:id="rId11"/>
    <p:sldId id="278" r:id="rId12"/>
    <p:sldId id="279" r:id="rId13"/>
    <p:sldId id="280" r:id="rId14"/>
    <p:sldId id="258" r:id="rId15"/>
    <p:sldId id="259" r:id="rId16"/>
    <p:sldId id="260" r:id="rId17"/>
    <p:sldId id="262" r:id="rId18"/>
    <p:sldId id="281" r:id="rId19"/>
    <p:sldId id="282" r:id="rId20"/>
    <p:sldId id="272" r:id="rId21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E03E3A-C495-4474-AC89-074B15215B1F}" type="datetimeFigureOut">
              <a:rPr lang="sk-SK" smtClean="0"/>
              <a:pPr/>
              <a:t>24. 3. 2023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BDD66E-C6A8-462F-BC1B-29263FC89E27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157595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k-SK" smtClean="0"/>
              <a:t>Kliknite sem a upravte štýl predlohy podnadpisov.</a:t>
            </a:r>
            <a:endParaRPr kumimoji="0" lang="en-US"/>
          </a:p>
        </p:txBody>
      </p:sp>
      <p:sp>
        <p:nvSpPr>
          <p:cNvPr id="30" name="Zástupný symbol dátumu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FB9BA-75B1-4F86-8A8D-BC43AB145FA8}" type="datetimeFigureOut">
              <a:rPr lang="sk-SK" smtClean="0"/>
              <a:pPr/>
              <a:t>24. 3. 2023</a:t>
            </a:fld>
            <a:endParaRPr lang="sk-SK"/>
          </a:p>
        </p:txBody>
      </p:sp>
      <p:sp>
        <p:nvSpPr>
          <p:cNvPr id="19" name="Zástupný symbol päty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27" name="Zástupný symbol čísla snímky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7D463-B552-471E-A025-C0F1AB4A8DC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FB9BA-75B1-4F86-8A8D-BC43AB145FA8}" type="datetimeFigureOut">
              <a:rPr lang="sk-SK" smtClean="0"/>
              <a:pPr/>
              <a:t>24. 3. 2023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7D463-B552-471E-A025-C0F1AB4A8DC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FB9BA-75B1-4F86-8A8D-BC43AB145FA8}" type="datetimeFigureOut">
              <a:rPr lang="sk-SK" smtClean="0"/>
              <a:pPr/>
              <a:t>24. 3. 2023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7D463-B552-471E-A025-C0F1AB4A8DC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FB9BA-75B1-4F86-8A8D-BC43AB145FA8}" type="datetimeFigureOut">
              <a:rPr lang="sk-SK" smtClean="0"/>
              <a:pPr/>
              <a:t>24. 3. 2023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7D463-B552-471E-A025-C0F1AB4A8DC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FB9BA-75B1-4F86-8A8D-BC43AB145FA8}" type="datetimeFigureOut">
              <a:rPr lang="sk-SK" smtClean="0"/>
              <a:pPr/>
              <a:t>24. 3. 2023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7D463-B552-471E-A025-C0F1AB4A8DC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FB9BA-75B1-4F86-8A8D-BC43AB145FA8}" type="datetimeFigureOut">
              <a:rPr lang="sk-SK" smtClean="0"/>
              <a:pPr/>
              <a:t>24. 3. 2023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7D463-B552-471E-A025-C0F1AB4A8DC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FB9BA-75B1-4F86-8A8D-BC43AB145FA8}" type="datetimeFigureOut">
              <a:rPr lang="sk-SK" smtClean="0"/>
              <a:pPr/>
              <a:t>24. 3. 2023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7D463-B552-471E-A025-C0F1AB4A8DC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FB9BA-75B1-4F86-8A8D-BC43AB145FA8}" type="datetimeFigureOut">
              <a:rPr lang="sk-SK" smtClean="0"/>
              <a:pPr/>
              <a:t>24. 3. 2023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7D463-B552-471E-A025-C0F1AB4A8DC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FB9BA-75B1-4F86-8A8D-BC43AB145FA8}" type="datetimeFigureOut">
              <a:rPr lang="sk-SK" smtClean="0"/>
              <a:pPr/>
              <a:t>24. 3. 2023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7D463-B552-471E-A025-C0F1AB4A8DC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FB9BA-75B1-4F86-8A8D-BC43AB145FA8}" type="datetimeFigureOut">
              <a:rPr lang="sk-SK" smtClean="0"/>
              <a:pPr/>
              <a:t>24. 3. 2023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7D463-B552-471E-A025-C0F1AB4A8DC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ĺžnik s jedným odstrihnutým a zaobleným roho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uhlý trojuho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FB9BA-75B1-4F86-8A8D-BC43AB145FA8}" type="datetimeFigureOut">
              <a:rPr lang="sk-SK" smtClean="0"/>
              <a:pPr/>
              <a:t>24. 3. 2023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827D463-B552-471E-A025-C0F1AB4A8DCC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k-SK" smtClean="0"/>
              <a:t>Ak chcete pridať obrázok, kliknite na ikonu</a:t>
            </a:r>
            <a:endParaRPr kumimoji="0" lang="en-US" dirty="0"/>
          </a:p>
        </p:txBody>
      </p:sp>
      <p:sp>
        <p:nvSpPr>
          <p:cNvPr id="10" name="Voľná forma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Voľná forma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ľná forma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Voľná forma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Zástupný symbol nadpisu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0" name="Zástupný symbol textu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10" name="Zástupný symbol dátumu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71FB9BA-75B1-4F86-8A8D-BC43AB145FA8}" type="datetimeFigureOut">
              <a:rPr lang="sk-SK" smtClean="0"/>
              <a:pPr/>
              <a:t>24. 3. 2023</a:t>
            </a:fld>
            <a:endParaRPr lang="sk-SK"/>
          </a:p>
        </p:txBody>
      </p:sp>
      <p:sp>
        <p:nvSpPr>
          <p:cNvPr id="22" name="Zástupný symbol päty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18" name="Zástupný symbol čísla snímky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827D463-B552-471E-A025-C0F1AB4A8DCC}" type="slidenum">
              <a:rPr lang="sk-SK" smtClean="0"/>
              <a:pPr/>
              <a:t>‹#›</a:t>
            </a:fld>
            <a:endParaRPr lang="sk-SK"/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ľná forma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Voľná forma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33400" y="836712"/>
            <a:ext cx="7851648" cy="2363688"/>
          </a:xfrm>
        </p:spPr>
        <p:txBody>
          <a:bodyPr>
            <a:noAutofit/>
          </a:bodyPr>
          <a:lstStyle/>
          <a:p>
            <a:pPr algn="ctr"/>
            <a:r>
              <a:rPr lang="sk-SK" sz="6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Máme budúceho prváčika</a:t>
            </a:r>
            <a:endParaRPr lang="sk-SK" sz="6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3152792"/>
          </a:xfrm>
        </p:spPr>
        <p:txBody>
          <a:bodyPr/>
          <a:lstStyle/>
          <a:p>
            <a:pPr algn="ctr"/>
            <a:endParaRPr lang="sk-SK" b="1" dirty="0" smtClean="0">
              <a:latin typeface="Bookman Old Style" pitchFamily="18" charset="0"/>
            </a:endParaRPr>
          </a:p>
          <a:p>
            <a:pPr algn="ctr"/>
            <a:endParaRPr lang="sk-SK" b="1" dirty="0" smtClean="0">
              <a:latin typeface="Bookman Old Style" pitchFamily="18" charset="0"/>
            </a:endParaRPr>
          </a:p>
          <a:p>
            <a:pPr algn="ctr"/>
            <a:r>
              <a:rPr lang="sk-SK" b="1" dirty="0" smtClean="0">
                <a:latin typeface="Bookman Old Style" pitchFamily="18" charset="0"/>
              </a:rPr>
              <a:t>Informatívny materiál</a:t>
            </a:r>
            <a:r>
              <a:rPr lang="sk-SK" b="1" cap="small" dirty="0" smtClean="0">
                <a:latin typeface="Bookman Old Style" pitchFamily="18" charset="0"/>
              </a:rPr>
              <a:t> </a:t>
            </a:r>
            <a:r>
              <a:rPr lang="sk-SK" b="1" dirty="0" smtClean="0">
                <a:latin typeface="Bookman Old Style" pitchFamily="18" charset="0"/>
              </a:rPr>
              <a:t>pre rodičov</a:t>
            </a:r>
          </a:p>
          <a:p>
            <a:pPr algn="ctr"/>
            <a:endParaRPr lang="sk-SK" b="1" dirty="0" smtClean="0">
              <a:latin typeface="+mj-lt"/>
            </a:endParaRPr>
          </a:p>
          <a:p>
            <a:pPr algn="ctr"/>
            <a:r>
              <a:rPr lang="sk-SK" b="1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Základná škola Janka Kráľa</a:t>
            </a:r>
          </a:p>
          <a:p>
            <a:pPr algn="ctr"/>
            <a:r>
              <a:rPr lang="sk-SK" b="1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Žiarska 679/13, 031 04 Liptovský Mikuláš</a:t>
            </a:r>
            <a:endParaRPr lang="sk-SK" dirty="0">
              <a:solidFill>
                <a:schemeClr val="accent1">
                  <a:lumMod val="75000"/>
                </a:schemeClr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340768"/>
          </a:xfrm>
        </p:spPr>
        <p:txBody>
          <a:bodyPr>
            <a:normAutofit/>
          </a:bodyPr>
          <a:lstStyle/>
          <a:p>
            <a:r>
              <a:rPr lang="sk-SK" sz="3000" b="1" dirty="0" smtClean="0">
                <a:solidFill>
                  <a:srgbClr val="FF0000"/>
                </a:solidFill>
                <a:latin typeface="Bookman Old Style" pitchFamily="18" charset="0"/>
              </a:rPr>
              <a:t>Psychická spôsobilosť</a:t>
            </a:r>
            <a:endParaRPr lang="sk-SK" sz="30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479776"/>
          </a:xfrm>
        </p:spPr>
        <p:txBody>
          <a:bodyPr/>
          <a:lstStyle/>
          <a:p>
            <a:pPr>
              <a:buNone/>
            </a:pPr>
            <a:r>
              <a:rPr lang="sk-SK" b="1" dirty="0" smtClean="0">
                <a:latin typeface="Bookman Old Style" pitchFamily="18" charset="0"/>
              </a:rPr>
              <a:t>PRACOVNÁ VYSPELOSŤ</a:t>
            </a:r>
          </a:p>
          <a:p>
            <a:pPr lvl="0"/>
            <a:r>
              <a:rPr lang="sk-SK" dirty="0">
                <a:latin typeface="Bookman Old Style" panose="02050604050505020204" pitchFamily="18" charset="0"/>
              </a:rPr>
              <a:t>D</a:t>
            </a:r>
            <a:r>
              <a:rPr lang="sk-SK" dirty="0" smtClean="0">
                <a:latin typeface="Bookman Old Style" panose="02050604050505020204" pitchFamily="18" charset="0"/>
              </a:rPr>
              <a:t>ieťa vie odlíšiť hru od povinnosti.</a:t>
            </a:r>
          </a:p>
          <a:p>
            <a:pPr lvl="0"/>
            <a:r>
              <a:rPr lang="sk-SK" dirty="0" smtClean="0">
                <a:latin typeface="Bookman Old Style" panose="02050604050505020204" pitchFamily="18" charset="0"/>
              </a:rPr>
              <a:t>Snaží sa splniť zadanú úlohu a dokončiť ju.</a:t>
            </a:r>
          </a:p>
          <a:p>
            <a:pPr lvl="0"/>
            <a:r>
              <a:rPr lang="sk-SK" dirty="0" smtClean="0">
                <a:latin typeface="Bookman Old Style" panose="02050604050505020204" pitchFamily="18" charset="0"/>
              </a:rPr>
              <a:t>Má túžbu čítať.</a:t>
            </a:r>
          </a:p>
          <a:p>
            <a:r>
              <a:rPr lang="sk-SK" dirty="0" smtClean="0">
                <a:latin typeface="Bookman Old Style" panose="02050604050505020204" pitchFamily="18" charset="0"/>
              </a:rPr>
              <a:t>Má primerané psychomotorické tempo.</a:t>
            </a:r>
          </a:p>
          <a:p>
            <a:endParaRPr lang="sk-SK" sz="2800" dirty="0">
              <a:latin typeface="Bookman Old Style" panose="020506040505050202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2776"/>
          </a:xfrm>
        </p:spPr>
        <p:txBody>
          <a:bodyPr>
            <a:normAutofit/>
          </a:bodyPr>
          <a:lstStyle/>
          <a:p>
            <a:r>
              <a:rPr lang="sk-SK" sz="3000" b="1" dirty="0" smtClean="0">
                <a:solidFill>
                  <a:srgbClr val="FF0000"/>
                </a:solidFill>
                <a:latin typeface="Bookman Old Style" pitchFamily="18" charset="0"/>
              </a:rPr>
              <a:t>Psychická spôsobilosť</a:t>
            </a:r>
            <a:endParaRPr lang="sk-SK" sz="30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78916" y="1556792"/>
            <a:ext cx="8557579" cy="252028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k-SK" b="1" dirty="0" smtClean="0">
                <a:latin typeface="Bookman Old Style" pitchFamily="18" charset="0"/>
              </a:rPr>
              <a:t>POZORNOSŤ</a:t>
            </a:r>
          </a:p>
          <a:p>
            <a:pPr>
              <a:buNone/>
            </a:pPr>
            <a:r>
              <a:rPr lang="sk-SK" dirty="0" smtClean="0">
                <a:latin typeface="Bookman Old Style" panose="02050604050505020204" pitchFamily="18" charset="0"/>
              </a:rPr>
              <a:t>Dieťa sa dokáže sústrediť na </a:t>
            </a:r>
            <a:r>
              <a:rPr lang="sk-SK" dirty="0">
                <a:latin typeface="Bookman Old Style" panose="02050604050505020204" pitchFamily="18" charset="0"/>
              </a:rPr>
              <a:t>dlhšiu </a:t>
            </a:r>
            <a:r>
              <a:rPr lang="sk-SK" dirty="0" smtClean="0">
                <a:latin typeface="Bookman Old Style" panose="02050604050505020204" pitchFamily="18" charset="0"/>
              </a:rPr>
              <a:t>dobu činnosti</a:t>
            </a:r>
            <a:r>
              <a:rPr lang="sk-SK" sz="2800" dirty="0" smtClean="0">
                <a:latin typeface="Bookman Old Style" panose="02050604050505020204" pitchFamily="18" charset="0"/>
              </a:rPr>
              <a:t>.</a:t>
            </a:r>
          </a:p>
          <a:p>
            <a:pPr>
              <a:buNone/>
            </a:pPr>
            <a:endParaRPr lang="sk-SK" sz="2800" dirty="0"/>
          </a:p>
        </p:txBody>
      </p:sp>
      <p:pic>
        <p:nvPicPr>
          <p:cNvPr id="4" name="Obrázok 3" descr="na koberc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55976" y="2708920"/>
            <a:ext cx="3632776" cy="367240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686800" cy="1268760"/>
          </a:xfrm>
        </p:spPr>
        <p:txBody>
          <a:bodyPr>
            <a:noAutofit/>
          </a:bodyPr>
          <a:lstStyle/>
          <a:p>
            <a:r>
              <a:rPr lang="sk-SK" sz="3000" b="1" dirty="0" smtClean="0">
                <a:solidFill>
                  <a:srgbClr val="FF0000"/>
                </a:solidFill>
                <a:latin typeface="Bookman Old Style" pitchFamily="18" charset="0"/>
              </a:rPr>
              <a:t>Citová (emocionálna) spôsobilosť</a:t>
            </a:r>
            <a:endParaRPr lang="sk-SK" sz="3000" dirty="0">
              <a:solidFill>
                <a:srgbClr val="FF0000"/>
              </a:solidFill>
              <a:latin typeface="Bookman Old Style" pitchFamily="18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3024336"/>
          </a:xfrm>
        </p:spPr>
        <p:txBody>
          <a:bodyPr/>
          <a:lstStyle/>
          <a:p>
            <a:pPr lvl="0"/>
            <a:r>
              <a:rPr lang="sk-SK" dirty="0" smtClean="0">
                <a:latin typeface="Bookman Old Style" panose="02050604050505020204" pitchFamily="18" charset="0"/>
              </a:rPr>
              <a:t>Dieťa je emocionálne stabilné, odolné voči frustrácii (zmareniu, sklamaniu, beznádeji) </a:t>
            </a:r>
          </a:p>
          <a:p>
            <a:pPr marL="0" lvl="0" indent="0">
              <a:buNone/>
            </a:pPr>
            <a:r>
              <a:rPr lang="sk-SK" dirty="0">
                <a:latin typeface="Bookman Old Style" panose="02050604050505020204" pitchFamily="18" charset="0"/>
              </a:rPr>
              <a:t> </a:t>
            </a:r>
            <a:r>
              <a:rPr lang="sk-SK" dirty="0" smtClean="0">
                <a:latin typeface="Bookman Old Style" panose="02050604050505020204" pitchFamily="18" charset="0"/>
              </a:rPr>
              <a:t>  a je schopné prijať i prípadný neúspech.</a:t>
            </a:r>
          </a:p>
          <a:p>
            <a:pPr marL="0" lvl="0" indent="0">
              <a:buNone/>
            </a:pPr>
            <a:endParaRPr lang="sk-SK" dirty="0" smtClean="0">
              <a:latin typeface="Bookman Old Style" panose="02050604050505020204" pitchFamily="18" charset="0"/>
            </a:endParaRPr>
          </a:p>
          <a:p>
            <a:r>
              <a:rPr lang="sk-SK" dirty="0">
                <a:latin typeface="Bookman Old Style" panose="02050604050505020204" pitchFamily="18" charset="0"/>
              </a:rPr>
              <a:t>S</a:t>
            </a:r>
            <a:r>
              <a:rPr lang="sk-SK" dirty="0" smtClean="0">
                <a:latin typeface="Bookman Old Style" panose="02050604050505020204" pitchFamily="18" charset="0"/>
              </a:rPr>
              <a:t>trach, obavy, napätie, tréma obmedzujú výkonnosť dieťaťa.</a:t>
            </a:r>
          </a:p>
          <a:p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2776"/>
          </a:xfrm>
        </p:spPr>
        <p:txBody>
          <a:bodyPr>
            <a:normAutofit/>
          </a:bodyPr>
          <a:lstStyle/>
          <a:p>
            <a:r>
              <a:rPr lang="sk-SK" sz="3000" b="1" dirty="0" smtClean="0">
                <a:solidFill>
                  <a:srgbClr val="FF0000"/>
                </a:solidFill>
                <a:latin typeface="Bookman Old Style" pitchFamily="18" charset="0"/>
              </a:rPr>
              <a:t>Sociálna spôsobilosť</a:t>
            </a:r>
            <a:endParaRPr lang="sk-SK" sz="3000" dirty="0">
              <a:solidFill>
                <a:srgbClr val="FF0000"/>
              </a:solidFill>
              <a:latin typeface="Bookman Old Style" pitchFamily="18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2376264"/>
          </a:xfrm>
        </p:spPr>
        <p:txBody>
          <a:bodyPr>
            <a:normAutofit/>
          </a:bodyPr>
          <a:lstStyle/>
          <a:p>
            <a:pPr lvl="0"/>
            <a:r>
              <a:rPr lang="sk-SK" dirty="0">
                <a:latin typeface="Bookman Old Style" panose="02050604050505020204" pitchFamily="18" charset="0"/>
              </a:rPr>
              <a:t>S</a:t>
            </a:r>
            <a:r>
              <a:rPr lang="sk-SK" dirty="0" smtClean="0">
                <a:latin typeface="Bookman Old Style" panose="02050604050505020204" pitchFamily="18" charset="0"/>
              </a:rPr>
              <a:t>ociálna spôsobilosť – dieťa sa dokáže odlúčiť od matky, podriadiť sa autorite.</a:t>
            </a:r>
          </a:p>
          <a:p>
            <a:pPr marL="0" lvl="0" indent="0">
              <a:buNone/>
            </a:pPr>
            <a:endParaRPr lang="sk-SK" dirty="0" smtClean="0">
              <a:latin typeface="Bookman Old Style" panose="02050604050505020204" pitchFamily="18" charset="0"/>
            </a:endParaRPr>
          </a:p>
          <a:p>
            <a:pPr lvl="0"/>
            <a:r>
              <a:rPr lang="sk-SK" dirty="0" smtClean="0">
                <a:latin typeface="Bookman Old Style" panose="02050604050505020204" pitchFamily="18" charset="0"/>
              </a:rPr>
              <a:t>Je schopné začleniť sa do kolektívu vrstovníkov.</a:t>
            </a:r>
          </a:p>
          <a:p>
            <a:endParaRPr lang="sk-SK" sz="2800" dirty="0">
              <a:latin typeface="Comic Sans MS" pitchFamily="66" charset="0"/>
            </a:endParaRPr>
          </a:p>
        </p:txBody>
      </p:sp>
      <p:pic>
        <p:nvPicPr>
          <p:cNvPr id="4" name="Obrázok 3" descr="pri stol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11760" y="4049688"/>
            <a:ext cx="4113584" cy="28083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32385" y="3587537"/>
            <a:ext cx="8604448" cy="2737063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  <a:buNone/>
            </a:pPr>
            <a:endParaRPr lang="sk-SK" sz="2800" dirty="0" smtClean="0">
              <a:latin typeface="Bookman Old Style" pitchFamily="18" charset="0"/>
            </a:endParaRPr>
          </a:p>
          <a:p>
            <a:pPr>
              <a:lnSpc>
                <a:spcPct val="110000"/>
              </a:lnSpc>
              <a:buNone/>
            </a:pPr>
            <a:r>
              <a:rPr lang="sk-SK" dirty="0" smtClean="0">
                <a:latin typeface="Bookman Old Style" pitchFamily="18" charset="0"/>
              </a:rPr>
              <a:t>Podľa poslednej novely školského zákona</a:t>
            </a:r>
          </a:p>
          <a:p>
            <a:pPr>
              <a:lnSpc>
                <a:spcPct val="110000"/>
              </a:lnSpc>
              <a:buNone/>
            </a:pPr>
            <a:r>
              <a:rPr lang="sk-SK" dirty="0" smtClean="0">
                <a:latin typeface="Bookman Old Style" pitchFamily="18" charset="0"/>
              </a:rPr>
              <a:t>(s účinnosťou od 1.1.2021) je odklad povinnej školskej dochádzky ako poznáme </a:t>
            </a:r>
            <a:r>
              <a:rPr lang="sk-SK" b="1" dirty="0" smtClean="0">
                <a:solidFill>
                  <a:srgbClr val="00B0F0"/>
                </a:solidFill>
                <a:latin typeface="Bookman Old Style" pitchFamily="18" charset="0"/>
              </a:rPr>
              <a:t>zrušený</a:t>
            </a:r>
            <a:r>
              <a:rPr lang="sk-SK" dirty="0" smtClean="0">
                <a:latin typeface="Bookman Old Style" pitchFamily="18" charset="0"/>
              </a:rPr>
              <a:t>.</a:t>
            </a:r>
          </a:p>
        </p:txBody>
      </p:sp>
      <p:pic>
        <p:nvPicPr>
          <p:cNvPr id="4" name="Obrázok 3" descr="školak s taškou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19004" y="1872982"/>
            <a:ext cx="3190797" cy="2102753"/>
          </a:xfrm>
          <a:prstGeom prst="rect">
            <a:avLst/>
          </a:prstGeom>
        </p:spPr>
      </p:pic>
      <p:sp>
        <p:nvSpPr>
          <p:cNvPr id="6" name="Obdĺžnik 5"/>
          <p:cNvSpPr/>
          <p:nvPr/>
        </p:nvSpPr>
        <p:spPr>
          <a:xfrm>
            <a:off x="251520" y="764704"/>
            <a:ext cx="8136904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sk-SK" sz="3000" b="1" dirty="0" smtClean="0">
                <a:solidFill>
                  <a:srgbClr val="FF0000"/>
                </a:solidFill>
                <a:latin typeface="Bookman Old Style" pitchFamily="18" charset="0"/>
              </a:rPr>
              <a:t>Nie ste si istý, </a:t>
            </a:r>
          </a:p>
          <a:p>
            <a:pPr lvl="0"/>
            <a:r>
              <a:rPr lang="sk-SK" sz="3000" b="1" dirty="0" smtClean="0">
                <a:solidFill>
                  <a:srgbClr val="FF0000"/>
                </a:solidFill>
                <a:latin typeface="Bookman Old Style" pitchFamily="18" charset="0"/>
              </a:rPr>
              <a:t>či dieťa dať už do školy alebo nie?</a:t>
            </a:r>
          </a:p>
          <a:p>
            <a:pPr lvl="0"/>
            <a:endParaRPr lang="sk-SK" sz="3200" b="1" dirty="0" smtClean="0">
              <a:solidFill>
                <a:prstClr val="black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0"/>
            <a:ext cx="8712968" cy="1916832"/>
          </a:xfrm>
        </p:spPr>
        <p:txBody>
          <a:bodyPr>
            <a:noAutofit/>
          </a:bodyPr>
          <a:lstStyle/>
          <a:p>
            <a:pPr algn="ctr"/>
            <a:r>
              <a:rPr lang="sk-SK" sz="3000" b="1" dirty="0" smtClean="0">
                <a:solidFill>
                  <a:srgbClr val="FF0000"/>
                </a:solidFill>
                <a:latin typeface="Bookman Old Style" pitchFamily="18" charset="0"/>
              </a:rPr>
              <a:t>Aký je teda postup ak chcete dieťaťu odložiť nástup do školy?</a:t>
            </a:r>
            <a:endParaRPr lang="sk-SK" sz="3000" b="1" dirty="0">
              <a:solidFill>
                <a:srgbClr val="FF0000"/>
              </a:solidFill>
              <a:latin typeface="Bookman Old Style" pitchFamily="18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251520" y="2564904"/>
            <a:ext cx="5832648" cy="375969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k-SK" sz="3200" b="1" dirty="0" smtClean="0">
                <a:latin typeface="Comic Sans MS" pitchFamily="66" charset="0"/>
              </a:rPr>
              <a:t>	</a:t>
            </a:r>
            <a:r>
              <a:rPr lang="sk-SK" dirty="0" smtClean="0">
                <a:latin typeface="Bookman Old Style" panose="02050604050505020204" pitchFamily="18" charset="0"/>
              </a:rPr>
              <a:t>Ak dieťa po dovŕšení šiesteho roku veku nedosiahlo školskú spôsobilosť požiadate riaditeľku MŠ o pokračovanie povinného predprimárneho  vzdelávania pomocou </a:t>
            </a:r>
            <a:r>
              <a:rPr lang="sk-SK" dirty="0" smtClean="0">
                <a:solidFill>
                  <a:srgbClr val="FF3300"/>
                </a:solidFill>
                <a:latin typeface="Bookman Old Style" panose="02050604050505020204" pitchFamily="18" charset="0"/>
              </a:rPr>
              <a:t>písomnej</a:t>
            </a:r>
            <a:r>
              <a:rPr lang="sk-SK" dirty="0" smtClean="0">
                <a:latin typeface="Bookman Old Style" panose="02050604050505020204" pitchFamily="18" charset="0"/>
              </a:rPr>
              <a:t> </a:t>
            </a:r>
            <a:r>
              <a:rPr lang="sk-SK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žiadosti.</a:t>
            </a:r>
          </a:p>
        </p:txBody>
      </p:sp>
      <p:pic>
        <p:nvPicPr>
          <p:cNvPr id="4" name="Obrázok 3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00192" y="2636912"/>
            <a:ext cx="2520280" cy="35979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13806" y="836712"/>
            <a:ext cx="8686800" cy="1872208"/>
          </a:xfrm>
        </p:spPr>
        <p:txBody>
          <a:bodyPr>
            <a:noAutofit/>
          </a:bodyPr>
          <a:lstStyle/>
          <a:p>
            <a:r>
              <a:rPr lang="sk-SK" sz="3200" b="1" dirty="0" smtClean="0">
                <a:solidFill>
                  <a:schemeClr val="accent1"/>
                </a:solidFill>
                <a:latin typeface="Bookman Old Style" pitchFamily="18" charset="0"/>
              </a:rPr>
              <a:t/>
            </a:r>
            <a:br>
              <a:rPr lang="sk-SK" sz="3200" b="1" dirty="0" smtClean="0">
                <a:solidFill>
                  <a:schemeClr val="accent1"/>
                </a:solidFill>
                <a:latin typeface="Bookman Old Style" pitchFamily="18" charset="0"/>
              </a:rPr>
            </a:br>
            <a:r>
              <a:rPr lang="sk-SK" sz="3200" b="1" dirty="0" smtClean="0">
                <a:solidFill>
                  <a:schemeClr val="accent1"/>
                </a:solidFill>
                <a:latin typeface="Bookman Old Style" pitchFamily="18" charset="0"/>
              </a:rPr>
              <a:t/>
            </a:r>
            <a:br>
              <a:rPr lang="sk-SK" sz="3200" b="1" dirty="0" smtClean="0">
                <a:solidFill>
                  <a:schemeClr val="accent1"/>
                </a:solidFill>
                <a:latin typeface="Bookman Old Style" pitchFamily="18" charset="0"/>
              </a:rPr>
            </a:br>
            <a:r>
              <a:rPr lang="sk-SK" sz="3200" b="1" dirty="0" smtClean="0">
                <a:solidFill>
                  <a:schemeClr val="accent1"/>
                </a:solidFill>
                <a:latin typeface="Bookman Old Style" pitchFamily="18" charset="0"/>
              </a:rPr>
              <a:t/>
            </a:r>
            <a:br>
              <a:rPr lang="sk-SK" sz="3200" b="1" dirty="0" smtClean="0">
                <a:solidFill>
                  <a:schemeClr val="accent1"/>
                </a:solidFill>
                <a:latin typeface="Bookman Old Style" pitchFamily="18" charset="0"/>
              </a:rPr>
            </a:br>
            <a:r>
              <a:rPr lang="sk-SK" sz="3200" b="1" dirty="0" smtClean="0">
                <a:solidFill>
                  <a:schemeClr val="accent1"/>
                </a:solidFill>
                <a:latin typeface="Bookman Old Style" pitchFamily="18" charset="0"/>
              </a:rPr>
              <a:t/>
            </a:r>
            <a:br>
              <a:rPr lang="sk-SK" sz="3200" b="1" dirty="0" smtClean="0">
                <a:solidFill>
                  <a:schemeClr val="accent1"/>
                </a:solidFill>
                <a:latin typeface="Bookman Old Style" pitchFamily="18" charset="0"/>
              </a:rPr>
            </a:br>
            <a:r>
              <a:rPr lang="sk-SK" sz="3200" b="1" dirty="0" smtClean="0">
                <a:solidFill>
                  <a:schemeClr val="accent1"/>
                </a:solidFill>
                <a:latin typeface="Bookman Old Style" pitchFamily="18" charset="0"/>
              </a:rPr>
              <a:t/>
            </a:r>
            <a:br>
              <a:rPr lang="sk-SK" sz="3200" b="1" dirty="0" smtClean="0">
                <a:solidFill>
                  <a:schemeClr val="accent1"/>
                </a:solidFill>
                <a:latin typeface="Bookman Old Style" pitchFamily="18" charset="0"/>
              </a:rPr>
            </a:br>
            <a:r>
              <a:rPr lang="sk-SK" sz="3000" b="1" dirty="0" smtClean="0">
                <a:solidFill>
                  <a:schemeClr val="accent1"/>
                </a:solidFill>
                <a:latin typeface="Bookman Old Style" pitchFamily="18" charset="0"/>
              </a:rPr>
              <a:t>Názov žiadosti: </a:t>
            </a:r>
            <a:br>
              <a:rPr lang="sk-SK" sz="3000" b="1" dirty="0" smtClean="0">
                <a:solidFill>
                  <a:schemeClr val="accent1"/>
                </a:solidFill>
                <a:latin typeface="Bookman Old Style" pitchFamily="18" charset="0"/>
              </a:rPr>
            </a:br>
            <a:r>
              <a:rPr lang="sk-SK" sz="2800" dirty="0" smtClean="0">
                <a:solidFill>
                  <a:srgbClr val="C00000"/>
                </a:solidFill>
                <a:latin typeface="Bookman Old Style" pitchFamily="18" charset="0"/>
              </a:rPr>
              <a:t>Žiadosť o pokračovanie v plnení povinného predprimárneho vzdelávania</a:t>
            </a:r>
            <a:r>
              <a:rPr lang="sk-SK" sz="2800" dirty="0" smtClean="0">
                <a:latin typeface="Bookman Old Style" pitchFamily="18" charset="0"/>
              </a:rPr>
              <a:t/>
            </a:r>
            <a:br>
              <a:rPr lang="sk-SK" sz="2800" dirty="0" smtClean="0">
                <a:latin typeface="Bookman Old Style" pitchFamily="18" charset="0"/>
              </a:rPr>
            </a:br>
            <a:endParaRPr lang="sk-SK" sz="2800" dirty="0">
              <a:latin typeface="Bookman Old Style" pitchFamily="18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2852936"/>
            <a:ext cx="8229600" cy="3471664"/>
          </a:xfrm>
        </p:spPr>
        <p:txBody>
          <a:bodyPr/>
          <a:lstStyle/>
          <a:p>
            <a:pPr>
              <a:buNone/>
            </a:pPr>
            <a:r>
              <a:rPr lang="sk-SK" sz="3000" b="1" dirty="0" smtClean="0">
                <a:solidFill>
                  <a:schemeClr val="accent1"/>
                </a:solidFill>
                <a:latin typeface="Bookman Old Style" pitchFamily="18" charset="0"/>
              </a:rPr>
              <a:t>Priložíte:</a:t>
            </a:r>
          </a:p>
          <a:p>
            <a:r>
              <a:rPr lang="sk-SK" dirty="0">
                <a:latin typeface="Bookman Old Style" panose="02050604050505020204" pitchFamily="18" charset="0"/>
              </a:rPr>
              <a:t>p</a:t>
            </a:r>
            <a:r>
              <a:rPr lang="sk-SK" dirty="0" smtClean="0">
                <a:latin typeface="Bookman Old Style" panose="02050604050505020204" pitchFamily="18" charset="0"/>
              </a:rPr>
              <a:t>ísomný súhlas príslušného zariadenia výchovného poradenstva a prevencie,</a:t>
            </a:r>
          </a:p>
          <a:p>
            <a:r>
              <a:rPr lang="sk-SK" dirty="0">
                <a:latin typeface="Bookman Old Style" panose="02050604050505020204" pitchFamily="18" charset="0"/>
              </a:rPr>
              <a:t>p</a:t>
            </a:r>
            <a:r>
              <a:rPr lang="sk-SK" dirty="0" smtClean="0">
                <a:latin typeface="Bookman Old Style" panose="02050604050505020204" pitchFamily="18" charset="0"/>
              </a:rPr>
              <a:t>ísomný súhlas pediatra,</a:t>
            </a:r>
          </a:p>
          <a:p>
            <a:r>
              <a:rPr lang="sk-SK" dirty="0">
                <a:latin typeface="Bookman Old Style" panose="02050604050505020204" pitchFamily="18" charset="0"/>
              </a:rPr>
              <a:t>i</a:t>
            </a:r>
            <a:r>
              <a:rPr lang="sk-SK" dirty="0" smtClean="0">
                <a:latin typeface="Bookman Old Style" panose="02050604050505020204" pitchFamily="18" charset="0"/>
              </a:rPr>
              <a:t>nformovaný súhlas zákonného zástupcu alebo zástupcu zariadenia.</a:t>
            </a:r>
            <a:endParaRPr lang="sk-SK" dirty="0">
              <a:latin typeface="Bookman Old Style" panose="020506040505050202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2060848"/>
          </a:xfrm>
        </p:spPr>
        <p:txBody>
          <a:bodyPr>
            <a:noAutofit/>
          </a:bodyPr>
          <a:lstStyle/>
          <a:p>
            <a:r>
              <a:rPr lang="sk-SK" sz="3000" b="1" dirty="0" smtClean="0">
                <a:solidFill>
                  <a:srgbClr val="FF0000"/>
                </a:solidFill>
                <a:latin typeface="Bookman Old Style" pitchFamily="18" charset="0"/>
              </a:rPr>
              <a:t>Kedy je vhodné odložiť dieťaťu povinnú školskú dochádzku?</a:t>
            </a:r>
            <a:endParaRPr lang="sk-SK" sz="3000" dirty="0">
              <a:solidFill>
                <a:srgbClr val="FF0000"/>
              </a:solidFill>
              <a:latin typeface="Bookman Old Style" pitchFamily="18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611560" y="2564904"/>
            <a:ext cx="8075240" cy="3183632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sk-SK" dirty="0" smtClean="0">
                <a:latin typeface="Bookman Old Style" panose="02050604050505020204" pitchFamily="18" charset="0"/>
              </a:rPr>
              <a:t>Ak dieťa nedosahuje školskú spôsobilosť</a:t>
            </a:r>
          </a:p>
          <a:p>
            <a:pPr algn="ctr">
              <a:buNone/>
            </a:pPr>
            <a:r>
              <a:rPr lang="sk-SK" dirty="0" smtClean="0">
                <a:latin typeface="Bookman Old Style" panose="02050604050505020204" pitchFamily="18" charset="0"/>
              </a:rPr>
              <a:t>  a je u neho riziko nezvládnutia požiadaviek,</a:t>
            </a:r>
          </a:p>
          <a:p>
            <a:pPr algn="ctr">
              <a:buNone/>
            </a:pPr>
            <a:r>
              <a:rPr lang="sk-SK" dirty="0" smtClean="0">
                <a:latin typeface="Bookman Old Style" panose="02050604050505020204" pitchFamily="18" charset="0"/>
              </a:rPr>
              <a:t>ktoré sú na dieťa kladené v 1. ročníku</a:t>
            </a:r>
          </a:p>
          <a:p>
            <a:pPr algn="ctr">
              <a:buNone/>
            </a:pPr>
            <a:r>
              <a:rPr lang="sk-SK" dirty="0" smtClean="0">
                <a:latin typeface="Bookman Old Style" panose="02050604050505020204" pitchFamily="18" charset="0"/>
              </a:rPr>
              <a:t>základnej školy.</a:t>
            </a:r>
            <a:endParaRPr lang="sk-SK" dirty="0">
              <a:latin typeface="Bookman Old Style" panose="020506040505050202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0" y="692696"/>
            <a:ext cx="8892480" cy="616530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k-SK" sz="2800" b="1" dirty="0" smtClean="0">
                <a:latin typeface="Comic Sans MS" pitchFamily="66" charset="0"/>
              </a:rPr>
              <a:t>	</a:t>
            </a:r>
            <a:r>
              <a:rPr lang="sk-SK" sz="2400" dirty="0" smtClean="0">
                <a:latin typeface="Bookman Old Style" panose="02050604050505020204" pitchFamily="18" charset="0"/>
              </a:rPr>
              <a:t>Príprava na školu je proces dlhodobý a cieľavedomý, </a:t>
            </a:r>
          </a:p>
          <a:p>
            <a:pPr>
              <a:buNone/>
            </a:pPr>
            <a:r>
              <a:rPr lang="sk-SK" sz="2400" dirty="0">
                <a:latin typeface="Bookman Old Style" panose="02050604050505020204" pitchFamily="18" charset="0"/>
              </a:rPr>
              <a:t>	</a:t>
            </a:r>
            <a:r>
              <a:rPr lang="sk-SK" sz="2400" dirty="0" smtClean="0">
                <a:latin typeface="Bookman Old Style" panose="02050604050505020204" pitchFamily="18" charset="0"/>
              </a:rPr>
              <a:t>a nemal by byť sústredený len na posledný rok pred zaškolením. </a:t>
            </a:r>
          </a:p>
          <a:p>
            <a:pPr>
              <a:buNone/>
            </a:pPr>
            <a:r>
              <a:rPr lang="sk-SK" sz="2400" dirty="0">
                <a:latin typeface="Bookman Old Style" panose="02050604050505020204" pitchFamily="18" charset="0"/>
              </a:rPr>
              <a:t>	</a:t>
            </a:r>
            <a:r>
              <a:rPr lang="sk-SK" sz="2400" dirty="0" smtClean="0">
                <a:latin typeface="Bookman Old Style" panose="02050604050505020204" pitchFamily="18" charset="0"/>
              </a:rPr>
              <a:t>Hranica medzi zrelosťou a nezrelosťou je veľmi relatívna. Ak máte pochybnosti, či dieťa zvládne požiadavky školy, bolo by vhodné poradiť sa </a:t>
            </a:r>
          </a:p>
          <a:p>
            <a:pPr>
              <a:buNone/>
            </a:pPr>
            <a:r>
              <a:rPr lang="sk-SK" sz="2400" dirty="0">
                <a:latin typeface="Bookman Old Style" panose="02050604050505020204" pitchFamily="18" charset="0"/>
              </a:rPr>
              <a:t>	</a:t>
            </a:r>
            <a:r>
              <a:rPr lang="sk-SK" sz="2400" dirty="0" smtClean="0">
                <a:latin typeface="Bookman Old Style" panose="02050604050505020204" pitchFamily="18" charset="0"/>
              </a:rPr>
              <a:t>s odborníkmi-psychológmi. </a:t>
            </a:r>
          </a:p>
          <a:p>
            <a:pPr>
              <a:buNone/>
            </a:pPr>
            <a:r>
              <a:rPr lang="sk-SK" sz="2400" dirty="0">
                <a:latin typeface="Bookman Old Style" panose="02050604050505020204" pitchFamily="18" charset="0"/>
              </a:rPr>
              <a:t>	</a:t>
            </a:r>
            <a:r>
              <a:rPr lang="sk-SK" sz="2400" dirty="0" smtClean="0">
                <a:latin typeface="Bookman Old Style" panose="02050604050505020204" pitchFamily="18" charset="0"/>
              </a:rPr>
              <a:t>Pri psychologickom vyšetrení sa berie do úvahy aj genetická výbava, osobná a rodinná anamnéza, aktuálne schopnosti dieťaťa v rozumovej, sociálnej a citovej oblasti.</a:t>
            </a:r>
            <a:endParaRPr lang="sk-SK" sz="2400" dirty="0">
              <a:latin typeface="Bookman Old Style" panose="02050604050505020204" pitchFamily="18" charset="0"/>
            </a:endParaRPr>
          </a:p>
        </p:txBody>
      </p:sp>
      <p:pic>
        <p:nvPicPr>
          <p:cNvPr id="4" name="Obrázok 3" descr="prihlasky_ms - kópi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15616" y="5301208"/>
            <a:ext cx="6552728" cy="105273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487888"/>
          </a:xfrm>
        </p:spPr>
        <p:txBody>
          <a:bodyPr/>
          <a:lstStyle/>
          <a:p>
            <a:pPr>
              <a:buNone/>
            </a:pPr>
            <a:r>
              <a:rPr lang="sk-SK" b="1" dirty="0" smtClean="0"/>
              <a:t>	</a:t>
            </a:r>
            <a:r>
              <a:rPr lang="sk-SK" dirty="0" smtClean="0">
                <a:latin typeface="Bookman Old Style" panose="02050604050505020204" pitchFamily="18" charset="0"/>
              </a:rPr>
              <a:t>Psychológovia po realizácii psychologického vyšetrenia dávajú odporúčanie, či dieťa zaškoliť alebo mu dať odklad plnenia povinnej školskej dochádzky. </a:t>
            </a:r>
          </a:p>
          <a:p>
            <a:pPr>
              <a:buNone/>
            </a:pPr>
            <a:r>
              <a:rPr lang="sk-SK" dirty="0">
                <a:latin typeface="Bookman Old Style" panose="02050604050505020204" pitchFamily="18" charset="0"/>
              </a:rPr>
              <a:t>	</a:t>
            </a:r>
            <a:r>
              <a:rPr lang="sk-SK" dirty="0" smtClean="0">
                <a:latin typeface="Bookman Old Style" panose="02050604050505020204" pitchFamily="18" charset="0"/>
              </a:rPr>
              <a:t>Rozhodnutie, či dieťa </a:t>
            </a:r>
            <a:r>
              <a:rPr lang="sk-SK" smtClean="0">
                <a:latin typeface="Bookman Old Style" panose="02050604050505020204" pitchFamily="18" charset="0"/>
              </a:rPr>
              <a:t>nastúpi do </a:t>
            </a:r>
            <a:r>
              <a:rPr lang="sk-SK" dirty="0" smtClean="0">
                <a:latin typeface="Bookman Old Style" panose="02050604050505020204" pitchFamily="18" charset="0"/>
              </a:rPr>
              <a:t>školy alebo nie, zostáva na rodičovi a  je len na ňom, či odporúčania psychológa príjme alebo nie.</a:t>
            </a:r>
            <a:endParaRPr lang="sk-SK" dirty="0">
              <a:latin typeface="Bookman Old Style" panose="02050604050505020204" pitchFamily="18" charset="0"/>
            </a:endParaRPr>
          </a:p>
        </p:txBody>
      </p:sp>
      <p:pic>
        <p:nvPicPr>
          <p:cNvPr id="5" name="Obrázok 4" descr="prihlasky_m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9552" y="4797152"/>
            <a:ext cx="8229633" cy="187220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683568" y="836712"/>
            <a:ext cx="7848872" cy="5487888"/>
          </a:xfrm>
        </p:spPr>
        <p:txBody>
          <a:bodyPr>
            <a:noAutofit/>
          </a:bodyPr>
          <a:lstStyle/>
          <a:p>
            <a:r>
              <a:rPr lang="sk-SK" dirty="0" smtClean="0">
                <a:latin typeface="Bookman Old Style" panose="02050604050505020204" pitchFamily="18" charset="0"/>
              </a:rPr>
              <a:t>Povinná školská dochádzka začína začiatkom školského roka, ktorý nasleduje po dni, keď dieťa dovŕši šiesty rok veku a dosiahne školskú spôsobilosť.</a:t>
            </a:r>
          </a:p>
          <a:p>
            <a:pPr marL="0" indent="0">
              <a:buNone/>
            </a:pPr>
            <a:endParaRPr lang="sk-SK" dirty="0" smtClean="0">
              <a:latin typeface="Bookman Old Style" panose="02050604050505020204" pitchFamily="18" charset="0"/>
            </a:endParaRPr>
          </a:p>
          <a:p>
            <a:r>
              <a:rPr lang="sk-SK" dirty="0" smtClean="0">
                <a:latin typeface="Bookman Old Style" panose="02050604050505020204" pitchFamily="18" charset="0"/>
              </a:rPr>
              <a:t>Dieťa začína od 1. septembra príslušného školského roka plniť povinnú školskú dochádzku nástupom do prvého ročníka základnej školy.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576" y="0"/>
            <a:ext cx="7776864" cy="4797152"/>
          </a:xfrm>
        </p:spPr>
        <p:txBody>
          <a:bodyPr>
            <a:normAutofit/>
          </a:bodyPr>
          <a:lstStyle/>
          <a:p>
            <a:pPr algn="ctr"/>
            <a:r>
              <a:rPr lang="sk-SK" sz="4000" b="1" dirty="0" smtClean="0">
                <a:solidFill>
                  <a:srgbClr val="FF0000"/>
                </a:solidFill>
                <a:latin typeface="Bookman Old Style" pitchFamily="18" charset="0"/>
              </a:rPr>
              <a:t>Upozornenie:</a:t>
            </a:r>
            <a:r>
              <a:rPr lang="sk-SK" sz="4000" b="1" dirty="0">
                <a:solidFill>
                  <a:srgbClr val="FF0000"/>
                </a:solidFill>
                <a:latin typeface="Bookman Old Style" pitchFamily="18" charset="0"/>
              </a:rPr>
              <a:t/>
            </a:r>
            <a:br>
              <a:rPr lang="sk-SK" sz="4000" b="1" dirty="0">
                <a:solidFill>
                  <a:srgbClr val="FF0000"/>
                </a:solidFill>
                <a:latin typeface="Bookman Old Style" pitchFamily="18" charset="0"/>
              </a:rPr>
            </a:br>
            <a:r>
              <a:rPr lang="sk-SK" sz="32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Ak sa rozhodnete dať dieťaťu ,,ODKLAD“ do školy, </a:t>
            </a:r>
            <a:br>
              <a:rPr lang="sk-SK" sz="32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</a:br>
            <a:r>
              <a:rPr lang="sk-SK" sz="32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je aj tak </a:t>
            </a:r>
            <a:r>
              <a:rPr lang="sk-SK" sz="3200" b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potrebné s ním ísť na zápis</a:t>
            </a:r>
            <a:r>
              <a:rPr lang="sk-SK" sz="32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sk-SK" sz="32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do prvého ročníka základnej školy.</a:t>
            </a:r>
            <a:r>
              <a:rPr lang="sk-SK" sz="3200" dirty="0" smtClean="0">
                <a:latin typeface="Bookman Old Style" panose="02050604050505020204" pitchFamily="18" charset="0"/>
              </a:rPr>
              <a:t/>
            </a:r>
            <a:br>
              <a:rPr lang="sk-SK" sz="3200" dirty="0" smtClean="0">
                <a:latin typeface="Bookman Old Style" panose="02050604050505020204" pitchFamily="18" charset="0"/>
              </a:rPr>
            </a:br>
            <a:endParaRPr lang="sk-SK" sz="3200" dirty="0">
              <a:latin typeface="Bookman Old Style" panose="020506040505050202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84784"/>
          </a:xfrm>
        </p:spPr>
        <p:txBody>
          <a:bodyPr>
            <a:normAutofit/>
          </a:bodyPr>
          <a:lstStyle/>
          <a:p>
            <a:r>
              <a:rPr lang="sk-SK" sz="3000" b="1" dirty="0" smtClean="0">
                <a:solidFill>
                  <a:srgbClr val="FF0000"/>
                </a:solidFill>
                <a:latin typeface="Bookman Old Style" pitchFamily="18" charset="0"/>
              </a:rPr>
              <a:t>	Čo je školská spôsobilosť?</a:t>
            </a:r>
            <a:endParaRPr lang="sk-SK" sz="3000" dirty="0">
              <a:solidFill>
                <a:srgbClr val="FF0000"/>
              </a:solidFill>
              <a:latin typeface="Bookman Old Style" pitchFamily="18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79512" y="1628800"/>
            <a:ext cx="8784976" cy="52292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sk-SK" sz="3000" b="1" dirty="0" smtClean="0"/>
              <a:t>	</a:t>
            </a:r>
            <a:r>
              <a:rPr lang="sk-SK" dirty="0" smtClean="0">
                <a:latin typeface="Bookman Old Style" panose="02050604050505020204" pitchFamily="18" charset="0"/>
              </a:rPr>
              <a:t>Školská spôsobilosť, inak povedané pripravenosť na školu, znamená dosiahnutie takého stupňa vývinu, ktorý umožňuje dieťaťu úspešné osvojenie školských znalostí. Je to jav komplexný. </a:t>
            </a:r>
          </a:p>
          <a:p>
            <a:pPr>
              <a:buNone/>
            </a:pPr>
            <a:r>
              <a:rPr lang="sk-SK" dirty="0" smtClean="0">
                <a:latin typeface="Bookman Old Style" panose="02050604050505020204" pitchFamily="18" charset="0"/>
              </a:rPr>
              <a:t>  </a:t>
            </a:r>
          </a:p>
          <a:p>
            <a:pPr>
              <a:buNone/>
            </a:pPr>
            <a:r>
              <a:rPr lang="sk-SK" dirty="0">
                <a:latin typeface="Bookman Old Style" panose="02050604050505020204" pitchFamily="18" charset="0"/>
              </a:rPr>
              <a:t> </a:t>
            </a:r>
            <a:r>
              <a:rPr lang="sk-SK" dirty="0" smtClean="0">
                <a:latin typeface="Bookman Old Style" panose="02050604050505020204" pitchFamily="18" charset="0"/>
              </a:rPr>
              <a:t> Na zvládnutie školy musí byť dieťa pripravené nielen po stránke </a:t>
            </a:r>
            <a:r>
              <a:rPr lang="sk-SK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fyzickej</a:t>
            </a:r>
            <a:r>
              <a:rPr lang="sk-SK" dirty="0" smtClean="0">
                <a:latin typeface="Bookman Old Style" panose="02050604050505020204" pitchFamily="18" charset="0"/>
              </a:rPr>
              <a:t>, ale aj po stránke </a:t>
            </a:r>
            <a:r>
              <a:rPr lang="sk-SK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rozumovej, sociálnej a citovej</a:t>
            </a:r>
            <a:r>
              <a:rPr lang="sk-SK" dirty="0" smtClean="0">
                <a:latin typeface="Bookman Old Style" panose="02050604050505020204" pitchFamily="18" charset="0"/>
              </a:rPr>
              <a:t>.</a:t>
            </a:r>
            <a:endParaRPr lang="sk-SK" dirty="0">
              <a:latin typeface="Bookman Old Style" panose="020506040505050202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84784"/>
          </a:xfrm>
        </p:spPr>
        <p:txBody>
          <a:bodyPr>
            <a:normAutofit/>
          </a:bodyPr>
          <a:lstStyle/>
          <a:p>
            <a:r>
              <a:rPr lang="sk-SK" sz="3000" b="1" dirty="0" smtClean="0">
                <a:solidFill>
                  <a:srgbClr val="FF0000"/>
                </a:solidFill>
                <a:latin typeface="Bookman Old Style" pitchFamily="18" charset="0"/>
              </a:rPr>
              <a:t>Znaky školskej spôsobilosti</a:t>
            </a:r>
            <a:endParaRPr lang="sk-SK" sz="3000" dirty="0">
              <a:solidFill>
                <a:srgbClr val="FF0000"/>
              </a:solidFill>
              <a:latin typeface="Bookman Old Style" pitchFamily="18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628800"/>
            <a:ext cx="7787208" cy="4695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sk-SK" sz="2400" b="1" dirty="0" smtClean="0">
                <a:latin typeface="Bookman Old Style" panose="02050604050505020204" pitchFamily="18" charset="0"/>
              </a:rPr>
              <a:t>Vek dieťaťa</a:t>
            </a:r>
          </a:p>
          <a:p>
            <a:pPr lvl="0"/>
            <a:r>
              <a:rPr lang="sk-SK" sz="2400" dirty="0" smtClean="0">
                <a:latin typeface="Bookman Old Style" panose="02050604050505020204" pitchFamily="18" charset="0"/>
              </a:rPr>
              <a:t>Dieťa ktoré k 31. augustu dosiahne 6 rokov</a:t>
            </a:r>
          </a:p>
          <a:p>
            <a:pPr marL="0" lvl="0" indent="0">
              <a:buNone/>
            </a:pPr>
            <a:r>
              <a:rPr lang="sk-SK" sz="2400" dirty="0" smtClean="0">
                <a:latin typeface="Bookman Old Style" panose="02050604050505020204" pitchFamily="18" charset="0"/>
              </a:rPr>
              <a:t>   (predčasný nástup do školy môže nepriaznivo </a:t>
            </a:r>
          </a:p>
          <a:p>
            <a:pPr marL="0" lvl="0" indent="0">
              <a:buNone/>
            </a:pPr>
            <a:r>
              <a:rPr lang="sk-SK" sz="2400" dirty="0" smtClean="0">
                <a:latin typeface="Bookman Old Style" panose="02050604050505020204" pitchFamily="18" charset="0"/>
              </a:rPr>
              <a:t>   ovplyvniť školskú dráhu dieťaťa).</a:t>
            </a:r>
          </a:p>
          <a:p>
            <a:pPr lvl="0"/>
            <a:r>
              <a:rPr lang="sk-SK" sz="2400" dirty="0">
                <a:latin typeface="Bookman Old Style" panose="02050604050505020204" pitchFamily="18" charset="0"/>
              </a:rPr>
              <a:t>P</a:t>
            </a:r>
            <a:r>
              <a:rPr lang="sk-SK" sz="2400" dirty="0" smtClean="0">
                <a:latin typeface="Bookman Old Style" panose="02050604050505020204" pitchFamily="18" charset="0"/>
              </a:rPr>
              <a:t>ri žiadosti o predčasné zaškolenie (ak je dieťa narodené po 1. septembri) je zákonný zástupca povinný predložiť súhlasné vyjadrenie príslušného zariadenia výchovného poradenstva a prevencie  a všeobecného lekára pre deti a dorast (§19, ods.(4) zákona NR SR č.245/2008 </a:t>
            </a:r>
            <a:r>
              <a:rPr lang="sk-SK" sz="2400" dirty="0" err="1" smtClean="0">
                <a:latin typeface="Bookman Old Style" panose="02050604050505020204" pitchFamily="18" charset="0"/>
              </a:rPr>
              <a:t>Z.z</a:t>
            </a:r>
            <a:r>
              <a:rPr lang="sk-SK" sz="2400" dirty="0" smtClean="0">
                <a:latin typeface="Bookman Old Style" panose="02050604050505020204" pitchFamily="18" charset="0"/>
              </a:rPr>
              <a:t>. o výchove a vzdelávaní).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0850" y="0"/>
            <a:ext cx="8229600" cy="1412776"/>
          </a:xfrm>
        </p:spPr>
        <p:txBody>
          <a:bodyPr>
            <a:normAutofit/>
          </a:bodyPr>
          <a:lstStyle/>
          <a:p>
            <a:r>
              <a:rPr lang="sk-SK" sz="3000" b="1" dirty="0" smtClean="0">
                <a:solidFill>
                  <a:srgbClr val="FF0000"/>
                </a:solidFill>
                <a:latin typeface="Bookman Old Style" pitchFamily="18" charset="0"/>
              </a:rPr>
              <a:t>Znaky školskej </a:t>
            </a:r>
            <a:r>
              <a:rPr lang="sk-SK" sz="3200" b="1" dirty="0" smtClean="0">
                <a:solidFill>
                  <a:srgbClr val="FF0000"/>
                </a:solidFill>
                <a:latin typeface="Bookman Old Style" pitchFamily="18" charset="0"/>
              </a:rPr>
              <a:t>spôsobilosti</a:t>
            </a:r>
            <a:endParaRPr lang="sk-SK" sz="3200" dirty="0">
              <a:solidFill>
                <a:srgbClr val="FF0000"/>
              </a:solidFill>
              <a:latin typeface="Bookman Old Style" pitchFamily="18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700808"/>
            <a:ext cx="8147248" cy="4608512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sk-SK" b="1" dirty="0" smtClean="0">
                <a:latin typeface="Bookman Old Style" pitchFamily="18" charset="0"/>
              </a:rPr>
              <a:t>Fyzická vyspelosť </a:t>
            </a:r>
            <a:r>
              <a:rPr lang="sk-SK" dirty="0" smtClean="0">
                <a:latin typeface="Bookman Old Style" pitchFamily="18" charset="0"/>
              </a:rPr>
              <a:t>a zdravotný stav na   základe lekárskeho posúdenia.</a:t>
            </a:r>
          </a:p>
          <a:p>
            <a:pPr marL="0" indent="0">
              <a:buNone/>
            </a:pPr>
            <a:endParaRPr lang="sk-SK" dirty="0" smtClean="0">
              <a:latin typeface="Bookman Old Style" pitchFamily="18" charset="0"/>
            </a:endParaRPr>
          </a:p>
          <a:p>
            <a:pPr lvl="0">
              <a:buFont typeface="Arial" panose="020B0604020202020204" pitchFamily="34" charset="0"/>
              <a:buChar char="•"/>
            </a:pPr>
            <a:r>
              <a:rPr lang="sk-SK" b="1" dirty="0" smtClean="0">
                <a:latin typeface="Bookman Old Style" pitchFamily="18" charset="0"/>
              </a:rPr>
              <a:t>Rozdiely</a:t>
            </a:r>
            <a:r>
              <a:rPr lang="sk-SK" dirty="0" smtClean="0">
                <a:latin typeface="Bookman Old Style" pitchFamily="18" charset="0"/>
              </a:rPr>
              <a:t> medzi chlapcami a dievčatami.         U chlapcov býva “sociálne vyspievanie“            v predškolskom veku pomalšie a menej vyrovnané.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340768"/>
          </a:xfrm>
        </p:spPr>
        <p:txBody>
          <a:bodyPr>
            <a:normAutofit/>
          </a:bodyPr>
          <a:lstStyle/>
          <a:p>
            <a:r>
              <a:rPr lang="sk-SK" sz="3000" b="1" dirty="0" smtClean="0">
                <a:solidFill>
                  <a:srgbClr val="FF0000"/>
                </a:solidFill>
                <a:latin typeface="Bookman Old Style" pitchFamily="18" charset="0"/>
              </a:rPr>
              <a:t>Psychická spôsobilosť</a:t>
            </a:r>
            <a:endParaRPr lang="sk-SK" sz="30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340768"/>
            <a:ext cx="8686800" cy="551723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k-SK" b="1" cap="small" dirty="0" smtClean="0">
                <a:latin typeface="Bookman Old Style" pitchFamily="18" charset="0"/>
              </a:rPr>
              <a:t>VNÍMANIE</a:t>
            </a:r>
          </a:p>
          <a:p>
            <a:pPr lvl="0"/>
            <a:r>
              <a:rPr lang="sk-SK" dirty="0">
                <a:latin typeface="Bookman Old Style" panose="02050604050505020204" pitchFamily="18" charset="0"/>
              </a:rPr>
              <a:t>D</a:t>
            </a:r>
            <a:r>
              <a:rPr lang="sk-SK" dirty="0" smtClean="0">
                <a:latin typeface="Bookman Old Style" panose="02050604050505020204" pitchFamily="18" charset="0"/>
              </a:rPr>
              <a:t>ieťa je schopné z vnímaného celku vyčleniť časti a opäť z nich zložiť celok.</a:t>
            </a:r>
          </a:p>
          <a:p>
            <a:pPr lvl="0"/>
            <a:r>
              <a:rPr lang="sk-SK" dirty="0" smtClean="0">
                <a:latin typeface="Bookman Old Style" panose="02050604050505020204" pitchFamily="18" charset="0"/>
              </a:rPr>
              <a:t>Pozná farby a vie ich pomenovať.</a:t>
            </a:r>
          </a:p>
          <a:p>
            <a:pPr lvl="0"/>
            <a:r>
              <a:rPr lang="sk-SK" dirty="0">
                <a:latin typeface="Bookman Old Style" panose="02050604050505020204" pitchFamily="18" charset="0"/>
              </a:rPr>
              <a:t>P</a:t>
            </a:r>
            <a:r>
              <a:rPr lang="sk-SK" dirty="0" smtClean="0">
                <a:latin typeface="Bookman Old Style" panose="02050604050505020204" pitchFamily="18" charset="0"/>
              </a:rPr>
              <a:t>ozná tvary a vie ich pomenovať.</a:t>
            </a:r>
          </a:p>
          <a:p>
            <a:pPr lvl="0"/>
            <a:r>
              <a:rPr lang="sk-SK" dirty="0">
                <a:latin typeface="Bookman Old Style" panose="02050604050505020204" pitchFamily="18" charset="0"/>
              </a:rPr>
              <a:t>P</a:t>
            </a:r>
            <a:r>
              <a:rPr lang="sk-SK" dirty="0" smtClean="0">
                <a:latin typeface="Bookman Old Style" panose="02050604050505020204" pitchFamily="18" charset="0"/>
              </a:rPr>
              <a:t>okiaľ ide o sluchové a zrakové vnímanie, je zrelosť dieťaťa predpokladom úspešnej výučby čítania a písania.</a:t>
            </a:r>
          </a:p>
          <a:p>
            <a:pPr lvl="0"/>
            <a:r>
              <a:rPr lang="sk-SK" dirty="0">
                <a:latin typeface="Bookman Old Style" panose="02050604050505020204" pitchFamily="18" charset="0"/>
              </a:rPr>
              <a:t>Ú</a:t>
            </a:r>
            <a:r>
              <a:rPr lang="sk-SK" dirty="0" smtClean="0">
                <a:latin typeface="Bookman Old Style" panose="02050604050505020204" pitchFamily="18" charset="0"/>
              </a:rPr>
              <a:t>roveň sluchovej analýzy slov – dieťa vie rozoznávať prvú  a  poslednú hlásku v slove, </a:t>
            </a:r>
          </a:p>
          <a:p>
            <a:pPr marL="0" lvl="0" indent="0">
              <a:buNone/>
            </a:pPr>
            <a:r>
              <a:rPr lang="sk-SK" dirty="0">
                <a:latin typeface="Bookman Old Style" panose="02050604050505020204" pitchFamily="18" charset="0"/>
              </a:rPr>
              <a:t> </a:t>
            </a:r>
            <a:r>
              <a:rPr lang="sk-SK" dirty="0" smtClean="0">
                <a:latin typeface="Bookman Old Style" panose="02050604050505020204" pitchFamily="18" charset="0"/>
              </a:rPr>
              <a:t>  vie menovať slová, ktoré sa začínajú na rovnakú </a:t>
            </a:r>
          </a:p>
          <a:p>
            <a:pPr marL="0" lvl="0" indent="0">
              <a:buNone/>
            </a:pPr>
            <a:r>
              <a:rPr lang="sk-SK" dirty="0" smtClean="0">
                <a:latin typeface="Bookman Old Style" panose="02050604050505020204" pitchFamily="18" charset="0"/>
              </a:rPr>
              <a:t>   hlásku.</a:t>
            </a:r>
          </a:p>
          <a:p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2776"/>
          </a:xfrm>
        </p:spPr>
        <p:txBody>
          <a:bodyPr>
            <a:normAutofit/>
          </a:bodyPr>
          <a:lstStyle/>
          <a:p>
            <a:r>
              <a:rPr lang="sk-SK" sz="4000" b="1" dirty="0" smtClean="0">
                <a:solidFill>
                  <a:srgbClr val="FF0000"/>
                </a:solidFill>
                <a:latin typeface="Bookman Old Style" pitchFamily="18" charset="0"/>
              </a:rPr>
              <a:t>Psychická spôsobilosť</a:t>
            </a:r>
            <a:endParaRPr lang="sk-SK" sz="40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79512" y="1556792"/>
            <a:ext cx="8964488" cy="5301208"/>
          </a:xfrm>
        </p:spPr>
        <p:txBody>
          <a:bodyPr/>
          <a:lstStyle/>
          <a:p>
            <a:pPr>
              <a:buNone/>
            </a:pPr>
            <a:r>
              <a:rPr lang="sk-SK" b="1" dirty="0" smtClean="0">
                <a:latin typeface="Bookman Old Style" pitchFamily="18" charset="0"/>
              </a:rPr>
              <a:t>ROZUMOVÉ POZNÁVANIE</a:t>
            </a:r>
          </a:p>
          <a:p>
            <a:pPr lvl="0"/>
            <a:r>
              <a:rPr lang="sk-SK" dirty="0" smtClean="0">
                <a:latin typeface="Bookman Old Style" panose="02050604050505020204" pitchFamily="18" charset="0"/>
              </a:rPr>
              <a:t>Dieťa sa začína opierať o analytické myslenie.</a:t>
            </a:r>
          </a:p>
          <a:p>
            <a:pPr lvl="0"/>
            <a:r>
              <a:rPr lang="sk-SK" dirty="0">
                <a:latin typeface="Bookman Old Style" panose="02050604050505020204" pitchFamily="18" charset="0"/>
              </a:rPr>
              <a:t>L</a:t>
            </a:r>
            <a:r>
              <a:rPr lang="sk-SK" dirty="0" smtClean="0">
                <a:latin typeface="Bookman Old Style" panose="02050604050505020204" pitchFamily="18" charset="0"/>
              </a:rPr>
              <a:t>epšie postihuje podobnosti a rozdiely.</a:t>
            </a:r>
          </a:p>
          <a:p>
            <a:pPr lvl="0"/>
            <a:r>
              <a:rPr lang="sk-SK" dirty="0" smtClean="0">
                <a:latin typeface="Bookman Old Style" panose="02050604050505020204" pitchFamily="18" charset="0"/>
              </a:rPr>
              <a:t>Začína chápať vzťahy a súvislosti, príčinu </a:t>
            </a:r>
          </a:p>
          <a:p>
            <a:pPr marL="0" lvl="0" indent="0">
              <a:buNone/>
            </a:pPr>
            <a:r>
              <a:rPr lang="sk-SK" dirty="0" smtClean="0">
                <a:latin typeface="Bookman Old Style" panose="02050604050505020204" pitchFamily="18" charset="0"/>
              </a:rPr>
              <a:t>   a dôsledok.</a:t>
            </a:r>
          </a:p>
          <a:p>
            <a:pPr lvl="0"/>
            <a:r>
              <a:rPr lang="sk-SK" dirty="0" smtClean="0">
                <a:latin typeface="Bookman Old Style" panose="02050604050505020204" pitchFamily="18" charset="0"/>
              </a:rPr>
              <a:t>Vie svoje meno a priezvisko, adresu.</a:t>
            </a:r>
          </a:p>
          <a:p>
            <a:pPr lvl="0"/>
            <a:r>
              <a:rPr lang="sk-SK" dirty="0" smtClean="0">
                <a:latin typeface="Bookman Old Style" panose="02050604050505020204" pitchFamily="18" charset="0"/>
              </a:rPr>
              <a:t>Ovláda detské riekanky a piesne.</a:t>
            </a:r>
          </a:p>
          <a:p>
            <a:r>
              <a:rPr lang="sk-SK" dirty="0" smtClean="0">
                <a:latin typeface="Bookman Old Style" panose="02050604050505020204" pitchFamily="18" charset="0"/>
              </a:rPr>
              <a:t>Má vytvorené matematické predstavy       </a:t>
            </a:r>
          </a:p>
          <a:p>
            <a:pPr marL="0" indent="0">
              <a:buNone/>
            </a:pPr>
            <a:r>
              <a:rPr lang="sk-SK" dirty="0">
                <a:latin typeface="Bookman Old Style" panose="02050604050505020204" pitchFamily="18" charset="0"/>
              </a:rPr>
              <a:t> </a:t>
            </a:r>
            <a:r>
              <a:rPr lang="sk-SK" dirty="0" smtClean="0">
                <a:latin typeface="Bookman Old Style" panose="02050604050505020204" pitchFamily="18" charset="0"/>
              </a:rPr>
              <a:t>(rozoznáva množstvo, veľkosť, smer, poradie).</a:t>
            </a:r>
          </a:p>
          <a:p>
            <a:pPr marL="0" indent="0">
              <a:buNone/>
            </a:pPr>
            <a:endParaRPr lang="sk-SK" dirty="0">
              <a:latin typeface="Bookman Old Style" panose="020506040505050202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2776"/>
          </a:xfrm>
        </p:spPr>
        <p:txBody>
          <a:bodyPr>
            <a:normAutofit/>
          </a:bodyPr>
          <a:lstStyle/>
          <a:p>
            <a:r>
              <a:rPr lang="sk-SK" sz="3000" b="1" dirty="0" smtClean="0">
                <a:solidFill>
                  <a:srgbClr val="FF0000"/>
                </a:solidFill>
                <a:latin typeface="Bookman Old Style" pitchFamily="18" charset="0"/>
              </a:rPr>
              <a:t>Psychická spôsobilosť</a:t>
            </a:r>
            <a:endParaRPr lang="sk-SK" sz="30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695800"/>
          </a:xfrm>
        </p:spPr>
        <p:txBody>
          <a:bodyPr/>
          <a:lstStyle/>
          <a:p>
            <a:pPr>
              <a:buNone/>
            </a:pPr>
            <a:r>
              <a:rPr lang="sk-SK" b="1" dirty="0" smtClean="0">
                <a:latin typeface="Bookman Old Style" pitchFamily="18" charset="0"/>
              </a:rPr>
              <a:t>GRAFOMOTORIKA</a:t>
            </a:r>
          </a:p>
          <a:p>
            <a:pPr lvl="0"/>
            <a:r>
              <a:rPr lang="sk-SK" dirty="0" smtClean="0">
                <a:latin typeface="Bookman Old Style" panose="02050604050505020204" pitchFamily="18" charset="0"/>
              </a:rPr>
              <a:t>Kresba dieťaťa už vernejšie odráža skutočnosť.</a:t>
            </a:r>
          </a:p>
          <a:p>
            <a:pPr lvl="0"/>
            <a:r>
              <a:rPr lang="sk-SK" dirty="0">
                <a:latin typeface="Bookman Old Style" panose="02050604050505020204" pitchFamily="18" charset="0"/>
              </a:rPr>
              <a:t>D</a:t>
            </a:r>
            <a:r>
              <a:rPr lang="sk-SK" dirty="0" smtClean="0">
                <a:latin typeface="Bookman Old Style" panose="02050604050505020204" pitchFamily="18" charset="0"/>
              </a:rPr>
              <a:t>ieťa je schopné obkresliť jednoduchú predlohu.</a:t>
            </a:r>
          </a:p>
          <a:p>
            <a:pPr lvl="0"/>
            <a:r>
              <a:rPr lang="sk-SK" dirty="0" smtClean="0">
                <a:latin typeface="Bookman Old Style" panose="02050604050505020204" pitchFamily="18" charset="0"/>
              </a:rPr>
              <a:t>Správne uchopuje pastelku, ceruzku...</a:t>
            </a:r>
          </a:p>
          <a:p>
            <a:pPr lvl="0"/>
            <a:r>
              <a:rPr lang="sk-SK" dirty="0">
                <a:latin typeface="Bookman Old Style" panose="02050604050505020204" pitchFamily="18" charset="0"/>
              </a:rPr>
              <a:t>P</a:t>
            </a:r>
            <a:r>
              <a:rPr lang="sk-SK" dirty="0" smtClean="0">
                <a:latin typeface="Bookman Old Style" panose="02050604050505020204" pitchFamily="18" charset="0"/>
              </a:rPr>
              <a:t>ri kreslení uprednostňuje jednu ruku.</a:t>
            </a:r>
          </a:p>
          <a:p>
            <a:pPr marL="0" indent="0">
              <a:buNone/>
            </a:pP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2776"/>
          </a:xfrm>
        </p:spPr>
        <p:txBody>
          <a:bodyPr>
            <a:normAutofit/>
          </a:bodyPr>
          <a:lstStyle/>
          <a:p>
            <a:r>
              <a:rPr lang="sk-SK" sz="3000" b="1" dirty="0" smtClean="0">
                <a:solidFill>
                  <a:srgbClr val="FF0000"/>
                </a:solidFill>
                <a:latin typeface="Bookman Old Style" pitchFamily="18" charset="0"/>
              </a:rPr>
              <a:t>Psychická spôsobilosť</a:t>
            </a:r>
            <a:endParaRPr lang="sk-SK" sz="30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551784"/>
          </a:xfrm>
        </p:spPr>
        <p:txBody>
          <a:bodyPr/>
          <a:lstStyle/>
          <a:p>
            <a:pPr>
              <a:buNone/>
            </a:pPr>
            <a:r>
              <a:rPr lang="sk-SK" b="1" dirty="0" smtClean="0">
                <a:latin typeface="Bookman Old Style" pitchFamily="18" charset="0"/>
              </a:rPr>
              <a:t>VÝVIN REČI</a:t>
            </a:r>
          </a:p>
          <a:p>
            <a:pPr lvl="0"/>
            <a:r>
              <a:rPr lang="sk-SK" dirty="0" smtClean="0">
                <a:latin typeface="Bookman Old Style" panose="02050604050505020204" pitchFamily="18" charset="0"/>
              </a:rPr>
              <a:t>Školsky spôsobilé dieťa vie vo vetách                a v jednoduchých súvetiach bez      </a:t>
            </a:r>
            <a:r>
              <a:rPr lang="sk-SK" dirty="0" err="1" smtClean="0">
                <a:latin typeface="Bookman Old Style" panose="02050604050505020204" pitchFamily="18" charset="0"/>
              </a:rPr>
              <a:t>agramatizmov</a:t>
            </a:r>
            <a:r>
              <a:rPr lang="sk-SK" dirty="0" smtClean="0">
                <a:latin typeface="Bookman Old Style" panose="02050604050505020204" pitchFamily="18" charset="0"/>
              </a:rPr>
              <a:t> vypovedať svoje zážitky.</a:t>
            </a:r>
          </a:p>
          <a:p>
            <a:pPr marL="0" lvl="0" indent="0">
              <a:buNone/>
            </a:pPr>
            <a:endParaRPr lang="sk-SK" dirty="0" smtClean="0">
              <a:latin typeface="Bookman Old Style" panose="02050604050505020204" pitchFamily="18" charset="0"/>
            </a:endParaRPr>
          </a:p>
          <a:p>
            <a:pPr lvl="0"/>
            <a:r>
              <a:rPr lang="sk-SK" dirty="0" smtClean="0">
                <a:latin typeface="Bookman Old Style" panose="02050604050505020204" pitchFamily="18" charset="0"/>
              </a:rPr>
              <a:t>Dyslália (chybná výslovnosť) by mala byť napravená ešte pred vstupom do školy.</a:t>
            </a:r>
          </a:p>
          <a:p>
            <a:endParaRPr lang="sk-SK" dirty="0">
              <a:latin typeface="Bookman Old Style" panose="020506040505050202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702</TotalTime>
  <Words>588</Words>
  <Application>Microsoft Office PowerPoint</Application>
  <PresentationFormat>Prezentácia na obrazovke (4:3)</PresentationFormat>
  <Paragraphs>97</Paragraphs>
  <Slides>20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6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20</vt:i4>
      </vt:variant>
    </vt:vector>
  </HeadingPairs>
  <TitlesOfParts>
    <vt:vector size="27" baseType="lpstr">
      <vt:lpstr>Arial</vt:lpstr>
      <vt:lpstr>Bookman Old Style</vt:lpstr>
      <vt:lpstr>Calibri</vt:lpstr>
      <vt:lpstr>Comic Sans MS</vt:lpstr>
      <vt:lpstr>Constantia</vt:lpstr>
      <vt:lpstr>Wingdings 2</vt:lpstr>
      <vt:lpstr>Tok</vt:lpstr>
      <vt:lpstr>Máme budúceho prváčika</vt:lpstr>
      <vt:lpstr>Prezentácia programu PowerPoint</vt:lpstr>
      <vt:lpstr> Čo je školská spôsobilosť?</vt:lpstr>
      <vt:lpstr>Znaky školskej spôsobilosti</vt:lpstr>
      <vt:lpstr>Znaky školskej spôsobilosti</vt:lpstr>
      <vt:lpstr>Psychická spôsobilosť</vt:lpstr>
      <vt:lpstr>Psychická spôsobilosť</vt:lpstr>
      <vt:lpstr>Psychická spôsobilosť</vt:lpstr>
      <vt:lpstr>Psychická spôsobilosť</vt:lpstr>
      <vt:lpstr>Psychická spôsobilosť</vt:lpstr>
      <vt:lpstr>Psychická spôsobilosť</vt:lpstr>
      <vt:lpstr>Citová (emocionálna) spôsobilosť</vt:lpstr>
      <vt:lpstr>Sociálna spôsobilosť</vt:lpstr>
      <vt:lpstr>Prezentácia programu PowerPoint</vt:lpstr>
      <vt:lpstr>Aký je teda postup ak chcete dieťaťu odložiť nástup do školy?</vt:lpstr>
      <vt:lpstr>     Názov žiadosti:  Žiadosť o pokračovanie v plnení povinného predprimárneho vzdelávania </vt:lpstr>
      <vt:lpstr>Kedy je vhodné odložiť dieťaťu povinnú školskú dochádzku?</vt:lpstr>
      <vt:lpstr>Prezentácia programu PowerPoint</vt:lpstr>
      <vt:lpstr>Prezentácia programu PowerPoint</vt:lpstr>
      <vt:lpstr>Upozornenie: Ak sa rozhodnete dať dieťaťu ,,ODKLAD“ do školy,  je aj tak potrebné s ním ísť na zápis do prvého ročníka základnej školy.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ODKLAD POVINNEJ ŠKOLSKEJ DOCHÁDZKY</dc:title>
  <dc:creator>home</dc:creator>
  <cp:lastModifiedBy>Zastupkyna</cp:lastModifiedBy>
  <cp:revision>108</cp:revision>
  <dcterms:created xsi:type="dcterms:W3CDTF">2021-03-13T20:17:20Z</dcterms:created>
  <dcterms:modified xsi:type="dcterms:W3CDTF">2023-03-24T11:50:58Z</dcterms:modified>
</cp:coreProperties>
</file>