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69" r:id="rId13"/>
    <p:sldId id="270" r:id="rId14"/>
  </p:sldIdLst>
  <p:sldSz cx="12192000" cy="6858000"/>
  <p:notesSz cx="6810375" cy="9942513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3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7636" y="1"/>
            <a:ext cx="2951163" cy="49885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pPr rtl="0"/>
            <a:fld id="{73BB8179-21BB-40CF-9FD1-C0F3465C368F}" type="datetime1">
              <a:rPr lang="sk-SK" smtClean="0"/>
              <a:t>16. 10. 2023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7636" y="1"/>
            <a:ext cx="2951163" cy="49885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pPr rtl="0"/>
            <a:fld id="{A4C68ACB-F1FE-44A3-9EB2-7168B4BB2AAA}" type="datetime1">
              <a:rPr lang="sk-SK" smtClean="0"/>
              <a:t>16. 10. 2023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5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ĺžnik 9"/>
          <p:cNvSpPr/>
          <p:nvPr/>
        </p:nvSpPr>
        <p:spPr>
          <a:xfrm>
            <a:off x="1307869" y="128232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ĺž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ĺž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Zástupný symbol dátumu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F4786F9-676A-4F22-9FCE-4C455EA3792E}" type="datetime1">
              <a:rPr lang="sk-SK" smtClean="0"/>
              <a:t>16. 10. 2023</a:t>
            </a:fld>
            <a:endParaRPr lang="en-US" dirty="0"/>
          </a:p>
        </p:txBody>
      </p:sp>
      <p:sp>
        <p:nvSpPr>
          <p:cNvPr id="21" name="Zástupná pät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é číslo snímk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83C898-A29A-44ED-B65D-9DA1A6A23487}" type="datetime1">
              <a:rPr lang="sk-SK" smtClean="0"/>
              <a:t>16. 10. 2023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03CEE7-4091-4855-8851-3904DFA03419}" type="datetime1">
              <a:rPr lang="sk-SK" smtClean="0"/>
              <a:t>16. 10. 2023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CAAF4F-6F78-4EAC-B8C9-63007A8660A0}" type="datetime1">
              <a:rPr lang="sk-SK" smtClean="0"/>
              <a:t>16. 10. 2023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ĺž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ĺž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ĺž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A223729-5AB1-42A7-909B-D49AD79C242A}" type="datetime1">
              <a:rPr lang="sk-SK" smtClean="0"/>
              <a:t>16. 10. 2023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F2C44-F0D0-4DFD-9095-94D0296883AC}" type="datetime1">
              <a:rPr lang="sk-SK" smtClean="0"/>
              <a:t>16. 10. 2023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0F096-678E-4BFD-8C00-D5C223BB28EC}" type="datetime1">
              <a:rPr lang="sk-SK" smtClean="0"/>
              <a:t>16. 10. 2023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D4D749-38E6-426E-84BA-05C1D78B59F3}" type="datetime1">
              <a:rPr lang="sk-SK" smtClean="0"/>
              <a:t>16. 10. 2023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180CADC8-276C-448C-9E06-F1462CE7C681}" type="datetime1">
              <a:rPr lang="sk-SK" smtClean="0"/>
              <a:t>16. 10. 2023</a:t>
            </a:fld>
            <a:endParaRPr lang="en-US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4E9C7E8-A504-45DF-BC0E-D6C9606BEED9}" type="datetime1">
              <a:rPr lang="sk-SK" smtClean="0"/>
              <a:t>16. 10. 2023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ĺž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ĺž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C0C5D25-A27A-47E8-8091-D5F7445E3FCD}" type="datetime1">
              <a:rPr lang="sk-SK" smtClean="0"/>
              <a:t>16. 10. 2023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 s látkou, stolom, červená, zakrytý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4290"/>
            <a:ext cx="12191979" cy="6857990"/>
          </a:xfrm>
          <a:prstGeom prst="rect">
            <a:avLst/>
          </a:prstGeom>
        </p:spPr>
      </p:pic>
      <p:sp>
        <p:nvSpPr>
          <p:cNvPr id="64" name="Obdĺž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ĺž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72" y="1975103"/>
            <a:ext cx="5120639" cy="2382105"/>
          </a:xfrm>
        </p:spPr>
        <p:txBody>
          <a:bodyPr rtlCol="0" anchor="ctr">
            <a:noAutofit/>
          </a:bodyPr>
          <a:lstStyle/>
          <a:p>
            <a:pPr rtl="0">
              <a:lnSpc>
                <a:spcPct val="100000"/>
              </a:lnSpc>
            </a:pPr>
            <a:r>
              <a:rPr lang="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ODPORúČANIA </a:t>
            </a:r>
            <a:br>
              <a:rPr lang="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Individuálneho vzdelávacieho programu </a:t>
            </a:r>
            <a:br>
              <a:rPr lang="sk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 </a:t>
            </a:r>
            <a:br>
              <a:rPr lang="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školského vzdelávacieho programu</a:t>
            </a:r>
            <a:endParaRPr lang="sk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271" y="3976718"/>
            <a:ext cx="5120639" cy="906178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</a:pPr>
            <a:endParaRPr lang="sk-SK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20000"/>
              </a:lnSpc>
            </a:pPr>
            <a:r>
              <a:rPr lang="sk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poradenstva a prevencie Žarnovica</a:t>
            </a:r>
          </a:p>
          <a:p>
            <a:pPr rtl="0">
              <a:lnSpc>
                <a:spcPct val="120000"/>
              </a:lnSpc>
            </a:pPr>
            <a:r>
              <a:rPr lang="sk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Vypracovala: Mgr. Mária Škvarková, špeciálny pedagóg</a:t>
            </a:r>
            <a:endParaRPr lang="sk" sz="1100" dirty="0">
              <a:solidFill>
                <a:schemeClr val="tx1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CC9E8E8-8DF5-468A-9210-A515F150FA58}"/>
              </a:ext>
            </a:extLst>
          </p:cNvPr>
          <p:cNvSpPr txBox="1"/>
          <p:nvPr/>
        </p:nvSpPr>
        <p:spPr>
          <a:xfrm flipH="1" flipV="1">
            <a:off x="6389853" y="3761221"/>
            <a:ext cx="314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B002C9D-2875-470D-ADFC-B01A3DB3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910" y="3890609"/>
            <a:ext cx="3523793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6E62C-900B-429E-87BF-F6E72A7A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89" y="362078"/>
            <a:ext cx="11439205" cy="1024864"/>
          </a:xfrm>
        </p:spPr>
        <p:txBody>
          <a:bodyPr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ODPORÚČANIA – cudzí jazyk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CB70D8-841E-4F8F-8263-936E41025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489" y="1386941"/>
            <a:ext cx="5349751" cy="5108981"/>
          </a:xfrm>
        </p:spPr>
        <p:txBody>
          <a:bodyPr>
            <a:normAutofit fontScale="92500" lnSpcReduction="20000"/>
          </a:bodyPr>
          <a:lstStyle/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Tolerovať nedostatočné rozlišovanie slov, deficity v zrakovom vnímaní – nesprávny zápis slov, neschopnosť identifikovať slová v niekoľkoriadkových textoch. 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Dovoliť prepisy slov „píš ako počuješ“.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Preferovať verbálne osvojovanie si cudzieho jazyka, osvojenie si praktických vetných celkov – dorozumievanie sa  v cudzine (postupné zhotovenie slovníka zaužívaných výrazov, pádových väzieb slovies s predložkami, väzieb podstatných mien so slovesami, vetné konštrukcie, zaužívané frázy).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je vhodné vysvetľovať viac gramatických javov, pravidiel naraz – napr. jedno modálne sloveso (precvičiť, </a:t>
            </a:r>
            <a:r>
              <a:rPr lang="sk-SK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odtrénovať</a:t>
            </a: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 väzbách).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Farebne zobrazovať kmeň slova, gramatické kategórie, slovné druhy.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Zápis textu do riadkov, alebo prehľadných celkov s jednoduchou orientáciou na ploche.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Nepostupovať k vyššej úrovni, pokiaľ nebola zvládnutá predchádzajúca.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slová si osvojovať vo väzbách, spájať obrázky so slovami, vyhľadávať slovné spojenia k situačným obrázkom, nové prvky napr. gramatického učiva hneď spájať s komunikáciou.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Vyskúšať efektívnosť „sluchovej cesty“ pri vyučovaní.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Zamerať sa na osvojovanie najdôležitejšej slovnej zásoby a slovných spojení, viet a fráz (používať magnetofón, diktafón, prípadne žiak opakuje po učiteľovi).</a:t>
            </a:r>
          </a:p>
          <a:p>
            <a:pPr marL="3600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Písomnú formu výučby ponechať ako vedľajšiu.</a:t>
            </a:r>
          </a:p>
          <a:p>
            <a:pPr marL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A3AD24A-2A06-4126-A6AA-6EABD02DB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86939"/>
            <a:ext cx="5723694" cy="5108981"/>
          </a:xfrm>
        </p:spPr>
        <p:txBody>
          <a:bodyPr>
            <a:noAutofit/>
          </a:bodyPr>
          <a:lstStyle/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Skúšanie naučených slovíčok písomnou formou zvážiť, chyby v zápise tolerovať, ak sú foneticky správne zapísané.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Chyby opravovať zeleným perom, vhodné je využitie PC k samostatnej práci, taktiež na domácu prípravu.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Nežiadať od žiaka doslovné preklady a skladanie viet z izolovane osvojených slovíčok.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Nežiadať od žiaka presné osvojenie a používanie všetkých gramatických pravidiel.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Zamerať sa na schopnosť žiaka porozumieť jazyku a dohovoriť sa v bežných situáciách, učiť žiaka bežným nadpisom, krátkym pokynom (napr. stanica, obchod,...).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Používať doplňovanie vhodných slov do viet (ústnou formou).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Nedávať čítať dlhé a náročné texty.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Odpovedať na základe otázok – pri reprodukcii súvislého textu využívať podporné otázky, resp. vypracovať pre žiaka štruktúrovanú osnovu.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Nepísať do stĺpcov, ale do riadkov, na čítanie taktiež používať text písaný do riadkov, nepoužívať v učebniciach tzv. „bubliny“.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Trénovať reakcie na pokyny v cudzom jazyku bez prekladu do slovenského jazyka.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Podľa možnosti uprednostniť učebnice a pracovné zošity s výkladom v slovenčine.</a:t>
            </a:r>
          </a:p>
          <a:p>
            <a:pPr marL="3600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Zhotoviť slovník zaužívaných výrazov a </a:t>
            </a:r>
            <a:r>
              <a:rPr lang="sk-SK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idiomov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pádových väzieb slovies s predložkami, väzieb podstatných mien so slovesami.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041EB1-5705-4958-90B4-910B1E74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6757A-3E24-4E92-9D2D-A8FB368F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2" y="386626"/>
            <a:ext cx="11451480" cy="1092370"/>
          </a:xfrm>
        </p:spPr>
        <p:txBody>
          <a:bodyPr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HODNOTENIE – cudzí jazyk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18A46F-1EB1-44DC-9160-986493561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61" y="1706062"/>
            <a:ext cx="11451479" cy="4765312"/>
          </a:xfrm>
        </p:spPr>
        <p:txBody>
          <a:bodyPr>
            <a:normAutofit lnSpcReduction="10000"/>
          </a:bodyPr>
          <a:lstStyle/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je vhodné hodnotiť v kontexte celej triedy, ale so žiakom samotným v porovnaní s predchádzajúcimi výkonmi a s vynaloženým úsilím/snahou žiaka.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Priebežne hodnotiť každý výkon žiaka.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Hodnotiť čo najrýchlejšie po práci, inak hodnotenie, či už pochvala alebo kritika sa míňa účinku.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Preferovať ústne skúšanie – odpovedať na základné otázky, vo vyšších ročníkoch pri reprodukcii súvislého textu využívať podporné otázky, resp. vypracovať pre žiaka štruktúrovanú osnovu.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Obmedziť skúšanie pred tabuľou.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Písomný prejav nie je nutné vždy klasifikovať.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Nehodnotiť úpravu, ale obsahovú stránku.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hodnotení striedať typy hodnotenia – známka, slovné hodnotenie, body, pomocou symbolov.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negatívnom hodnotení nevyjadrovať sa ironicky, výsmešne.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Žiak by mal vedieť, za čo môže byť odmenený a za čo kritizovaný.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 hodnotiť, iba ak sa „podaria“, vždy využiť aj inú alternatívu hodnotenia.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precvičovaní a overovaní vedomostí používať testy s voľbou správnej odpovede.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Slovnú zásobu skúšať v kratších úsekoch.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Dať viac času na kontrolu práce.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B66C5C-2EEB-48BE-9C1E-83A4E02C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CAAF4F-6F78-4EAC-B8C9-63007A8660A0}" type="datetime1">
              <a:rPr lang="sk-SK" smtClean="0"/>
              <a:t>16. 10. 2023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EDD9D-97C3-4295-9893-097C4E8F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2" y="386626"/>
            <a:ext cx="11439206" cy="1202834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POMÔCKY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didaktické, kompenzačné, upravené materiály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1AD601-77BF-4C69-B136-6E0E9DB6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62" y="2103120"/>
            <a:ext cx="11439206" cy="4368254"/>
          </a:xfrm>
        </p:spPr>
        <p:txBody>
          <a:bodyPr>
            <a:normAutofit/>
          </a:bodyPr>
          <a:lstStyle/>
          <a:p>
            <a:pPr marL="360000" algn="just">
              <a:lnSpc>
                <a:spcPct val="150000"/>
              </a:lnSpc>
              <a:spcBef>
                <a:spcPts val="0"/>
              </a:spcBef>
            </a:pPr>
            <a:r>
              <a:rPr lang="sk-SK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DIDAKTICKÉ POMÔCKY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pravidlá slovenského pravopisu; rôzne gramatické tabuľky; tabuľka malej a veľkej násobilky; číselná os; prehľad vzorcov; matematické, fyzikálne, chemické tabuľky; atlas; slovník; ilustrácie; kartičky so slabikami; názorné pomôcky. </a:t>
            </a:r>
          </a:p>
          <a:p>
            <a:pPr marL="360000" algn="just">
              <a:lnSpc>
                <a:spcPct val="150000"/>
              </a:lnSpc>
              <a:spcBef>
                <a:spcPts val="0"/>
              </a:spcBef>
            </a:pPr>
            <a:endParaRPr lang="sk-SK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algn="just">
              <a:lnSpc>
                <a:spcPct val="150000"/>
              </a:lnSpc>
              <a:spcBef>
                <a:spcPts val="0"/>
              </a:spcBef>
            </a:pPr>
            <a:r>
              <a:rPr lang="sk-SK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KOMPENZAČNÉ POMÔCKY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dyslektické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(čítacie) okienko; </a:t>
            </a:r>
            <a:r>
              <a:rPr lang="sk-SK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dyslektická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tabuľka (farebné odlíšenie a prehľadné usporiadanie rozdelenia hlások; gramatické pravidlá; tvrdé a  mäkké spoluhlásky a slabiky, vybrané slová); obrázková abeceda; písmená na kockách; v</a:t>
            </a:r>
            <a:r>
              <a:rPr lang="sk-SK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ytvárať si na kartičkách vzory na riešenie jednotlivých algoritmov, na ktorých bude mať rozkrokované jednotlivé matematické postupy a naučiť žiaka pracovať s nimi; 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podľa možností pripustiť kalkulačku; premeny jednotiek; ideálne ak si dieťa vyrobí svoj vlastný </a:t>
            </a:r>
            <a:r>
              <a:rPr lang="sk-SK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vzorcovník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 matematiky, ale i z jazykov.</a:t>
            </a:r>
          </a:p>
          <a:p>
            <a:pPr marL="36000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sk-SK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UPRAVENÉ MATERIÁLY</a:t>
            </a: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tlačené (kopírované) materiály na individuálnu prácu; predpísané texty na dopĺňanie a cvičenia kde sa dopisuje i/y; diktát pripravený ako doplňovačka; učiteľom pripravené poznámky - nalepenie do zošita; odkopírované poznámky od spolužiakov; farebné podčiarkovanie; zvýrazňovanie podstatného v texte; vypracovanie osnovy; vyjadrenie obsahu obrázkom; nákresy; rozdelenie učebného textu pri štúdiu na kratšie úseky; vypracovanie konspektu (zápis podstatného z toho, čo sa práve naučil v bodoch); pojmové mapy; </a:t>
            </a: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numerických úlohách naučiť jeden spôsob vypočítania (neponúkať rôzne </a:t>
            </a:r>
            <a:r>
              <a:rPr kumimoji="0" lang="sk-S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možnosti vypočítania </a:t>
            </a: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toho istého príkladu).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</a:pP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62DA2A-8F6F-40F3-972B-4DC15DA0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CAAF4F-6F78-4EAC-B8C9-63007A8660A0}" type="datetime1">
              <a:rPr lang="sk-SK" smtClean="0"/>
              <a:t>16. 10. 2023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499115A-B6BA-45E5-BCCE-04255EF1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E9C7E8-A504-45DF-BC0E-D6C9606BEED9}" type="datetime1">
              <a:rPr lang="sk-SK" smtClean="0"/>
              <a:t>16. 10. 2023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4CCB1D-F80E-4501-8C8E-F70C1488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5431536"/>
          </a:xfrm>
        </p:spPr>
        <p:txBody>
          <a:bodyPr anchor="ctr"/>
          <a:lstStyle/>
          <a:p>
            <a:pPr algn="ctr"/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SNÁĎ POMÔŽE</a:t>
            </a:r>
            <a:b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ZAHRNÚŤ DO </a:t>
            </a:r>
            <a:r>
              <a:rPr lang="sk-SK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ŠkVP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alebo IVP žiaka so ŠVVP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B7952F2-7D00-42F7-A3A0-77F9D353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3"/>
          <a:stretch/>
        </p:blipFill>
        <p:spPr>
          <a:xfrm>
            <a:off x="4448514" y="3212858"/>
            <a:ext cx="2733464" cy="3421391"/>
          </a:xfrm>
          <a:prstGeom prst="rect">
            <a:avLst/>
          </a:prstGeom>
        </p:spPr>
      </p:pic>
      <p:pic>
        <p:nvPicPr>
          <p:cNvPr id="8" name="Obrázok 7" descr=" n">
            <a:extLst>
              <a:ext uri="{FF2B5EF4-FFF2-40B4-BE49-F238E27FC236}">
                <a16:creationId xmlns:a16="http://schemas.microsoft.com/office/drawing/2014/main" id="{7EC812FF-EBDF-48DC-BCB0-927F702D5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93" y="485067"/>
            <a:ext cx="2133346" cy="365716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7802DF9-F8F8-4F8A-88A6-EE8FE7C8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5798"/>
            <a:ext cx="3736435" cy="249220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913CDC08-2D74-45CB-8B56-8D90BEF76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527" y="51917"/>
            <a:ext cx="4138517" cy="27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AFFC8-DCE6-4BD4-B0C6-162A43B0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2" y="374352"/>
            <a:ext cx="11426932" cy="994180"/>
          </a:xfrm>
        </p:spPr>
        <p:txBody>
          <a:bodyPr>
            <a:normAutofit fontScale="9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b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ŠPECIFICKÁ PORUCHA ČÍTANIA </a:t>
            </a:r>
            <a:r>
              <a:rPr kumimoji="0" lang="sk-SK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sk-SK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dyslexia</a:t>
            </a:r>
            <a:br>
              <a:rPr kumimoji="0" lang="sk-SK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sk-SK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5D8B62-BCCA-437F-BA8B-D409AC533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762" y="2014194"/>
            <a:ext cx="3080731" cy="4469454"/>
          </a:xfrm>
        </p:spPr>
        <p:txBody>
          <a:bodyPr>
            <a:normAutofit/>
          </a:bodyPr>
          <a:lstStyle/>
          <a:p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OBLASTI prelínajúce sa do poruchy: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Priestor a čas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Ťažkosti s pamäťou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Jemná motorika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Čítanie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Hláskovanie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Počúvanie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Písanie</a:t>
            </a:r>
          </a:p>
          <a:p>
            <a:pPr lvl="1"/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9330F5D-BB8F-4274-8A3E-5035D7E0A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6352" y="2014194"/>
            <a:ext cx="6873342" cy="4469454"/>
          </a:xfrm>
        </p:spPr>
        <p:txBody>
          <a:bodyPr>
            <a:normAutofit/>
          </a:bodyPr>
          <a:lstStyle/>
          <a:p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ODPORÚČANIA: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Uprednostňovať preverovanie vedomostí ústnou formou pred písomnou skúškou. </a:t>
            </a:r>
            <a:endParaRPr lang="sk-SK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Hodnotiť len vypracované úlohy, tie ktoré nestihne, nehodnotiť ako nesprávne.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Viesť žiaka k správnej technike čítania, v prípade potreby tolerovať aj slabikovanie.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individuálnom kontakte viesť žiaka k plynulému slabikovanému hlasnému čítaniu.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adávať krajšie úseky.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Neznámy test neklasifikovať.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Zamerať sa na nácvik čítania s porozumením, pochopenie prečítaného textu overovať kladením otázok.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Podľa potreby umožniť používať záložku, resp. čítacie okienko.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dbúravať dvojité čítanie.</a:t>
            </a:r>
          </a:p>
          <a:p>
            <a:endParaRPr lang="sk-SK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D6A90BA-53A5-4438-8ECC-F2346C97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0B77772-BB80-437C-8298-E0848098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81" y="4062637"/>
            <a:ext cx="2657218" cy="15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3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66CE2-DEC0-4399-8A92-959BBA19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0" y="368216"/>
            <a:ext cx="11420793" cy="1147602"/>
          </a:xfrm>
        </p:spPr>
        <p:txBody>
          <a:bodyPr>
            <a:normAutofit fontScale="90000"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tabLst/>
              <a:defRPr/>
            </a:pPr>
            <a:b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ŠPECIFICKÁ PORUCHA HLÁSKOVANIA </a:t>
            </a:r>
            <a:b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sk-SK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dysortografia</a:t>
            </a:r>
            <a:b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69E6B2-B151-469D-861B-6DEDA3C72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490" y="1926991"/>
            <a:ext cx="3344616" cy="4562793"/>
          </a:xfrm>
        </p:spPr>
        <p:txBody>
          <a:bodyPr>
            <a:normAutofit fontScale="77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prelínajúce sa do poruchy:</a:t>
            </a:r>
          </a:p>
          <a:p>
            <a:pPr lvl="1">
              <a:lnSpc>
                <a:spcPct val="150000"/>
              </a:lnSpc>
            </a:pPr>
            <a:r>
              <a:rPr lang="sk-SK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Reč</a:t>
            </a:r>
          </a:p>
          <a:p>
            <a:pPr lvl="1">
              <a:lnSpc>
                <a:spcPct val="150000"/>
              </a:lnSpc>
            </a:pPr>
            <a:r>
              <a:rPr lang="sk-SK" sz="1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Lateralita</a:t>
            </a:r>
            <a:endParaRPr lang="sk-SK" sz="1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sk-SK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Ť</a:t>
            </a:r>
            <a:r>
              <a:rPr lang="sk-SK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ažkosti v koordinácii</a:t>
            </a:r>
          </a:p>
          <a:p>
            <a:pPr lvl="1">
              <a:lnSpc>
                <a:spcPct val="150000"/>
              </a:lnSpc>
            </a:pPr>
            <a:r>
              <a:rPr lang="sk-SK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Sluchové vnímanie</a:t>
            </a:r>
          </a:p>
          <a:p>
            <a:pPr lvl="1">
              <a:lnSpc>
                <a:spcPct val="150000"/>
              </a:lnSpc>
            </a:pPr>
            <a:r>
              <a:rPr lang="sk-SK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Spracovanie informácií </a:t>
            </a:r>
          </a:p>
          <a:p>
            <a:pPr lvl="1">
              <a:lnSpc>
                <a:spcPct val="150000"/>
              </a:lnSpc>
            </a:pPr>
            <a:r>
              <a:rPr lang="sk-SK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Jemná motorika</a:t>
            </a:r>
          </a:p>
          <a:p>
            <a:pPr lvl="1">
              <a:lnSpc>
                <a:spcPct val="150000"/>
              </a:lnSpc>
            </a:pPr>
            <a:r>
              <a:rPr lang="sk-SK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Nedostatočná krátkodobá pamäť </a:t>
            </a:r>
            <a:endParaRPr lang="sk-SK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A2CF454-3A5D-4EDA-A686-B88A1473F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4886" y="1926991"/>
            <a:ext cx="8006621" cy="4562793"/>
          </a:xfrm>
        </p:spPr>
        <p:txBody>
          <a:bodyPr>
            <a:normAutofit fontScale="775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ODPORÚČANIA: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Vhodná je tiež forma doplňovačiek, testov s voľbou správnych odpovedí. 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prepise a odpise kombinovať prepis s doplňovačkami.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Množstvo prepisovaného textu redukovať, rešpektovať pomalšie tempo, častejšie žiaka kontrolovať.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Štylistickú, gramatickú a grafickú stránku písomného prejavu odporúčame hodnotiť s prihliadnutím na ŠVPU, ktorá priamo ovplyvňuje kvalitu písomnej práce žiaka (vhodné je slovné hodnotenie, hodnotenie počtom chýb, známkou je vhodné hodnotiť, keď sa práca „podarí“).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hodinách slohu hodnotiť obsahovú stránku, nie gramatickú. 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Slohové cvičenia v písomnej forme sú nevhodné, vhodná je forma ústneho prejavu s výberom tém rozvíjajúcich fantáziu dieťaťa. Vhodné je tiež dopĺňanie nedokončených viet alebo dokončenie príbehu, konverzácie.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písaní diktátu voliť pomalšie tempo diktovania.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Chyby v diktátoch neopravovať klasickým spôsobom: (prepísať správne slovo, chyby neopravovať červeným, ale zeleným perom, slová správne napísané výrazne podčiarknuť, urobiť spoločný rozbor).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Možnosť doplňovacích cvičení namiesto diktátov na overenie znalosti pravopisných pravidiel.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Diktáty nehodnotiť známkou horšou ako 3.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Diktát dovoliť žiakovi napísať ako domácu úlohu, aj inou formou zoznámiť sa najprv s diktovaným textom.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napísaní diktátu dať možnosť žiakovi opraviť svoje chyby. 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Autokorektúra</a:t>
            </a: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jedna z veľmi dôležitých úloh práce žiakov a výborný prostriedok k náprave ťažkostí.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sk-SK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59CE4EB-EC5C-484D-AA80-80E55482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67921A1-066D-41CC-80CE-D111DB04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101" y="988751"/>
            <a:ext cx="398103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5A8AD-F9F1-47AC-B104-23E31CE4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41" y="368216"/>
            <a:ext cx="11433068" cy="1288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ŠPECIFICKÁ PORUCHA ARITMETICKÝCH SCHOPNOSTÍ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dyskalkúlia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1411C8-D5C9-4333-8715-4E392819C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900" y="2117235"/>
            <a:ext cx="3375302" cy="4372549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prelínajúce sa do poruchy: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Priestor a čas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Pamäť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Počítanie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Výpočty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Čísla</a:t>
            </a:r>
          </a:p>
          <a:p>
            <a:pPr lvl="1">
              <a:lnSpc>
                <a:spcPct val="150000"/>
              </a:lnSpc>
            </a:pP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Meranie</a:t>
            </a:r>
          </a:p>
          <a:p>
            <a:pPr marL="274320" lvl="1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F3FF76D-B7FB-4E7C-A3C8-D5A061EF2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7182" y="2028252"/>
            <a:ext cx="7701827" cy="4372548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ODPORÚČANIA (MAT, FYZ, CHEM):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hodnotení striedavo využívať ústne i písomné odpovede.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Opakovane žiaka motivovať a povzbudzovať k výkonu, čím získa sebaistotu.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Tolerovať pomalšie tempo.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Tolerovať pri písomnom nácviku matematických operácií chyby z nesprávneho podpísania čísel.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Zadávať predtlačené kontrolné práce.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Žiakovi umožniť dostatočný priestor na kontrolu práce.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kontrole spolupracovať so žiakom a viesť ho k zvládnutiu tejto činnosti.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Slovné úlohy – nacvičiť istý typ (spolu, o viac, o menej, krát viac,...) nemeniť formuláciu zadania, zvýrazniť kľúčové slovo, čo mám žiak vypočítať.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slovných úlohách v prípade potreby nesprávny krok hneď žiakovi opraviť.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Rozlišovať chyby vzniknuté z nezvládnutého učiva a chyby vznikajúce chybným odpisom, zámenou poradia číslic, písmen, chybným zápisom číslic pod seba, zníženou úpravou.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Pracovné postupy rozplánovať na jednotlivé menšie kroky.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previerkach prispôsobiť počet a náročnosť príkladov schopnostiam žiaka.</a:t>
            </a: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 skúšaním dať žiakovi podobné úlohy a príklady na domácu prípravu.</a:t>
            </a:r>
          </a:p>
          <a:p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1B2A3CB-A6A9-488E-8329-B07B728C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F67276B-EF0C-44DA-B0C3-C0B10A8F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35" y="3379905"/>
            <a:ext cx="2299447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21572-F912-4280-A07C-AA2205C9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5" y="386626"/>
            <a:ext cx="11433068" cy="13071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ZMIEŠANÁ PORUCHA ŠKOLSKÝCH ZRUČNOSTÍ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súčasný výskyt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dyskalkúlie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dyslexiou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alebo dysortografiou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F3561F-3709-47EE-923D-A7EF0135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216" y="2209289"/>
            <a:ext cx="3387575" cy="4262084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prelínajúce sa do poruchy:</a:t>
            </a:r>
          </a:p>
          <a:p>
            <a:pPr marL="360000" marR="0" lvl="1" indent="-18288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Dyskalkúlia</a:t>
            </a: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sk-SK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priestor a čas; pamäť; počítanie; výpočty; čísla; meranie.</a:t>
            </a:r>
          </a:p>
          <a:p>
            <a:pPr marL="360000" marR="0" lvl="1" indent="-18288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sk-SK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0000" marR="0" lvl="1" indent="-18288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Dyslexia</a:t>
            </a: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sk-SK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priestor a čas; ťažkosti s pamäťou; jemná motorika; čítanie; hláskovanie; počúvanie; písanie.</a:t>
            </a:r>
          </a:p>
          <a:p>
            <a:pPr marL="360000" lvl="1">
              <a:lnSpc>
                <a:spcPct val="120000"/>
              </a:lnSpc>
              <a:spcBef>
                <a:spcPts val="0"/>
              </a:spcBef>
            </a:pPr>
            <a:endParaRPr kumimoji="0" lang="sk-SK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0000" lvl="1">
              <a:lnSpc>
                <a:spcPct val="120000"/>
              </a:lnSpc>
              <a:spcBef>
                <a:spcPts val="0"/>
              </a:spcBef>
            </a:pPr>
            <a:r>
              <a:rPr kumimoji="0" lang="sk-SK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Dysotografia</a:t>
            </a: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sk-SK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sk-SK" sz="14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eč</a:t>
            </a:r>
            <a:r>
              <a:rPr lang="sk-SK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k-SK" sz="14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lateralita</a:t>
            </a:r>
            <a:r>
              <a:rPr lang="sk-SK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ťažkosti v koordinácii; sluchové vnímanie; spracovanie informácií; jemná motorika; nedostatočná krátkodobá pamäť.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/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4E17528-12AE-4E18-99C2-D5C85D13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6279" y="2246110"/>
            <a:ext cx="7687506" cy="4225264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ODPORÚČANIA:</a:t>
            </a:r>
          </a:p>
          <a:p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Platia tie isté odporúčania ako pri jednotlivých vývinových poruchách učenia.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3C8F601-EBFA-4155-9D9C-C33D5598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D609106-8431-4F50-8780-20AE43D4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18" y="3375136"/>
            <a:ext cx="3596952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89F8E-8AAC-45C7-A75B-20A0FBB3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1" y="368216"/>
            <a:ext cx="11420795" cy="13071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INÉ VÝVINOVÉ PORUCHY ŠKOLSKÝCH ZRUČNOSTÍ 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dysgrafia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38F234-9B53-4B96-9149-A1C25D286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762" y="2103119"/>
            <a:ext cx="3111415" cy="4386665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prelínajúce sa do poruchy:</a:t>
            </a:r>
          </a:p>
          <a:p>
            <a:pPr marL="457200" marR="0" lvl="1" indent="-18288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Organizácia výučby</a:t>
            </a:r>
          </a:p>
          <a:p>
            <a:pPr marL="457200" marR="0" lvl="1" indent="-18288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Jemná motorika</a:t>
            </a:r>
          </a:p>
          <a:p>
            <a:pPr marL="457200" marR="0" lvl="1" indent="-18288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Koncentrácia</a:t>
            </a:r>
          </a:p>
          <a:p>
            <a:pPr marL="457200" marR="0" lvl="1" indent="-18288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Riadenie triedy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00B6ECB-28DD-4624-8955-90A7220C5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817" y="2103120"/>
            <a:ext cx="6756740" cy="4386664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ODPORÚČANIA:</a:t>
            </a: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písomnom prejave je potrebné, aby si žiak diktoval čo píše a naučil sa po sebe kontrolovať si text. 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písaní je lepšie písať znamienka ihneď, aj keď sa poruší zásada plynulého písania.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prepise a odpise kombinovať prepis s doplňovačkami, umožniť tiché „diktovanie si“, množstvo prepisovaného textu redukovať, rešpektovať pomalšie tempo, častejšie žiaka kontrolovať.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Stimulovať jemnú motoriku a motoriku rúk uvoľňovacími cvičeniami, dbať o správne držanie písacej potreby a sedenie. 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písaní poznámok dovoliť žiakovi písať si len hlavné body, rešpektovať osobné pracovné tempo žiaka.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Nedávať prepisovať zošity kvôli úprave.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BE5C7B7-4637-4034-B349-E282F1DC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9BD5B6D-6B73-4FFC-859C-698320A1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20" y="4368179"/>
            <a:ext cx="2312855" cy="19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19A73-4AF3-41D5-BAC7-1D6BE877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1" y="374352"/>
            <a:ext cx="11420795" cy="1239656"/>
          </a:xfrm>
        </p:spPr>
        <p:txBody>
          <a:bodyPr>
            <a:no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tabLst/>
              <a:defRPr/>
            </a:pPr>
            <a:b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ZNÍŽENÝ INTELEKT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7649C8-7E68-488A-9F3A-C7B1962A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E6044A-984D-40B8-A3D1-190F54305EAD}" type="datetime1">
              <a:rPr lang="sk-SK" smtClean="0"/>
              <a:t>16. 10. 2023</a:t>
            </a:fld>
            <a:endParaRPr lang="en-US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FCA29C20-DECB-4414-9BE8-D09E21A8B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444" y="2203152"/>
            <a:ext cx="11373744" cy="4280496"/>
          </a:xfrm>
        </p:spPr>
        <p:txBody>
          <a:bodyPr>
            <a:normAutofit/>
          </a:bodyPr>
          <a:lstStyle/>
          <a:p>
            <a:pPr marL="360000">
              <a:lnSpc>
                <a:spcPct val="150000"/>
              </a:lnSpc>
              <a:spcBef>
                <a:spcPts val="0"/>
              </a:spcBef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Diagnostikou sa zistí, že žiak zlyháva na základe zníženého intelektu –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sa o žiaka so ŠVVP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Žiakovi budú poskytnuté PO v zmysle zákona, ale môžete použiť odporúčania, ktoré žiakovi pomôžu vo VVP.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6A59B82-7FDC-4F75-9051-976E779D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925" y="3254400"/>
            <a:ext cx="4703039" cy="31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8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59BEB-EEB8-49D9-998B-627EE963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1" y="349805"/>
            <a:ext cx="11420795" cy="81007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sk-SK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ODPORÚČANIA – ostatné vyučovacie predmety</a:t>
            </a:r>
            <a:br>
              <a:rPr lang="sk-SK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E1F3B2-17C9-42DE-87BE-24BAFB0C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61" y="1900601"/>
            <a:ext cx="11420795" cy="4317319"/>
          </a:xfrm>
        </p:spPr>
        <p:txBody>
          <a:bodyPr>
            <a:normAutofit lnSpcReduction="10000"/>
          </a:bodyPr>
          <a:lstStyle/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Alternatívne formy zisťovania vedomostí sú vhodné tiež v rámci ostatných predmetov.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Kľúčové previerky písať s predĺženým časom (cca o 20 %) a redukciou množstva úloh.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Tolerovať pomalšie pracovné, psychomotorické tempo, tempo písania, čítania, počítania.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 náukových predmetoch zvýrazniť podstatné veci. </a:t>
            </a: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aučiť žiaka pracovať s pojmovými mapami, so zápisom pojmov, vzťahov a súvislostí, ktoré v zjednodušenej forme môže používať aj pri vlastnej odpovedi.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Multisenzoriálny</a:t>
            </a: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prístup vo výuke – používať pri výklade, pri osvojovaní si nového učiva čo najviac zmyslov (počúvaj-pozeraj-hovor-napíš-ukáž).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Nezadávať písomné práce vo forme úloh s obmedzeným časom, bleskovky, päťminútovky - výsledky nehodnotiť.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Skontrolovať porozumenie zadania, dovoliť žiakovi otázky aj v priebehu práce, písomky, priebežne usmerniť v prípade potreby pri samostatnej práci.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rozdeliť na kratšie úseky, kontrolovať postup práce, nielen výsledok.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Žiak by mal byť dopredu informovaný o písaní previerky, o obsahu a rozsahu písomnej práce.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Cvičenia krátke, každodenné, postupne zvyšovať nároky po zvládnutí predchádzajúcich cvičení.</a:t>
            </a:r>
            <a:endParaRPr lang="sk-SK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Ústretový, nápomocný prístup pri odpovediach, klásť pomocné otázky, nestresovať.</a:t>
            </a:r>
          </a:p>
          <a:p>
            <a:pPr marL="3600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kumimoji="0" lang="sk-S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edávať</a:t>
            </a: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priestor pre výsmech spolužiakov, poskytnúť možnosť odpovede mimo triedy.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ADE00A-67E7-4F37-A0C6-7CBF357D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CAAF4F-6F78-4EAC-B8C9-63007A8660A0}" type="datetime1">
              <a:rPr lang="sk-SK" smtClean="0"/>
              <a:t>16. 10. 2023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8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CB423C-51E6-4141-9C85-CDEDCC67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42" y="1223701"/>
            <a:ext cx="11426931" cy="4811339"/>
          </a:xfrm>
        </p:spPr>
        <p:txBody>
          <a:bodyPr>
            <a:normAutofit/>
          </a:bodyPr>
          <a:lstStyle/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jeden deň písať písomnú prácu len z jedného predmetu.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Hodnotiť len vypracované úlohy, tie ktoré žiak nestihne, nehodnotiť ako nesprávne.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Častú motiváciu, povzbudenie a poskytnutie spätnej väzby.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Systematický individuálny prístup, aby žiak postupne prebral učivo.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Rozdelenie pokynov na menšie časti a podľa potreby každú z nich žiakovi zvlášť opakovať.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písomnom overovaní vedomostí voliť skôr práce menšieho rozsahu, testové formy, stručné odpovede. 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Časovo limitované práce sú nevhodné, práce hodnotiť po verbálnom doskúšaní žiaka.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 všetkých predmetoch tolerovať zníženú kvalitu písomného prejavu (do hodnotenia nezahrňovať chyby vznikajúce chybným odpisom, nedostatočnou úpravou, tolerovať zápis tlačeným písmom), uprednostniť kvalitu pred kvantitou. 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Preferovať ústny prejav, nenaliehať na pohotovú odpoveď.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Ponechať dostatok času na spracovanie a kontrolu písomných prác.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Pomôcť žiakovi s porozumením textu.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Priebežne overovať správne pochopenie zadania.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odpovediach, kde je potrebné vedieť poučky naspamäť, voliť možnosť doplňovania textu poučky alebo formou testov s výberom viacerých možných odpovedí.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Záujem žiaka o dané učivo vyvolať používaním rôznych vizuálnych pomôcok, do výučby začleňovať názorné a praktické ukážky.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 žiakov s ťažšou formou VPU tolerovať kopírovanie poznámok, zvukový záznam výkladu.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841244-B489-49FA-A39B-DCFB107A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CAAF4F-6F78-4EAC-B8C9-63007A8660A0}" type="datetime1">
              <a:rPr lang="sk-SK" smtClean="0"/>
              <a:t>16. 10. 2023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9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2_TF56410444" id="{35575A7E-1B6F-4683-B682-693267562692}" vid="{A381B332-32CF-408D-A9C1-6AE7D7FB29C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{9E1302FD-1335-4FAC-9037-EEBD4D9FDEF6}tf56410444_win32</Template>
  <TotalTime>918</TotalTime>
  <Words>2107</Words>
  <Application>Microsoft Office PowerPoint</Application>
  <PresentationFormat>Širokouhlá</PresentationFormat>
  <Paragraphs>180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Avenir Next LT Pro</vt:lpstr>
      <vt:lpstr>Avenir Next LT Pro Light</vt:lpstr>
      <vt:lpstr>Calibri</vt:lpstr>
      <vt:lpstr>Garamond</vt:lpstr>
      <vt:lpstr>Symbol</vt:lpstr>
      <vt:lpstr>Times New Roman</vt:lpstr>
      <vt:lpstr>SavonVTI</vt:lpstr>
      <vt:lpstr>ODPORúČANIA  do Individuálneho vzdelávacieho programu  alebo  do školského vzdelávacieho programu</vt:lpstr>
      <vt:lpstr> ŠPECIFICKÁ PORUCHA ČÍTANIA - dyslexia </vt:lpstr>
      <vt:lpstr> ŠPECIFICKÁ PORUCHA HLÁSKOVANIA  - dysortografia </vt:lpstr>
      <vt:lpstr>ŠPECIFICKÁ PORUCHA ARITMETICKÝCH SCHOPNOSTÍ - dyskalkúlia</vt:lpstr>
      <vt:lpstr>ZMIEŠANÁ PORUCHA ŠKOLSKÝCH ZRUČNOSTÍ - súčasný výskyt dyskalkúlie s dyslexiou alebo dysortografiou</vt:lpstr>
      <vt:lpstr>INÉ VÝVINOVÉ PORUCHY ŠKOLSKÝCH ZRUČNOSTÍ - dysgrafia</vt:lpstr>
      <vt:lpstr> ZNÍŽENÝ INTELEKT  </vt:lpstr>
      <vt:lpstr> ODPORÚČANIA – ostatné vyučovacie predmety </vt:lpstr>
      <vt:lpstr>Prezentácia programu PowerPoint</vt:lpstr>
      <vt:lpstr>ODPORÚČANIA – cudzí jazyk </vt:lpstr>
      <vt:lpstr>HODNOTENIE – cudzí jazyk</vt:lpstr>
      <vt:lpstr>POMÔCKY – didaktické, kompenzačné, upravené materiály</vt:lpstr>
      <vt:lpstr>SNÁĎ POMÔŽE  ZAHRNÚŤ DO ŠkVP alebo IVP žiaka so ŠVVP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Asus</dc:creator>
  <cp:lastModifiedBy>Mária Škvarková</cp:lastModifiedBy>
  <cp:revision>24</cp:revision>
  <cp:lastPrinted>2023-02-06T09:37:42Z</cp:lastPrinted>
  <dcterms:created xsi:type="dcterms:W3CDTF">2023-01-27T19:52:58Z</dcterms:created>
  <dcterms:modified xsi:type="dcterms:W3CDTF">2023-10-16T11:33:33Z</dcterms:modified>
</cp:coreProperties>
</file>