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82" r:id="rId5"/>
    <p:sldId id="263" r:id="rId6"/>
    <p:sldId id="279" r:id="rId7"/>
    <p:sldId id="306" r:id="rId8"/>
    <p:sldId id="264" r:id="rId9"/>
    <p:sldId id="272" r:id="rId10"/>
    <p:sldId id="285" r:id="rId11"/>
    <p:sldId id="295" r:id="rId12"/>
    <p:sldId id="294" r:id="rId13"/>
    <p:sldId id="297" r:id="rId14"/>
    <p:sldId id="284" r:id="rId15"/>
    <p:sldId id="327" r:id="rId16"/>
    <p:sldId id="302" r:id="rId17"/>
    <p:sldId id="260" r:id="rId18"/>
    <p:sldId id="287" r:id="rId19"/>
    <p:sldId id="277" r:id="rId20"/>
    <p:sldId id="289" r:id="rId21"/>
    <p:sldId id="291" r:id="rId22"/>
    <p:sldId id="293" r:id="rId23"/>
    <p:sldId id="267" r:id="rId24"/>
    <p:sldId id="301" r:id="rId25"/>
    <p:sldId id="268" r:id="rId26"/>
    <p:sldId id="299" r:id="rId27"/>
    <p:sldId id="307" r:id="rId28"/>
    <p:sldId id="312" r:id="rId29"/>
    <p:sldId id="333" r:id="rId30"/>
    <p:sldId id="310" r:id="rId31"/>
    <p:sldId id="335" r:id="rId32"/>
    <p:sldId id="313" r:id="rId33"/>
    <p:sldId id="314" r:id="rId34"/>
    <p:sldId id="319" r:id="rId35"/>
    <p:sldId id="318" r:id="rId36"/>
    <p:sldId id="320" r:id="rId37"/>
    <p:sldId id="321" r:id="rId38"/>
    <p:sldId id="323" r:id="rId39"/>
    <p:sldId id="346" r:id="rId40"/>
    <p:sldId id="322" r:id="rId41"/>
    <p:sldId id="324" r:id="rId42"/>
    <p:sldId id="325" r:id="rId43"/>
    <p:sldId id="326" r:id="rId44"/>
    <p:sldId id="338" r:id="rId45"/>
    <p:sldId id="339" r:id="rId46"/>
    <p:sldId id="341" r:id="rId47"/>
    <p:sldId id="328" r:id="rId48"/>
    <p:sldId id="337" r:id="rId49"/>
    <p:sldId id="329" r:id="rId50"/>
    <p:sldId id="330" r:id="rId51"/>
    <p:sldId id="332" r:id="rId52"/>
    <p:sldId id="331" r:id="rId53"/>
    <p:sldId id="343" r:id="rId54"/>
    <p:sldId id="342" r:id="rId55"/>
    <p:sldId id="344" r:id="rId56"/>
    <p:sldId id="345" r:id="rId57"/>
    <p:sldId id="351" r:id="rId58"/>
    <p:sldId id="352" r:id="rId59"/>
    <p:sldId id="348" r:id="rId6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FEC7C-4FB8-476D-BBC4-9229B6C628CB}" v="624" dt="2023-03-27T12:59:37.627"/>
    <p1510:client id="{181EB95F-26C2-E586-3BEB-79C30BBCEB68}" v="32" dt="2023-05-14T18:54:28.037"/>
    <p1510:client id="{2F0AC53C-3140-E926-F67E-722333DD2CC4}" v="123" dt="2023-05-23T16:43:58.974"/>
    <p1510:client id="{3B00915C-42A7-F8C3-D801-C5C5E3DDD98F}" v="241" dt="2023-05-14T19:06:00.186"/>
    <p1510:client id="{3F826243-5784-4805-8566-A82B8B783022}" v="1" dt="2023-04-03T15:25:04.257"/>
    <p1510:client id="{4A157B00-597D-473E-9FDF-C9A827B95415}" v="1320" dt="2023-05-11T19:17:20.716"/>
    <p1510:client id="{4AEDAD3C-78CE-AA0D-9914-48A147723342}" v="232" dt="2023-05-23T15:47:50.570"/>
    <p1510:client id="{5940AB31-D6E8-2CCF-F7B5-CF73638D7EB8}" v="2" dt="2023-05-14T19:36:48.216"/>
    <p1510:client id="{609AC3CF-85B0-86C8-2EBE-E5D563E12797}" v="43" dt="2023-05-14T18:48:56.864"/>
    <p1510:client id="{775EAA27-ED9C-A963-9F20-141A76B1D98D}" v="30" dt="2023-05-20T10:22:08.464"/>
    <p1510:client id="{8DD086E6-73CB-9AB8-0598-9C6582F0A5A3}" v="41" dt="2023-05-14T18:44:14.633"/>
    <p1510:client id="{9AD7E6B6-72CA-4D6D-B415-28E6E4F8537A}" v="88" dt="2023-04-01T16:24:07.773"/>
    <p1510:client id="{AC87C786-7B2E-402C-8F3A-048936C39703}" v="105" dt="2023-05-14T18:10:25.200"/>
    <p1510:client id="{B02BCAE3-4805-4F4A-8948-F5E4E87A6D8D}" v="974" dt="2023-04-03T17:19:20.573"/>
    <p1510:client id="{B06439BB-43EF-8ACA-761D-392C0F6E080F}" v="201" dt="2023-05-23T16:17:26.685"/>
    <p1510:client id="{B0D2DB12-CFC1-A8A2-EB29-78CEEE45FFF5}" v="152" dt="2023-05-22T07:17:00.951"/>
    <p1510:client id="{B1C11C90-E796-7E39-D3E2-2649CC521AA2}" v="17" dt="2023-05-14T18:25:27.822"/>
    <p1510:client id="{B4862A4E-3414-7F20-9FD6-3676989D9070}" v="2" dt="2023-05-20T10:15:22.366"/>
    <p1510:client id="{B8EF27BE-B1E6-A29A-5604-1AA308C8E48E}" v="44" dt="2023-05-14T20:00:17.406"/>
    <p1510:client id="{BB2296E4-D454-AF2C-9AFA-89D19929275F}" v="64" dt="2023-05-14T18:29:14.546"/>
    <p1510:client id="{D1F86D33-4B34-AB3A-8BAE-1FAF2D56A459}" v="2" dt="2023-05-14T19:57:39.600"/>
    <p1510:client id="{E0E2878A-BFF2-5C3E-DDE6-95C6CDB3B991}" v="142" dt="2023-05-20T10:46:58.937"/>
    <p1510:client id="{E36B2CDE-9A09-4FA2-A669-634DDE3B3882}" v="748" dt="2023-03-29T16:10:53.521"/>
    <p1510:client id="{E8A62D3D-E9A8-5E96-6CCC-EEF4AF52EC0F}" v="54" dt="2023-05-20T10:13:25.624"/>
    <p1510:client id="{EB81E77D-8D3A-1237-CBB3-DD172E9B9AE2}" v="30" dt="2023-05-20T10:04:48.858"/>
    <p1510:client id="{F07E5BF5-6349-4230-B0AB-51E458BBCC62}" v="446" dt="2023-03-29T20:31:03.199"/>
    <p1510:client id="{FE522F71-C93C-2B85-A8C7-772A745AD208}" v="2" dt="2023-03-27T13:09:38.1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0CDDC9-3A7C-4E81-989D-5E7F8A66897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1E1EA7A-D0B3-43E8-AD62-CDE9062ABD70}">
      <dgm:prSet/>
      <dgm:spPr/>
      <dgm:t>
        <a:bodyPr/>
        <a:lstStyle/>
        <a:p>
          <a:r>
            <a:rPr lang="en-US" b="1" err="1"/>
            <a:t>Wiemy</a:t>
          </a:r>
          <a:r>
            <a:rPr lang="en-US" b="1"/>
            <a:t>, </a:t>
          </a:r>
          <a:r>
            <a:rPr lang="en-US" b="1" err="1"/>
            <a:t>że</a:t>
          </a:r>
          <a:r>
            <a:rPr lang="en-US" b="1"/>
            <a:t> : </a:t>
          </a:r>
          <a:endParaRPr lang="en-US"/>
        </a:p>
      </dgm:t>
    </dgm:pt>
    <dgm:pt modelId="{FE9512F3-0000-449F-901A-C49040CC5941}" type="parTrans" cxnId="{FDA85307-41AE-4292-B1F8-5A0F17F065BF}">
      <dgm:prSet/>
      <dgm:spPr/>
      <dgm:t>
        <a:bodyPr/>
        <a:lstStyle/>
        <a:p>
          <a:endParaRPr lang="en-US"/>
        </a:p>
      </dgm:t>
    </dgm:pt>
    <dgm:pt modelId="{FC690323-A928-42AA-B810-7870FE34A918}" type="sibTrans" cxnId="{FDA85307-41AE-4292-B1F8-5A0F17F065BF}">
      <dgm:prSet/>
      <dgm:spPr/>
      <dgm:t>
        <a:bodyPr/>
        <a:lstStyle/>
        <a:p>
          <a:endParaRPr lang="en-US"/>
        </a:p>
      </dgm:t>
    </dgm:pt>
    <dgm:pt modelId="{282BF571-473D-4603-BCF0-094877962843}">
      <dgm:prSet/>
      <dgm:spPr/>
      <dgm:t>
        <a:bodyPr/>
        <a:lstStyle/>
        <a:p>
          <a:r>
            <a:rPr lang="en-US" b="1"/>
            <a:t>W </a:t>
          </a:r>
          <a:r>
            <a:rPr lang="en-US" b="1" err="1"/>
            <a:t>marchewce</a:t>
          </a:r>
          <a:r>
            <a:rPr lang="en-US" b="1"/>
            <a:t> </a:t>
          </a:r>
          <a:r>
            <a:rPr lang="en-US" b="1" err="1"/>
            <a:t>znajduje</a:t>
          </a:r>
          <a:r>
            <a:rPr lang="en-US" b="1"/>
            <a:t> </a:t>
          </a:r>
          <a:r>
            <a:rPr lang="en-US" b="1" err="1">
              <a:latin typeface="Calibri Light" panose="020F0302020204030204"/>
            </a:rPr>
            <a:t>się</a:t>
          </a:r>
          <a:r>
            <a:rPr lang="en-US" b="1"/>
            <a:t> </a:t>
          </a:r>
          <a:r>
            <a:rPr lang="en-US" b="1" err="1"/>
            <a:t>dużo</a:t>
          </a:r>
          <a:r>
            <a:rPr lang="en-US" b="1"/>
            <a:t> </a:t>
          </a:r>
          <a:r>
            <a:rPr lang="en-US" b="1" err="1"/>
            <a:t>luteiny</a:t>
          </a:r>
          <a:r>
            <a:rPr lang="en-US" b="1"/>
            <a:t> </a:t>
          </a:r>
          <a:r>
            <a:rPr lang="en-US" b="1" err="1"/>
            <a:t>zdrowej</a:t>
          </a:r>
          <a:r>
            <a:rPr lang="en-US" b="1"/>
            <a:t> </a:t>
          </a:r>
          <a:r>
            <a:rPr lang="en-US" b="1" err="1"/>
            <a:t>dla</a:t>
          </a:r>
          <a:r>
            <a:rPr lang="en-US" b="1"/>
            <a:t> </a:t>
          </a:r>
          <a:r>
            <a:rPr lang="en-US" b="1" err="1"/>
            <a:t>oczu</a:t>
          </a:r>
          <a:r>
            <a:rPr lang="en-US" b="1"/>
            <a:t>.</a:t>
          </a:r>
          <a:endParaRPr lang="en-US"/>
        </a:p>
      </dgm:t>
    </dgm:pt>
    <dgm:pt modelId="{9FA66C5F-32FE-41C9-83DB-D7A50B57F678}" type="parTrans" cxnId="{DC3A5C3D-DD55-47D6-BFB0-58E441313177}">
      <dgm:prSet/>
      <dgm:spPr/>
      <dgm:t>
        <a:bodyPr/>
        <a:lstStyle/>
        <a:p>
          <a:endParaRPr lang="en-US"/>
        </a:p>
      </dgm:t>
    </dgm:pt>
    <dgm:pt modelId="{1540D4E5-94BA-490E-BCC4-E26EA23BB191}" type="sibTrans" cxnId="{DC3A5C3D-DD55-47D6-BFB0-58E441313177}">
      <dgm:prSet/>
      <dgm:spPr/>
      <dgm:t>
        <a:bodyPr/>
        <a:lstStyle/>
        <a:p>
          <a:endParaRPr lang="en-US"/>
        </a:p>
      </dgm:t>
    </dgm:pt>
    <dgm:pt modelId="{C595A504-9C88-481D-B5D4-72EE88B019B8}">
      <dgm:prSet/>
      <dgm:spPr/>
      <dgm:t>
        <a:bodyPr/>
        <a:lstStyle/>
        <a:p>
          <a:r>
            <a:rPr lang="en-US" b="1"/>
            <a:t>Beta-</a:t>
          </a:r>
          <a:r>
            <a:rPr lang="en-US" b="1" err="1"/>
            <a:t>karotenu</a:t>
          </a:r>
          <a:r>
            <a:rPr lang="en-US" b="1"/>
            <a:t> (</a:t>
          </a:r>
          <a:r>
            <a:rPr lang="en-US" b="1" err="1"/>
            <a:t>prowitaminy</a:t>
          </a:r>
          <a:r>
            <a:rPr lang="en-US" b="1"/>
            <a:t> A</a:t>
          </a:r>
          <a:endParaRPr lang="en-US"/>
        </a:p>
      </dgm:t>
    </dgm:pt>
    <dgm:pt modelId="{F956422A-DFED-4849-A12E-866E68B453FB}" type="parTrans" cxnId="{47D88CE2-23A9-48E7-A40E-54A361904E53}">
      <dgm:prSet/>
      <dgm:spPr/>
      <dgm:t>
        <a:bodyPr/>
        <a:lstStyle/>
        <a:p>
          <a:endParaRPr lang="en-US"/>
        </a:p>
      </dgm:t>
    </dgm:pt>
    <dgm:pt modelId="{1275B763-6D05-487B-A5B0-09D39FD71CCF}" type="sibTrans" cxnId="{47D88CE2-23A9-48E7-A40E-54A361904E53}">
      <dgm:prSet/>
      <dgm:spPr/>
      <dgm:t>
        <a:bodyPr/>
        <a:lstStyle/>
        <a:p>
          <a:endParaRPr lang="en-US"/>
        </a:p>
      </dgm:t>
    </dgm:pt>
    <dgm:pt modelId="{D2371069-DE24-45AA-B15F-F5E3878788A2}">
      <dgm:prSet/>
      <dgm:spPr/>
      <dgm:t>
        <a:bodyPr/>
        <a:lstStyle/>
        <a:p>
          <a:r>
            <a:rPr lang="en-US" b="1"/>
            <a:t>Marchewka jest </a:t>
          </a:r>
          <a:r>
            <a:rPr lang="en-US" b="1" err="1"/>
            <a:t>także</a:t>
          </a:r>
          <a:r>
            <a:rPr lang="en-US" b="1"/>
            <a:t> </a:t>
          </a:r>
          <a:r>
            <a:rPr lang="en-US" b="1" err="1"/>
            <a:t>świetnym</a:t>
          </a:r>
          <a:r>
            <a:rPr lang="en-US" b="1"/>
            <a:t> </a:t>
          </a:r>
          <a:r>
            <a:rPr lang="en-US" b="1" err="1"/>
            <a:t>źródłem</a:t>
          </a:r>
          <a:r>
            <a:rPr lang="en-US" b="1"/>
            <a:t> </a:t>
          </a:r>
          <a:r>
            <a:rPr lang="en-US" b="1" err="1"/>
            <a:t>witaminy</a:t>
          </a:r>
          <a:r>
            <a:rPr lang="en-US" b="1"/>
            <a:t> A </a:t>
          </a:r>
          <a:r>
            <a:rPr lang="en-US" b="1" err="1"/>
            <a:t>i</a:t>
          </a:r>
          <a:r>
            <a:rPr lang="en-US" b="1"/>
            <a:t> C.</a:t>
          </a:r>
          <a:endParaRPr lang="en-US"/>
        </a:p>
      </dgm:t>
    </dgm:pt>
    <dgm:pt modelId="{37720718-D0F6-4F59-A7A4-1AB691EDD212}" type="parTrans" cxnId="{66DA9D30-01B8-429D-BD19-997C3EB75781}">
      <dgm:prSet/>
      <dgm:spPr/>
      <dgm:t>
        <a:bodyPr/>
        <a:lstStyle/>
        <a:p>
          <a:endParaRPr lang="en-US"/>
        </a:p>
      </dgm:t>
    </dgm:pt>
    <dgm:pt modelId="{DA53E6F9-F561-47BA-9068-DF5488043738}" type="sibTrans" cxnId="{66DA9D30-01B8-429D-BD19-997C3EB75781}">
      <dgm:prSet/>
      <dgm:spPr/>
      <dgm:t>
        <a:bodyPr/>
        <a:lstStyle/>
        <a:p>
          <a:endParaRPr lang="en-US"/>
        </a:p>
      </dgm:t>
    </dgm:pt>
    <dgm:pt modelId="{E0F36464-B9B0-43C6-8BE6-869E9F56B8CD}">
      <dgm:prSet/>
      <dgm:spPr/>
      <dgm:t>
        <a:bodyPr/>
        <a:lstStyle/>
        <a:p>
          <a:r>
            <a:rPr lang="en-US" b="1" err="1"/>
            <a:t>Znajduje</a:t>
          </a:r>
          <a:r>
            <a:rPr lang="en-US" b="1"/>
            <a:t> </a:t>
          </a:r>
          <a:r>
            <a:rPr lang="en-US" b="1" err="1"/>
            <a:t>się</a:t>
          </a:r>
          <a:r>
            <a:rPr lang="en-US" b="1"/>
            <a:t> w </a:t>
          </a:r>
          <a:r>
            <a:rPr lang="en-US" b="1" err="1"/>
            <a:t>niej</a:t>
          </a:r>
          <a:r>
            <a:rPr lang="en-US" b="1"/>
            <a:t> </a:t>
          </a:r>
          <a:r>
            <a:rPr lang="en-US" b="1" err="1"/>
            <a:t>mnóstwo</a:t>
          </a:r>
          <a:r>
            <a:rPr lang="en-US" b="1"/>
            <a:t> </a:t>
          </a:r>
          <a:r>
            <a:rPr lang="en-US" b="1" err="1"/>
            <a:t>witamin</a:t>
          </a:r>
          <a:r>
            <a:rPr lang="en-US" b="1"/>
            <a:t> z </a:t>
          </a:r>
          <a:r>
            <a:rPr lang="en-US" b="1" err="1"/>
            <a:t>grupy</a:t>
          </a:r>
          <a:r>
            <a:rPr lang="en-US" b="1"/>
            <a:t> B , a </a:t>
          </a:r>
          <a:r>
            <a:rPr lang="en-US" b="1" err="1"/>
            <a:t>także</a:t>
          </a:r>
          <a:r>
            <a:rPr lang="en-US" b="1"/>
            <a:t> </a:t>
          </a:r>
          <a:r>
            <a:rPr lang="en-US" b="1" err="1"/>
            <a:t>witaminy</a:t>
          </a:r>
          <a:r>
            <a:rPr lang="en-US" b="1"/>
            <a:t> E </a:t>
          </a:r>
          <a:r>
            <a:rPr lang="en-US" b="1" err="1"/>
            <a:t>i</a:t>
          </a:r>
          <a:r>
            <a:rPr lang="en-US" b="1"/>
            <a:t> K.</a:t>
          </a:r>
          <a:endParaRPr lang="en-US"/>
        </a:p>
      </dgm:t>
    </dgm:pt>
    <dgm:pt modelId="{24FA6573-FC23-4D6A-8F85-FE7DCF2F5507}" type="parTrans" cxnId="{32EB8262-78E9-4CFC-A074-E237CC76CF5C}">
      <dgm:prSet/>
      <dgm:spPr/>
      <dgm:t>
        <a:bodyPr/>
        <a:lstStyle/>
        <a:p>
          <a:endParaRPr lang="en-US"/>
        </a:p>
      </dgm:t>
    </dgm:pt>
    <dgm:pt modelId="{9AD73477-4191-48AE-B07C-6E355745D96D}" type="sibTrans" cxnId="{32EB8262-78E9-4CFC-A074-E237CC76CF5C}">
      <dgm:prSet/>
      <dgm:spPr/>
      <dgm:t>
        <a:bodyPr/>
        <a:lstStyle/>
        <a:p>
          <a:endParaRPr lang="en-US"/>
        </a:p>
      </dgm:t>
    </dgm:pt>
    <dgm:pt modelId="{AF652979-10F3-4868-BF21-5523BB3DA7F6}" type="pres">
      <dgm:prSet presAssocID="{930CDDC9-3A7C-4E81-989D-5E7F8A668975}" presName="linear" presStyleCnt="0">
        <dgm:presLayoutVars>
          <dgm:animLvl val="lvl"/>
          <dgm:resizeHandles val="exact"/>
        </dgm:presLayoutVars>
      </dgm:prSet>
      <dgm:spPr/>
    </dgm:pt>
    <dgm:pt modelId="{883F41FC-A6C3-4558-9DBE-0EDBBCD117EB}" type="pres">
      <dgm:prSet presAssocID="{61E1EA7A-D0B3-43E8-AD62-CDE9062ABD70}" presName="parentText" presStyleLbl="node1" presStyleIdx="0" presStyleCnt="1">
        <dgm:presLayoutVars>
          <dgm:chMax val="0"/>
          <dgm:bulletEnabled val="1"/>
        </dgm:presLayoutVars>
      </dgm:prSet>
      <dgm:spPr/>
    </dgm:pt>
    <dgm:pt modelId="{5D35D1CE-4E99-4B38-87E5-FD7711C213E3}" type="pres">
      <dgm:prSet presAssocID="{61E1EA7A-D0B3-43E8-AD62-CDE9062ABD70}" presName="childText" presStyleLbl="revTx" presStyleIdx="0" presStyleCnt="1">
        <dgm:presLayoutVars>
          <dgm:bulletEnabled val="1"/>
        </dgm:presLayoutVars>
      </dgm:prSet>
      <dgm:spPr/>
    </dgm:pt>
  </dgm:ptLst>
  <dgm:cxnLst>
    <dgm:cxn modelId="{FDA85307-41AE-4292-B1F8-5A0F17F065BF}" srcId="{930CDDC9-3A7C-4E81-989D-5E7F8A668975}" destId="{61E1EA7A-D0B3-43E8-AD62-CDE9062ABD70}" srcOrd="0" destOrd="0" parTransId="{FE9512F3-0000-449F-901A-C49040CC5941}" sibTransId="{FC690323-A928-42AA-B810-7870FE34A918}"/>
    <dgm:cxn modelId="{14D1D922-2A82-442E-8B4E-148757B44BD2}" type="presOf" srcId="{E0F36464-B9B0-43C6-8BE6-869E9F56B8CD}" destId="{5D35D1CE-4E99-4B38-87E5-FD7711C213E3}" srcOrd="0" destOrd="3" presId="urn:microsoft.com/office/officeart/2005/8/layout/vList2"/>
    <dgm:cxn modelId="{66DA9D30-01B8-429D-BD19-997C3EB75781}" srcId="{61E1EA7A-D0B3-43E8-AD62-CDE9062ABD70}" destId="{D2371069-DE24-45AA-B15F-F5E3878788A2}" srcOrd="2" destOrd="0" parTransId="{37720718-D0F6-4F59-A7A4-1AB691EDD212}" sibTransId="{DA53E6F9-F561-47BA-9068-DF5488043738}"/>
    <dgm:cxn modelId="{0BD30D37-66CE-45EC-95ED-875BEABF8C0D}" type="presOf" srcId="{282BF571-473D-4603-BCF0-094877962843}" destId="{5D35D1CE-4E99-4B38-87E5-FD7711C213E3}" srcOrd="0" destOrd="0" presId="urn:microsoft.com/office/officeart/2005/8/layout/vList2"/>
    <dgm:cxn modelId="{DC3A5C3D-DD55-47D6-BFB0-58E441313177}" srcId="{61E1EA7A-D0B3-43E8-AD62-CDE9062ABD70}" destId="{282BF571-473D-4603-BCF0-094877962843}" srcOrd="0" destOrd="0" parTransId="{9FA66C5F-32FE-41C9-83DB-D7A50B57F678}" sibTransId="{1540D4E5-94BA-490E-BCC4-E26EA23BB191}"/>
    <dgm:cxn modelId="{32EB8262-78E9-4CFC-A074-E237CC76CF5C}" srcId="{61E1EA7A-D0B3-43E8-AD62-CDE9062ABD70}" destId="{E0F36464-B9B0-43C6-8BE6-869E9F56B8CD}" srcOrd="3" destOrd="0" parTransId="{24FA6573-FC23-4D6A-8F85-FE7DCF2F5507}" sibTransId="{9AD73477-4191-48AE-B07C-6E355745D96D}"/>
    <dgm:cxn modelId="{5888288E-EA96-4F09-8083-3FD542520557}" type="presOf" srcId="{C595A504-9C88-481D-B5D4-72EE88B019B8}" destId="{5D35D1CE-4E99-4B38-87E5-FD7711C213E3}" srcOrd="0" destOrd="1" presId="urn:microsoft.com/office/officeart/2005/8/layout/vList2"/>
    <dgm:cxn modelId="{E9658F90-D42E-4086-B632-BB448B88C2CD}" type="presOf" srcId="{D2371069-DE24-45AA-B15F-F5E3878788A2}" destId="{5D35D1CE-4E99-4B38-87E5-FD7711C213E3}" srcOrd="0" destOrd="2" presId="urn:microsoft.com/office/officeart/2005/8/layout/vList2"/>
    <dgm:cxn modelId="{31082192-E989-48E0-A52D-67E751907568}" type="presOf" srcId="{930CDDC9-3A7C-4E81-989D-5E7F8A668975}" destId="{AF652979-10F3-4868-BF21-5523BB3DA7F6}" srcOrd="0" destOrd="0" presId="urn:microsoft.com/office/officeart/2005/8/layout/vList2"/>
    <dgm:cxn modelId="{FD8A9FC2-F31C-45DF-878A-D9CB970F0863}" type="presOf" srcId="{61E1EA7A-D0B3-43E8-AD62-CDE9062ABD70}" destId="{883F41FC-A6C3-4558-9DBE-0EDBBCD117EB}" srcOrd="0" destOrd="0" presId="urn:microsoft.com/office/officeart/2005/8/layout/vList2"/>
    <dgm:cxn modelId="{47D88CE2-23A9-48E7-A40E-54A361904E53}" srcId="{61E1EA7A-D0B3-43E8-AD62-CDE9062ABD70}" destId="{C595A504-9C88-481D-B5D4-72EE88B019B8}" srcOrd="1" destOrd="0" parTransId="{F956422A-DFED-4849-A12E-866E68B453FB}" sibTransId="{1275B763-6D05-487B-A5B0-09D39FD71CCF}"/>
    <dgm:cxn modelId="{5C8D229F-44DF-48C8-A1E8-C0B15CE9153F}" type="presParOf" srcId="{AF652979-10F3-4868-BF21-5523BB3DA7F6}" destId="{883F41FC-A6C3-4558-9DBE-0EDBBCD117EB}" srcOrd="0" destOrd="0" presId="urn:microsoft.com/office/officeart/2005/8/layout/vList2"/>
    <dgm:cxn modelId="{D95F0D3F-5129-44B1-B17B-6632F89A78B1}" type="presParOf" srcId="{AF652979-10F3-4868-BF21-5523BB3DA7F6}" destId="{5D35D1CE-4E99-4B38-87E5-FD7711C213E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0CDDC9-3A7C-4E81-989D-5E7F8A66897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1E1EA7A-D0B3-43E8-AD62-CDE9062ABD70}">
      <dgm:prSet/>
      <dgm:spPr/>
      <dgm:t>
        <a:bodyPr/>
        <a:lstStyle/>
        <a:p>
          <a:endParaRPr lang="en-US"/>
        </a:p>
      </dgm:t>
    </dgm:pt>
    <dgm:pt modelId="{FE9512F3-0000-449F-901A-C49040CC5941}" type="parTrans" cxnId="{FDA85307-41AE-4292-B1F8-5A0F17F065BF}">
      <dgm:prSet/>
      <dgm:spPr/>
      <dgm:t>
        <a:bodyPr/>
        <a:lstStyle/>
        <a:p>
          <a:endParaRPr lang="en-US"/>
        </a:p>
      </dgm:t>
    </dgm:pt>
    <dgm:pt modelId="{FC690323-A928-42AA-B810-7870FE34A918}" type="sibTrans" cxnId="{FDA85307-41AE-4292-B1F8-5A0F17F065BF}">
      <dgm:prSet/>
      <dgm:spPr/>
      <dgm:t>
        <a:bodyPr/>
        <a:lstStyle/>
        <a:p>
          <a:endParaRPr lang="en-US"/>
        </a:p>
      </dgm:t>
    </dgm:pt>
    <dgm:pt modelId="{B6D14C5C-C37B-4ADB-A288-E7F053C49433}">
      <dgm:prSet phldr="0"/>
      <dgm:spPr/>
      <dgm:t>
        <a:bodyPr/>
        <a:lstStyle/>
        <a:p>
          <a:pPr algn="l">
            <a:lnSpc>
              <a:spcPct val="90000"/>
            </a:lnSpc>
          </a:pPr>
          <a:r>
            <a:rPr lang="pl-PL">
              <a:solidFill>
                <a:srgbClr val="000000"/>
              </a:solidFill>
              <a:latin typeface="Arial"/>
              <a:cs typeface="Arial"/>
            </a:rPr>
            <a:t>Smog składa się z pyłu i związków chemicznych unoszących się</a:t>
          </a:r>
          <a:br>
            <a:rPr lang="pl-PL">
              <a:solidFill>
                <a:srgbClr val="000000"/>
              </a:solidFill>
              <a:latin typeface="Arial"/>
              <a:cs typeface="Arial"/>
            </a:rPr>
          </a:br>
          <a:r>
            <a:rPr lang="pl-PL">
              <a:solidFill>
                <a:srgbClr val="000000"/>
              </a:solidFill>
              <a:latin typeface="Arial"/>
              <a:cs typeface="Arial"/>
            </a:rPr>
            <a:t> w wilgotnym powietrzu, które są niebezpieczne dla zdrowia człowieka!</a:t>
          </a:r>
          <a:endParaRPr lang="pl-PL"/>
        </a:p>
      </dgm:t>
    </dgm:pt>
    <dgm:pt modelId="{28A02138-D460-4F5A-A879-FCFFE49D99E5}" type="parTrans" cxnId="{5BA98450-1C95-4A25-A6D5-FAE7DAA841AA}">
      <dgm:prSet/>
      <dgm:spPr/>
    </dgm:pt>
    <dgm:pt modelId="{F275E3DD-5B50-4C80-9FE1-D49638B9DBF1}" type="sibTrans" cxnId="{5BA98450-1C95-4A25-A6D5-FAE7DAA841AA}">
      <dgm:prSet/>
      <dgm:spPr/>
      <dgm:t>
        <a:bodyPr/>
        <a:lstStyle/>
        <a:p>
          <a:endParaRPr lang="pl-PL"/>
        </a:p>
      </dgm:t>
    </dgm:pt>
    <dgm:pt modelId="{884301B6-3EA7-4940-94FE-18EF993928AF}">
      <dgm:prSet phldr="0"/>
      <dgm:spPr/>
      <dgm:t>
        <a:bodyPr/>
        <a:lstStyle/>
        <a:p>
          <a:pPr algn="l">
            <a:lnSpc>
              <a:spcPct val="90000"/>
            </a:lnSpc>
          </a:pPr>
          <a:r>
            <a:rPr lang="pl-PL">
              <a:solidFill>
                <a:srgbClr val="000000"/>
              </a:solidFill>
              <a:latin typeface="Arial"/>
              <a:cs typeface="Arial"/>
            </a:rPr>
            <a:t>Można  powiedzieć, że smog to brudna, pełna dymu, niezdrowa,</a:t>
          </a:r>
          <a:br>
            <a:rPr lang="pl-PL">
              <a:solidFill>
                <a:srgbClr val="000000"/>
              </a:solidFill>
              <a:latin typeface="Arial"/>
              <a:cs typeface="Arial"/>
            </a:rPr>
          </a:br>
          <a:r>
            <a:rPr lang="pl-PL">
              <a:solidFill>
                <a:srgbClr val="000000"/>
              </a:solidFill>
              <a:latin typeface="Arial"/>
              <a:cs typeface="Arial"/>
            </a:rPr>
            <a:t> nienaturalna mgła.</a:t>
          </a:r>
        </a:p>
      </dgm:t>
    </dgm:pt>
    <dgm:pt modelId="{8D01281A-F0BB-4857-A19E-4F8C70AAA6D7}" type="parTrans" cxnId="{ACFA0B6B-3C94-4ABE-9584-F23C0AFE2EB9}">
      <dgm:prSet/>
      <dgm:spPr/>
    </dgm:pt>
    <dgm:pt modelId="{D5823A19-2CEB-4239-A52A-682DFADD338A}" type="sibTrans" cxnId="{ACFA0B6B-3C94-4ABE-9584-F23C0AFE2EB9}">
      <dgm:prSet/>
      <dgm:spPr/>
      <dgm:t>
        <a:bodyPr/>
        <a:lstStyle/>
        <a:p>
          <a:endParaRPr lang="pl-PL"/>
        </a:p>
      </dgm:t>
    </dgm:pt>
    <dgm:pt modelId="{D162A130-DDF3-4381-8616-23A7FB7914FE}">
      <dgm:prSet phldr="0"/>
      <dgm:spPr/>
      <dgm:t>
        <a:bodyPr/>
        <a:lstStyle/>
        <a:p>
          <a:pPr algn="l" rtl="0">
            <a:lnSpc>
              <a:spcPct val="90000"/>
            </a:lnSpc>
          </a:pPr>
          <a:r>
            <a:rPr lang="pl-PL">
              <a:latin typeface="Arial"/>
              <a:cs typeface="Arial"/>
            </a:rPr>
            <a:t>Wiemy, że:</a:t>
          </a:r>
        </a:p>
      </dgm:t>
    </dgm:pt>
    <dgm:pt modelId="{59E7A639-9F0D-4378-9FD8-52F3498E5D2C}" type="parTrans" cxnId="{099ACF89-2364-43A1-BA3B-E29E3F9A8287}">
      <dgm:prSet/>
      <dgm:spPr/>
    </dgm:pt>
    <dgm:pt modelId="{BFA68712-3643-4828-ABEF-DCB85AA2A22E}" type="sibTrans" cxnId="{099ACF89-2364-43A1-BA3B-E29E3F9A8287}">
      <dgm:prSet/>
      <dgm:spPr/>
      <dgm:t>
        <a:bodyPr/>
        <a:lstStyle/>
        <a:p>
          <a:endParaRPr lang="pl-PL"/>
        </a:p>
      </dgm:t>
    </dgm:pt>
    <dgm:pt modelId="{F0E98C7F-56F3-4ECC-A6CD-C86E10F521E8}">
      <dgm:prSet phldr="0"/>
      <dgm:spPr/>
      <dgm:t>
        <a:bodyPr/>
        <a:lstStyle/>
        <a:p>
          <a:pPr rtl="0"/>
          <a:r>
            <a:rPr lang="en-US">
              <a:latin typeface="Arial"/>
              <a:cs typeface="Arial"/>
            </a:rPr>
            <a:t>Smog najczęściej występuje jesienią i zimą.</a:t>
          </a:r>
          <a:endParaRPr lang="en-US">
            <a:latin typeface="Calibri Light" panose="020F0302020204030204"/>
          </a:endParaRPr>
        </a:p>
      </dgm:t>
    </dgm:pt>
    <dgm:pt modelId="{5D048256-B4A2-4BEB-8623-941096BB26D3}" type="parTrans" cxnId="{8A880FB6-1A77-4C0C-8185-89A8612755ED}">
      <dgm:prSet/>
      <dgm:spPr/>
    </dgm:pt>
    <dgm:pt modelId="{AB61FEC8-7378-42E0-B881-5506287FEF7D}" type="sibTrans" cxnId="{8A880FB6-1A77-4C0C-8185-89A8612755ED}">
      <dgm:prSet/>
      <dgm:spPr/>
      <dgm:t>
        <a:bodyPr/>
        <a:lstStyle/>
        <a:p>
          <a:endParaRPr lang="pl-PL"/>
        </a:p>
      </dgm:t>
    </dgm:pt>
    <dgm:pt modelId="{38D70F3A-35CD-4F87-A776-12E625378C29}" type="pres">
      <dgm:prSet presAssocID="{930CDDC9-3A7C-4E81-989D-5E7F8A668975}" presName="vert0" presStyleCnt="0">
        <dgm:presLayoutVars>
          <dgm:dir/>
          <dgm:animOne val="branch"/>
          <dgm:animLvl val="lvl"/>
        </dgm:presLayoutVars>
      </dgm:prSet>
      <dgm:spPr/>
    </dgm:pt>
    <dgm:pt modelId="{E8E8F42D-C72D-4EC4-9DB0-58882B5D321D}" type="pres">
      <dgm:prSet presAssocID="{D162A130-DDF3-4381-8616-23A7FB7914FE}" presName="thickLine" presStyleLbl="alignNode1" presStyleIdx="0" presStyleCnt="5"/>
      <dgm:spPr/>
    </dgm:pt>
    <dgm:pt modelId="{318EDF95-5E74-4057-BBDA-31378727355C}" type="pres">
      <dgm:prSet presAssocID="{D162A130-DDF3-4381-8616-23A7FB7914FE}" presName="horz1" presStyleCnt="0"/>
      <dgm:spPr/>
    </dgm:pt>
    <dgm:pt modelId="{9BBF1B9D-C1DC-4B4B-B89F-95EFEC7FA039}" type="pres">
      <dgm:prSet presAssocID="{D162A130-DDF3-4381-8616-23A7FB7914FE}" presName="tx1" presStyleLbl="revTx" presStyleIdx="0" presStyleCnt="5"/>
      <dgm:spPr/>
    </dgm:pt>
    <dgm:pt modelId="{9917EEB4-156B-4D42-BBE4-19C240B5F518}" type="pres">
      <dgm:prSet presAssocID="{D162A130-DDF3-4381-8616-23A7FB7914FE}" presName="vert1" presStyleCnt="0"/>
      <dgm:spPr/>
    </dgm:pt>
    <dgm:pt modelId="{CB648F1A-A53F-4F4E-97E8-2DB134D457BB}" type="pres">
      <dgm:prSet presAssocID="{B6D14C5C-C37B-4ADB-A288-E7F053C49433}" presName="thickLine" presStyleLbl="alignNode1" presStyleIdx="1" presStyleCnt="5"/>
      <dgm:spPr/>
    </dgm:pt>
    <dgm:pt modelId="{B4B76B9B-20FA-4970-BC73-4987D4AE6A99}" type="pres">
      <dgm:prSet presAssocID="{B6D14C5C-C37B-4ADB-A288-E7F053C49433}" presName="horz1" presStyleCnt="0"/>
      <dgm:spPr/>
    </dgm:pt>
    <dgm:pt modelId="{C33ABC0F-93AF-48A4-A6A7-2C4038540642}" type="pres">
      <dgm:prSet presAssocID="{B6D14C5C-C37B-4ADB-A288-E7F053C49433}" presName="tx1" presStyleLbl="revTx" presStyleIdx="1" presStyleCnt="5"/>
      <dgm:spPr/>
    </dgm:pt>
    <dgm:pt modelId="{672E5DEA-9D79-4867-9CFB-D5DCCB324798}" type="pres">
      <dgm:prSet presAssocID="{B6D14C5C-C37B-4ADB-A288-E7F053C49433}" presName="vert1" presStyleCnt="0"/>
      <dgm:spPr/>
    </dgm:pt>
    <dgm:pt modelId="{7BD13188-16C0-403D-8EBA-806DA3571110}" type="pres">
      <dgm:prSet presAssocID="{884301B6-3EA7-4940-94FE-18EF993928AF}" presName="thickLine" presStyleLbl="alignNode1" presStyleIdx="2" presStyleCnt="5"/>
      <dgm:spPr/>
    </dgm:pt>
    <dgm:pt modelId="{733DE524-404B-48A1-85B3-B68EED960CE1}" type="pres">
      <dgm:prSet presAssocID="{884301B6-3EA7-4940-94FE-18EF993928AF}" presName="horz1" presStyleCnt="0"/>
      <dgm:spPr/>
    </dgm:pt>
    <dgm:pt modelId="{EE37B4E3-CAD9-431B-8653-3DB6FF9FB3B1}" type="pres">
      <dgm:prSet presAssocID="{884301B6-3EA7-4940-94FE-18EF993928AF}" presName="tx1" presStyleLbl="revTx" presStyleIdx="2" presStyleCnt="5"/>
      <dgm:spPr/>
    </dgm:pt>
    <dgm:pt modelId="{C4786F56-1FD7-4382-8271-4928C597121F}" type="pres">
      <dgm:prSet presAssocID="{884301B6-3EA7-4940-94FE-18EF993928AF}" presName="vert1" presStyleCnt="0"/>
      <dgm:spPr/>
    </dgm:pt>
    <dgm:pt modelId="{12F3B27D-7EB9-42DE-BAF9-E5FBF0F155E3}" type="pres">
      <dgm:prSet presAssocID="{F0E98C7F-56F3-4ECC-A6CD-C86E10F521E8}" presName="thickLine" presStyleLbl="alignNode1" presStyleIdx="3" presStyleCnt="5"/>
      <dgm:spPr/>
    </dgm:pt>
    <dgm:pt modelId="{221D89EC-1B69-4745-B4DD-582AC24D07BC}" type="pres">
      <dgm:prSet presAssocID="{F0E98C7F-56F3-4ECC-A6CD-C86E10F521E8}" presName="horz1" presStyleCnt="0"/>
      <dgm:spPr/>
    </dgm:pt>
    <dgm:pt modelId="{97FE3B75-690D-4669-A403-8411396032F3}" type="pres">
      <dgm:prSet presAssocID="{F0E98C7F-56F3-4ECC-A6CD-C86E10F521E8}" presName="tx1" presStyleLbl="revTx" presStyleIdx="3" presStyleCnt="5"/>
      <dgm:spPr/>
    </dgm:pt>
    <dgm:pt modelId="{846898DE-27F2-4661-BB7F-58B332F1C9EF}" type="pres">
      <dgm:prSet presAssocID="{F0E98C7F-56F3-4ECC-A6CD-C86E10F521E8}" presName="vert1" presStyleCnt="0"/>
      <dgm:spPr/>
    </dgm:pt>
    <dgm:pt modelId="{E7DD5E6A-B09F-4611-9D69-4E17C50CC689}" type="pres">
      <dgm:prSet presAssocID="{61E1EA7A-D0B3-43E8-AD62-CDE9062ABD70}" presName="thickLine" presStyleLbl="alignNode1" presStyleIdx="4" presStyleCnt="5"/>
      <dgm:spPr/>
    </dgm:pt>
    <dgm:pt modelId="{3F035D64-08BC-461E-97D2-F8B15FC25822}" type="pres">
      <dgm:prSet presAssocID="{61E1EA7A-D0B3-43E8-AD62-CDE9062ABD70}" presName="horz1" presStyleCnt="0"/>
      <dgm:spPr/>
    </dgm:pt>
    <dgm:pt modelId="{5BBD818B-95D3-4BC6-BB70-3347481E8018}" type="pres">
      <dgm:prSet presAssocID="{61E1EA7A-D0B3-43E8-AD62-CDE9062ABD70}" presName="tx1" presStyleLbl="revTx" presStyleIdx="4" presStyleCnt="5"/>
      <dgm:spPr/>
    </dgm:pt>
    <dgm:pt modelId="{9857CB6A-EF38-4815-A312-CD80BD587A00}" type="pres">
      <dgm:prSet presAssocID="{61E1EA7A-D0B3-43E8-AD62-CDE9062ABD70}" presName="vert1" presStyleCnt="0"/>
      <dgm:spPr/>
    </dgm:pt>
  </dgm:ptLst>
  <dgm:cxnLst>
    <dgm:cxn modelId="{C8AA0D05-DA6D-46E8-888F-3295F25332E8}" type="presOf" srcId="{930CDDC9-3A7C-4E81-989D-5E7F8A668975}" destId="{38D70F3A-35CD-4F87-A776-12E625378C29}" srcOrd="0" destOrd="0" presId="urn:microsoft.com/office/officeart/2008/layout/LinedList"/>
    <dgm:cxn modelId="{FDA85307-41AE-4292-B1F8-5A0F17F065BF}" srcId="{930CDDC9-3A7C-4E81-989D-5E7F8A668975}" destId="{61E1EA7A-D0B3-43E8-AD62-CDE9062ABD70}" srcOrd="4" destOrd="0" parTransId="{FE9512F3-0000-449F-901A-C49040CC5941}" sibTransId="{FC690323-A928-42AA-B810-7870FE34A918}"/>
    <dgm:cxn modelId="{ACFA0B6B-3C94-4ABE-9584-F23C0AFE2EB9}" srcId="{930CDDC9-3A7C-4E81-989D-5E7F8A668975}" destId="{884301B6-3EA7-4940-94FE-18EF993928AF}" srcOrd="2" destOrd="0" parTransId="{8D01281A-F0BB-4857-A19E-4F8C70AAA6D7}" sibTransId="{D5823A19-2CEB-4239-A52A-682DFADD338A}"/>
    <dgm:cxn modelId="{91123B6C-71DC-4E09-B294-E41A636F4B75}" type="presOf" srcId="{F0E98C7F-56F3-4ECC-A6CD-C86E10F521E8}" destId="{97FE3B75-690D-4669-A403-8411396032F3}" srcOrd="0" destOrd="0" presId="urn:microsoft.com/office/officeart/2008/layout/LinedList"/>
    <dgm:cxn modelId="{5BA98450-1C95-4A25-A6D5-FAE7DAA841AA}" srcId="{930CDDC9-3A7C-4E81-989D-5E7F8A668975}" destId="{B6D14C5C-C37B-4ADB-A288-E7F053C49433}" srcOrd="1" destOrd="0" parTransId="{28A02138-D460-4F5A-A879-FCFFE49D99E5}" sibTransId="{F275E3DD-5B50-4C80-9FE1-D49638B9DBF1}"/>
    <dgm:cxn modelId="{099ACF89-2364-43A1-BA3B-E29E3F9A8287}" srcId="{930CDDC9-3A7C-4E81-989D-5E7F8A668975}" destId="{D162A130-DDF3-4381-8616-23A7FB7914FE}" srcOrd="0" destOrd="0" parTransId="{59E7A639-9F0D-4378-9FD8-52F3498E5D2C}" sibTransId="{BFA68712-3643-4828-ABEF-DCB85AA2A22E}"/>
    <dgm:cxn modelId="{DA07A496-7D7D-44C1-91F8-E3EF75043192}" type="presOf" srcId="{61E1EA7A-D0B3-43E8-AD62-CDE9062ABD70}" destId="{5BBD818B-95D3-4BC6-BB70-3347481E8018}" srcOrd="0" destOrd="0" presId="urn:microsoft.com/office/officeart/2008/layout/LinedList"/>
    <dgm:cxn modelId="{435925B5-A792-4A5E-8ADB-5619DC029467}" type="presOf" srcId="{884301B6-3EA7-4940-94FE-18EF993928AF}" destId="{EE37B4E3-CAD9-431B-8653-3DB6FF9FB3B1}" srcOrd="0" destOrd="0" presId="urn:microsoft.com/office/officeart/2008/layout/LinedList"/>
    <dgm:cxn modelId="{8A880FB6-1A77-4C0C-8185-89A8612755ED}" srcId="{930CDDC9-3A7C-4E81-989D-5E7F8A668975}" destId="{F0E98C7F-56F3-4ECC-A6CD-C86E10F521E8}" srcOrd="3" destOrd="0" parTransId="{5D048256-B4A2-4BEB-8623-941096BB26D3}" sibTransId="{AB61FEC8-7378-42E0-B881-5506287FEF7D}"/>
    <dgm:cxn modelId="{CF7352B7-AEDB-4EC1-B9FB-130CC9A12F29}" type="presOf" srcId="{B6D14C5C-C37B-4ADB-A288-E7F053C49433}" destId="{C33ABC0F-93AF-48A4-A6A7-2C4038540642}" srcOrd="0" destOrd="0" presId="urn:microsoft.com/office/officeart/2008/layout/LinedList"/>
    <dgm:cxn modelId="{FE2964DA-5F2F-490F-8D70-524507EAAF78}" type="presOf" srcId="{D162A130-DDF3-4381-8616-23A7FB7914FE}" destId="{9BBF1B9D-C1DC-4B4B-B89F-95EFEC7FA039}" srcOrd="0" destOrd="0" presId="urn:microsoft.com/office/officeart/2008/layout/LinedList"/>
    <dgm:cxn modelId="{336778B7-A7C7-4B08-910F-F080B3F56C8D}" type="presParOf" srcId="{38D70F3A-35CD-4F87-A776-12E625378C29}" destId="{E8E8F42D-C72D-4EC4-9DB0-58882B5D321D}" srcOrd="0" destOrd="0" presId="urn:microsoft.com/office/officeart/2008/layout/LinedList"/>
    <dgm:cxn modelId="{36BBC113-A359-4F91-92E6-6BD9AB8FE2AF}" type="presParOf" srcId="{38D70F3A-35CD-4F87-A776-12E625378C29}" destId="{318EDF95-5E74-4057-BBDA-31378727355C}" srcOrd="1" destOrd="0" presId="urn:microsoft.com/office/officeart/2008/layout/LinedList"/>
    <dgm:cxn modelId="{0A463A18-37A7-4410-BFB1-08FE337268E1}" type="presParOf" srcId="{318EDF95-5E74-4057-BBDA-31378727355C}" destId="{9BBF1B9D-C1DC-4B4B-B89F-95EFEC7FA039}" srcOrd="0" destOrd="0" presId="urn:microsoft.com/office/officeart/2008/layout/LinedList"/>
    <dgm:cxn modelId="{EAB424A3-8D5F-404F-A8E0-CB45B2343741}" type="presParOf" srcId="{318EDF95-5E74-4057-BBDA-31378727355C}" destId="{9917EEB4-156B-4D42-BBE4-19C240B5F518}" srcOrd="1" destOrd="0" presId="urn:microsoft.com/office/officeart/2008/layout/LinedList"/>
    <dgm:cxn modelId="{B1728AE5-286A-4874-95C8-1DD45BCA211E}" type="presParOf" srcId="{38D70F3A-35CD-4F87-A776-12E625378C29}" destId="{CB648F1A-A53F-4F4E-97E8-2DB134D457BB}" srcOrd="2" destOrd="0" presId="urn:microsoft.com/office/officeart/2008/layout/LinedList"/>
    <dgm:cxn modelId="{E665EEB5-C83B-464A-9A1B-6F1E480239AE}" type="presParOf" srcId="{38D70F3A-35CD-4F87-A776-12E625378C29}" destId="{B4B76B9B-20FA-4970-BC73-4987D4AE6A99}" srcOrd="3" destOrd="0" presId="urn:microsoft.com/office/officeart/2008/layout/LinedList"/>
    <dgm:cxn modelId="{54B33872-0F60-471E-A960-8F253E212E4E}" type="presParOf" srcId="{B4B76B9B-20FA-4970-BC73-4987D4AE6A99}" destId="{C33ABC0F-93AF-48A4-A6A7-2C4038540642}" srcOrd="0" destOrd="0" presId="urn:microsoft.com/office/officeart/2008/layout/LinedList"/>
    <dgm:cxn modelId="{FB54F7E7-56BB-4697-B6A7-7FF5D1DE2050}" type="presParOf" srcId="{B4B76B9B-20FA-4970-BC73-4987D4AE6A99}" destId="{672E5DEA-9D79-4867-9CFB-D5DCCB324798}" srcOrd="1" destOrd="0" presId="urn:microsoft.com/office/officeart/2008/layout/LinedList"/>
    <dgm:cxn modelId="{210785F1-E12C-4FFC-9DB5-81432FC253D8}" type="presParOf" srcId="{38D70F3A-35CD-4F87-A776-12E625378C29}" destId="{7BD13188-16C0-403D-8EBA-806DA3571110}" srcOrd="4" destOrd="0" presId="urn:microsoft.com/office/officeart/2008/layout/LinedList"/>
    <dgm:cxn modelId="{D3890380-207E-4A7C-8F0B-08E3479E7C1C}" type="presParOf" srcId="{38D70F3A-35CD-4F87-A776-12E625378C29}" destId="{733DE524-404B-48A1-85B3-B68EED960CE1}" srcOrd="5" destOrd="0" presId="urn:microsoft.com/office/officeart/2008/layout/LinedList"/>
    <dgm:cxn modelId="{0EDB21EE-142E-4DC1-B910-27C9540A50D4}" type="presParOf" srcId="{733DE524-404B-48A1-85B3-B68EED960CE1}" destId="{EE37B4E3-CAD9-431B-8653-3DB6FF9FB3B1}" srcOrd="0" destOrd="0" presId="urn:microsoft.com/office/officeart/2008/layout/LinedList"/>
    <dgm:cxn modelId="{6BFE3385-DE6C-4216-BE5C-4CD46901FD9A}" type="presParOf" srcId="{733DE524-404B-48A1-85B3-B68EED960CE1}" destId="{C4786F56-1FD7-4382-8271-4928C597121F}" srcOrd="1" destOrd="0" presId="urn:microsoft.com/office/officeart/2008/layout/LinedList"/>
    <dgm:cxn modelId="{00A5CCF5-F3CE-4560-B66E-5DBFB7DE1A4B}" type="presParOf" srcId="{38D70F3A-35CD-4F87-A776-12E625378C29}" destId="{12F3B27D-7EB9-42DE-BAF9-E5FBF0F155E3}" srcOrd="6" destOrd="0" presId="urn:microsoft.com/office/officeart/2008/layout/LinedList"/>
    <dgm:cxn modelId="{4FBAADE8-C759-4E4B-A12E-753A4B922AC2}" type="presParOf" srcId="{38D70F3A-35CD-4F87-A776-12E625378C29}" destId="{221D89EC-1B69-4745-B4DD-582AC24D07BC}" srcOrd="7" destOrd="0" presId="urn:microsoft.com/office/officeart/2008/layout/LinedList"/>
    <dgm:cxn modelId="{2441CD7F-1ADC-41FA-826D-505D7D83DA39}" type="presParOf" srcId="{221D89EC-1B69-4745-B4DD-582AC24D07BC}" destId="{97FE3B75-690D-4669-A403-8411396032F3}" srcOrd="0" destOrd="0" presId="urn:microsoft.com/office/officeart/2008/layout/LinedList"/>
    <dgm:cxn modelId="{C10EA622-8F97-48F9-B0D0-25110906592A}" type="presParOf" srcId="{221D89EC-1B69-4745-B4DD-582AC24D07BC}" destId="{846898DE-27F2-4661-BB7F-58B332F1C9EF}" srcOrd="1" destOrd="0" presId="urn:microsoft.com/office/officeart/2008/layout/LinedList"/>
    <dgm:cxn modelId="{806306C2-E8F5-4603-9ACA-9694D96387F5}" type="presParOf" srcId="{38D70F3A-35CD-4F87-A776-12E625378C29}" destId="{E7DD5E6A-B09F-4611-9D69-4E17C50CC689}" srcOrd="8" destOrd="0" presId="urn:microsoft.com/office/officeart/2008/layout/LinedList"/>
    <dgm:cxn modelId="{1069B75C-C5BD-444A-BE8E-0F9D7966824F}" type="presParOf" srcId="{38D70F3A-35CD-4F87-A776-12E625378C29}" destId="{3F035D64-08BC-461E-97D2-F8B15FC25822}" srcOrd="9" destOrd="0" presId="urn:microsoft.com/office/officeart/2008/layout/LinedList"/>
    <dgm:cxn modelId="{BAC2B32C-F497-4770-97E0-40919AAE365A}" type="presParOf" srcId="{3F035D64-08BC-461E-97D2-F8B15FC25822}" destId="{5BBD818B-95D3-4BC6-BB70-3347481E8018}" srcOrd="0" destOrd="0" presId="urn:microsoft.com/office/officeart/2008/layout/LinedList"/>
    <dgm:cxn modelId="{8C39527F-4656-4197-9F7D-DE133283F493}" type="presParOf" srcId="{3F035D64-08BC-461E-97D2-F8B15FC25822}" destId="{9857CB6A-EF38-4815-A312-CD80BD587A0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F41FC-A6C3-4558-9DBE-0EDBBCD117EB}">
      <dsp:nvSpPr>
        <dsp:cNvPr id="0" name=""/>
        <dsp:cNvSpPr/>
      </dsp:nvSpPr>
      <dsp:spPr>
        <a:xfrm>
          <a:off x="0" y="75424"/>
          <a:ext cx="5257798"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err="1"/>
            <a:t>Wiemy</a:t>
          </a:r>
          <a:r>
            <a:rPr lang="en-US" sz="3600" b="1" kern="1200"/>
            <a:t>, </a:t>
          </a:r>
          <a:r>
            <a:rPr lang="en-US" sz="3600" b="1" kern="1200" err="1"/>
            <a:t>że</a:t>
          </a:r>
          <a:r>
            <a:rPr lang="en-US" sz="3600" b="1" kern="1200"/>
            <a:t> : </a:t>
          </a:r>
          <a:endParaRPr lang="en-US" sz="3600" kern="1200"/>
        </a:p>
      </dsp:txBody>
      <dsp:txXfrm>
        <a:off x="42151" y="117575"/>
        <a:ext cx="5173496" cy="779158"/>
      </dsp:txXfrm>
    </dsp:sp>
    <dsp:sp modelId="{5D35D1CE-4E99-4B38-87E5-FD7711C213E3}">
      <dsp:nvSpPr>
        <dsp:cNvPr id="0" name=""/>
        <dsp:cNvSpPr/>
      </dsp:nvSpPr>
      <dsp:spPr>
        <a:xfrm>
          <a:off x="0" y="938884"/>
          <a:ext cx="5257798" cy="387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35"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b="1" kern="1200"/>
            <a:t>W </a:t>
          </a:r>
          <a:r>
            <a:rPr lang="en-US" sz="2800" b="1" kern="1200" err="1"/>
            <a:t>marchewce</a:t>
          </a:r>
          <a:r>
            <a:rPr lang="en-US" sz="2800" b="1" kern="1200"/>
            <a:t> </a:t>
          </a:r>
          <a:r>
            <a:rPr lang="en-US" sz="2800" b="1" kern="1200" err="1"/>
            <a:t>znajduje</a:t>
          </a:r>
          <a:r>
            <a:rPr lang="en-US" sz="2800" b="1" kern="1200"/>
            <a:t> </a:t>
          </a:r>
          <a:r>
            <a:rPr lang="en-US" sz="2800" b="1" kern="1200" err="1">
              <a:latin typeface="Calibri Light" panose="020F0302020204030204"/>
            </a:rPr>
            <a:t>się</a:t>
          </a:r>
          <a:r>
            <a:rPr lang="en-US" sz="2800" b="1" kern="1200"/>
            <a:t> </a:t>
          </a:r>
          <a:r>
            <a:rPr lang="en-US" sz="2800" b="1" kern="1200" err="1"/>
            <a:t>dużo</a:t>
          </a:r>
          <a:r>
            <a:rPr lang="en-US" sz="2800" b="1" kern="1200"/>
            <a:t> </a:t>
          </a:r>
          <a:r>
            <a:rPr lang="en-US" sz="2800" b="1" kern="1200" err="1"/>
            <a:t>luteiny</a:t>
          </a:r>
          <a:r>
            <a:rPr lang="en-US" sz="2800" b="1" kern="1200"/>
            <a:t> </a:t>
          </a:r>
          <a:r>
            <a:rPr lang="en-US" sz="2800" b="1" kern="1200" err="1"/>
            <a:t>zdrowej</a:t>
          </a:r>
          <a:r>
            <a:rPr lang="en-US" sz="2800" b="1" kern="1200"/>
            <a:t> </a:t>
          </a:r>
          <a:r>
            <a:rPr lang="en-US" sz="2800" b="1" kern="1200" err="1"/>
            <a:t>dla</a:t>
          </a:r>
          <a:r>
            <a:rPr lang="en-US" sz="2800" b="1" kern="1200"/>
            <a:t> </a:t>
          </a:r>
          <a:r>
            <a:rPr lang="en-US" sz="2800" b="1" kern="1200" err="1"/>
            <a:t>oczu</a:t>
          </a:r>
          <a:r>
            <a:rPr lang="en-US" sz="2800" b="1" kern="1200"/>
            <a:t>.</a:t>
          </a:r>
          <a:endParaRPr lang="en-US" sz="2800" kern="1200"/>
        </a:p>
        <a:p>
          <a:pPr marL="285750" lvl="1" indent="-285750" algn="l" defTabSz="1244600">
            <a:lnSpc>
              <a:spcPct val="90000"/>
            </a:lnSpc>
            <a:spcBef>
              <a:spcPct val="0"/>
            </a:spcBef>
            <a:spcAft>
              <a:spcPct val="20000"/>
            </a:spcAft>
            <a:buChar char="•"/>
          </a:pPr>
          <a:r>
            <a:rPr lang="en-US" sz="2800" b="1" kern="1200"/>
            <a:t>Beta-</a:t>
          </a:r>
          <a:r>
            <a:rPr lang="en-US" sz="2800" b="1" kern="1200" err="1"/>
            <a:t>karotenu</a:t>
          </a:r>
          <a:r>
            <a:rPr lang="en-US" sz="2800" b="1" kern="1200"/>
            <a:t> (</a:t>
          </a:r>
          <a:r>
            <a:rPr lang="en-US" sz="2800" b="1" kern="1200" err="1"/>
            <a:t>prowitaminy</a:t>
          </a:r>
          <a:r>
            <a:rPr lang="en-US" sz="2800" b="1" kern="1200"/>
            <a:t> A</a:t>
          </a:r>
          <a:endParaRPr lang="en-US" sz="2800" kern="1200"/>
        </a:p>
        <a:p>
          <a:pPr marL="285750" lvl="1" indent="-285750" algn="l" defTabSz="1244600">
            <a:lnSpc>
              <a:spcPct val="90000"/>
            </a:lnSpc>
            <a:spcBef>
              <a:spcPct val="0"/>
            </a:spcBef>
            <a:spcAft>
              <a:spcPct val="20000"/>
            </a:spcAft>
            <a:buChar char="•"/>
          </a:pPr>
          <a:r>
            <a:rPr lang="en-US" sz="2800" b="1" kern="1200"/>
            <a:t>Marchewka jest </a:t>
          </a:r>
          <a:r>
            <a:rPr lang="en-US" sz="2800" b="1" kern="1200" err="1"/>
            <a:t>także</a:t>
          </a:r>
          <a:r>
            <a:rPr lang="en-US" sz="2800" b="1" kern="1200"/>
            <a:t> </a:t>
          </a:r>
          <a:r>
            <a:rPr lang="en-US" sz="2800" b="1" kern="1200" err="1"/>
            <a:t>świetnym</a:t>
          </a:r>
          <a:r>
            <a:rPr lang="en-US" sz="2800" b="1" kern="1200"/>
            <a:t> </a:t>
          </a:r>
          <a:r>
            <a:rPr lang="en-US" sz="2800" b="1" kern="1200" err="1"/>
            <a:t>źródłem</a:t>
          </a:r>
          <a:r>
            <a:rPr lang="en-US" sz="2800" b="1" kern="1200"/>
            <a:t> </a:t>
          </a:r>
          <a:r>
            <a:rPr lang="en-US" sz="2800" b="1" kern="1200" err="1"/>
            <a:t>witaminy</a:t>
          </a:r>
          <a:r>
            <a:rPr lang="en-US" sz="2800" b="1" kern="1200"/>
            <a:t> A </a:t>
          </a:r>
          <a:r>
            <a:rPr lang="en-US" sz="2800" b="1" kern="1200" err="1"/>
            <a:t>i</a:t>
          </a:r>
          <a:r>
            <a:rPr lang="en-US" sz="2800" b="1" kern="1200"/>
            <a:t> C.</a:t>
          </a:r>
          <a:endParaRPr lang="en-US" sz="2800" kern="1200"/>
        </a:p>
        <a:p>
          <a:pPr marL="285750" lvl="1" indent="-285750" algn="l" defTabSz="1244600">
            <a:lnSpc>
              <a:spcPct val="90000"/>
            </a:lnSpc>
            <a:spcBef>
              <a:spcPct val="0"/>
            </a:spcBef>
            <a:spcAft>
              <a:spcPct val="20000"/>
            </a:spcAft>
            <a:buChar char="•"/>
          </a:pPr>
          <a:r>
            <a:rPr lang="en-US" sz="2800" b="1" kern="1200" err="1"/>
            <a:t>Znajduje</a:t>
          </a:r>
          <a:r>
            <a:rPr lang="en-US" sz="2800" b="1" kern="1200"/>
            <a:t> </a:t>
          </a:r>
          <a:r>
            <a:rPr lang="en-US" sz="2800" b="1" kern="1200" err="1"/>
            <a:t>się</a:t>
          </a:r>
          <a:r>
            <a:rPr lang="en-US" sz="2800" b="1" kern="1200"/>
            <a:t> w </a:t>
          </a:r>
          <a:r>
            <a:rPr lang="en-US" sz="2800" b="1" kern="1200" err="1"/>
            <a:t>niej</a:t>
          </a:r>
          <a:r>
            <a:rPr lang="en-US" sz="2800" b="1" kern="1200"/>
            <a:t> </a:t>
          </a:r>
          <a:r>
            <a:rPr lang="en-US" sz="2800" b="1" kern="1200" err="1"/>
            <a:t>mnóstwo</a:t>
          </a:r>
          <a:r>
            <a:rPr lang="en-US" sz="2800" b="1" kern="1200"/>
            <a:t> </a:t>
          </a:r>
          <a:r>
            <a:rPr lang="en-US" sz="2800" b="1" kern="1200" err="1"/>
            <a:t>witamin</a:t>
          </a:r>
          <a:r>
            <a:rPr lang="en-US" sz="2800" b="1" kern="1200"/>
            <a:t> z </a:t>
          </a:r>
          <a:r>
            <a:rPr lang="en-US" sz="2800" b="1" kern="1200" err="1"/>
            <a:t>grupy</a:t>
          </a:r>
          <a:r>
            <a:rPr lang="en-US" sz="2800" b="1" kern="1200"/>
            <a:t> B , a </a:t>
          </a:r>
          <a:r>
            <a:rPr lang="en-US" sz="2800" b="1" kern="1200" err="1"/>
            <a:t>także</a:t>
          </a:r>
          <a:r>
            <a:rPr lang="en-US" sz="2800" b="1" kern="1200"/>
            <a:t> </a:t>
          </a:r>
          <a:r>
            <a:rPr lang="en-US" sz="2800" b="1" kern="1200" err="1"/>
            <a:t>witaminy</a:t>
          </a:r>
          <a:r>
            <a:rPr lang="en-US" sz="2800" b="1" kern="1200"/>
            <a:t> E </a:t>
          </a:r>
          <a:r>
            <a:rPr lang="en-US" sz="2800" b="1" kern="1200" err="1"/>
            <a:t>i</a:t>
          </a:r>
          <a:r>
            <a:rPr lang="en-US" sz="2800" b="1" kern="1200"/>
            <a:t> K.</a:t>
          </a:r>
          <a:endParaRPr lang="en-US" sz="2800" kern="1200"/>
        </a:p>
      </dsp:txBody>
      <dsp:txXfrm>
        <a:off x="0" y="938884"/>
        <a:ext cx="5257798" cy="3875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8F42D-C72D-4EC4-9DB0-58882B5D321D}">
      <dsp:nvSpPr>
        <dsp:cNvPr id="0" name=""/>
        <dsp:cNvSpPr/>
      </dsp:nvSpPr>
      <dsp:spPr>
        <a:xfrm>
          <a:off x="0" y="596"/>
          <a:ext cx="525779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BF1B9D-C1DC-4B4B-B89F-95EFEC7FA039}">
      <dsp:nvSpPr>
        <dsp:cNvPr id="0" name=""/>
        <dsp:cNvSpPr/>
      </dsp:nvSpPr>
      <dsp:spPr>
        <a:xfrm>
          <a:off x="0" y="596"/>
          <a:ext cx="5257798" cy="977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pl-PL" sz="1600" kern="1200">
              <a:latin typeface="Arial"/>
              <a:cs typeface="Arial"/>
            </a:rPr>
            <a:t>Wiemy, że:</a:t>
          </a:r>
        </a:p>
      </dsp:txBody>
      <dsp:txXfrm>
        <a:off x="0" y="596"/>
        <a:ext cx="5257798" cy="977631"/>
      </dsp:txXfrm>
    </dsp:sp>
    <dsp:sp modelId="{CB648F1A-A53F-4F4E-97E8-2DB134D457BB}">
      <dsp:nvSpPr>
        <dsp:cNvPr id="0" name=""/>
        <dsp:cNvSpPr/>
      </dsp:nvSpPr>
      <dsp:spPr>
        <a:xfrm>
          <a:off x="0" y="978228"/>
          <a:ext cx="525779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3ABC0F-93AF-48A4-A6A7-2C4038540642}">
      <dsp:nvSpPr>
        <dsp:cNvPr id="0" name=""/>
        <dsp:cNvSpPr/>
      </dsp:nvSpPr>
      <dsp:spPr>
        <a:xfrm>
          <a:off x="0" y="978228"/>
          <a:ext cx="5257798" cy="977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l-PL" sz="1600" kern="1200">
              <a:solidFill>
                <a:srgbClr val="000000"/>
              </a:solidFill>
              <a:latin typeface="Arial"/>
              <a:cs typeface="Arial"/>
            </a:rPr>
            <a:t>Smog składa się z pyłu i związków chemicznych unoszących się</a:t>
          </a:r>
          <a:br>
            <a:rPr lang="pl-PL" sz="1600" kern="1200">
              <a:solidFill>
                <a:srgbClr val="000000"/>
              </a:solidFill>
              <a:latin typeface="Arial"/>
              <a:cs typeface="Arial"/>
            </a:rPr>
          </a:br>
          <a:r>
            <a:rPr lang="pl-PL" sz="1600" kern="1200">
              <a:solidFill>
                <a:srgbClr val="000000"/>
              </a:solidFill>
              <a:latin typeface="Arial"/>
              <a:cs typeface="Arial"/>
            </a:rPr>
            <a:t> w wilgotnym powietrzu, które są niebezpieczne dla zdrowia człowieka!</a:t>
          </a:r>
          <a:endParaRPr lang="pl-PL" sz="1600" kern="1200"/>
        </a:p>
      </dsp:txBody>
      <dsp:txXfrm>
        <a:off x="0" y="978228"/>
        <a:ext cx="5257798" cy="977631"/>
      </dsp:txXfrm>
    </dsp:sp>
    <dsp:sp modelId="{7BD13188-16C0-403D-8EBA-806DA3571110}">
      <dsp:nvSpPr>
        <dsp:cNvPr id="0" name=""/>
        <dsp:cNvSpPr/>
      </dsp:nvSpPr>
      <dsp:spPr>
        <a:xfrm>
          <a:off x="0" y="1955859"/>
          <a:ext cx="525779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7B4E3-CAD9-431B-8653-3DB6FF9FB3B1}">
      <dsp:nvSpPr>
        <dsp:cNvPr id="0" name=""/>
        <dsp:cNvSpPr/>
      </dsp:nvSpPr>
      <dsp:spPr>
        <a:xfrm>
          <a:off x="0" y="1955859"/>
          <a:ext cx="5257798" cy="977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l-PL" sz="1600" kern="1200">
              <a:solidFill>
                <a:srgbClr val="000000"/>
              </a:solidFill>
              <a:latin typeface="Arial"/>
              <a:cs typeface="Arial"/>
            </a:rPr>
            <a:t>Można  powiedzieć, że smog to brudna, pełna dymu, niezdrowa,</a:t>
          </a:r>
          <a:br>
            <a:rPr lang="pl-PL" sz="1600" kern="1200">
              <a:solidFill>
                <a:srgbClr val="000000"/>
              </a:solidFill>
              <a:latin typeface="Arial"/>
              <a:cs typeface="Arial"/>
            </a:rPr>
          </a:br>
          <a:r>
            <a:rPr lang="pl-PL" sz="1600" kern="1200">
              <a:solidFill>
                <a:srgbClr val="000000"/>
              </a:solidFill>
              <a:latin typeface="Arial"/>
              <a:cs typeface="Arial"/>
            </a:rPr>
            <a:t> nienaturalna mgła.</a:t>
          </a:r>
        </a:p>
      </dsp:txBody>
      <dsp:txXfrm>
        <a:off x="0" y="1955859"/>
        <a:ext cx="5257798" cy="977631"/>
      </dsp:txXfrm>
    </dsp:sp>
    <dsp:sp modelId="{12F3B27D-7EB9-42DE-BAF9-E5FBF0F155E3}">
      <dsp:nvSpPr>
        <dsp:cNvPr id="0" name=""/>
        <dsp:cNvSpPr/>
      </dsp:nvSpPr>
      <dsp:spPr>
        <a:xfrm>
          <a:off x="0" y="2933490"/>
          <a:ext cx="525779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FE3B75-690D-4669-A403-8411396032F3}">
      <dsp:nvSpPr>
        <dsp:cNvPr id="0" name=""/>
        <dsp:cNvSpPr/>
      </dsp:nvSpPr>
      <dsp:spPr>
        <a:xfrm>
          <a:off x="0" y="2933490"/>
          <a:ext cx="5257798" cy="977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latin typeface="Arial"/>
              <a:cs typeface="Arial"/>
            </a:rPr>
            <a:t>Smog najczęściej występuje jesienią i zimą.</a:t>
          </a:r>
          <a:endParaRPr lang="en-US" sz="1600" kern="1200">
            <a:latin typeface="Calibri Light" panose="020F0302020204030204"/>
          </a:endParaRPr>
        </a:p>
      </dsp:txBody>
      <dsp:txXfrm>
        <a:off x="0" y="2933490"/>
        <a:ext cx="5257798" cy="977631"/>
      </dsp:txXfrm>
    </dsp:sp>
    <dsp:sp modelId="{E7DD5E6A-B09F-4611-9D69-4E17C50CC689}">
      <dsp:nvSpPr>
        <dsp:cNvPr id="0" name=""/>
        <dsp:cNvSpPr/>
      </dsp:nvSpPr>
      <dsp:spPr>
        <a:xfrm>
          <a:off x="0" y="3911121"/>
          <a:ext cx="525779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BD818B-95D3-4BC6-BB70-3347481E8018}">
      <dsp:nvSpPr>
        <dsp:cNvPr id="0" name=""/>
        <dsp:cNvSpPr/>
      </dsp:nvSpPr>
      <dsp:spPr>
        <a:xfrm>
          <a:off x="0" y="3911121"/>
          <a:ext cx="5257798" cy="977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kern="1200"/>
        </a:p>
      </dsp:txBody>
      <dsp:txXfrm>
        <a:off x="0" y="3911121"/>
        <a:ext cx="5257798" cy="97763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t>29.05.2023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175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29.05.2023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5450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29.05.2023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40386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29.05.2023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7380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t>29.05.2023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23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t>29.05.2023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88303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t>29.05.2023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180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t>29.05.2023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54479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t>29.05.2023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85083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29.05.2023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71553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29.05.2023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02490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t>29.05.2023</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14">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7E12D719-9D06-D68E-D1AB-3DDA2D3DF8CE}"/>
              </a:ext>
            </a:extLst>
          </p:cNvPr>
          <p:cNvSpPr>
            <a:spLocks noGrp="1"/>
          </p:cNvSpPr>
          <p:nvPr>
            <p:ph type="title"/>
          </p:nvPr>
        </p:nvSpPr>
        <p:spPr>
          <a:xfrm>
            <a:off x="5093520" y="2744662"/>
            <a:ext cx="6589707" cy="2387600"/>
          </a:xfrm>
        </p:spPr>
        <p:txBody>
          <a:bodyPr vert="horz" lIns="91440" tIns="45720" rIns="91440" bIns="45720" rtlCol="0" anchor="b">
            <a:normAutofit/>
          </a:bodyPr>
          <a:lstStyle/>
          <a:p>
            <a:pPr algn="r"/>
            <a:r>
              <a:rPr lang="en-US" sz="3300" b="1" kern="1200">
                <a:solidFill>
                  <a:srgbClr val="FFFFFF"/>
                </a:solidFill>
                <a:latin typeface="+mj-lt"/>
                <a:ea typeface="+mj-ea"/>
                <a:cs typeface="+mj-cs"/>
              </a:rPr>
              <a:t>Sportowy projekt edukacyjny</a:t>
            </a:r>
          </a:p>
          <a:p>
            <a:pPr algn="r"/>
            <a:r>
              <a:rPr lang="en-US" sz="3300" kern="1200">
                <a:solidFill>
                  <a:srgbClr val="FFFFFF"/>
                </a:solidFill>
                <a:latin typeface="+mj-lt"/>
                <a:ea typeface="+mj-ea"/>
                <a:cs typeface="+mj-cs"/>
              </a:rPr>
              <a:t> </a:t>
            </a:r>
            <a:r>
              <a:rPr lang="en-US" sz="3300" b="1" kern="1200">
                <a:solidFill>
                  <a:srgbClr val="FFFFFF"/>
                </a:solidFill>
                <a:latin typeface="+mj-lt"/>
                <a:ea typeface="+mj-ea"/>
                <a:cs typeface="+mj-cs"/>
              </a:rPr>
              <a:t>Zawsze w drodze ze sportem.</a:t>
            </a:r>
          </a:p>
          <a:p>
            <a:pPr algn="r"/>
            <a:r>
              <a:rPr lang="en-US" sz="3300" b="1" kern="1200">
                <a:solidFill>
                  <a:srgbClr val="FFFFFF"/>
                </a:solidFill>
                <a:latin typeface="+mj-lt"/>
                <a:ea typeface="+mj-ea"/>
                <a:cs typeface="+mj-cs"/>
              </a:rPr>
              <a:t>     Dzieciaki nie boją się treningu</a:t>
            </a:r>
            <a:r>
              <a:rPr lang="en-US" sz="3300" kern="1200">
                <a:solidFill>
                  <a:srgbClr val="FFFFFF"/>
                </a:solidFill>
                <a:latin typeface="+mj-lt"/>
                <a:ea typeface="+mj-ea"/>
                <a:cs typeface="+mj-cs"/>
              </a:rPr>
              <a:t>.  </a:t>
            </a:r>
          </a:p>
          <a:p>
            <a:pPr algn="r"/>
            <a:r>
              <a:rPr lang="en-US" sz="3300" b="1" kern="1200">
                <a:solidFill>
                  <a:srgbClr val="FFFFFF"/>
                </a:solidFill>
                <a:latin typeface="+mj-lt"/>
                <a:ea typeface="+mj-ea"/>
                <a:cs typeface="+mj-cs"/>
              </a:rPr>
              <a:t>Szkoła Podstawowa nr 21 w Krakowie </a:t>
            </a:r>
          </a:p>
          <a:p>
            <a:pPr algn="r"/>
            <a:r>
              <a:rPr lang="en-US" sz="3300" b="1" kern="1200">
                <a:solidFill>
                  <a:srgbClr val="FFFFFF"/>
                </a:solidFill>
                <a:latin typeface="+mj-lt"/>
                <a:ea typeface="+mj-ea"/>
                <a:cs typeface="+mj-cs"/>
              </a:rPr>
              <a:t>Klasa 3b </a:t>
            </a:r>
          </a:p>
          <a:p>
            <a:pPr algn="r"/>
            <a:endParaRPr lang="en-US" sz="3300" b="1" kern="1200">
              <a:solidFill>
                <a:srgbClr val="FFFFFF"/>
              </a:solidFill>
              <a:latin typeface="+mj-lt"/>
              <a:ea typeface="+mj-ea"/>
              <a:cs typeface="+mj-cs"/>
            </a:endParaRPr>
          </a:p>
        </p:txBody>
      </p:sp>
      <p:cxnSp>
        <p:nvCxnSpPr>
          <p:cNvPr id="45" name="Straight Connector 18">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6" name="Freeform: Shape 20">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a:p>
        </p:txBody>
      </p:sp>
      <p:sp>
        <p:nvSpPr>
          <p:cNvPr id="47" name="Freeform: Shape 22">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24">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Freeform: Shape 26">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0" name="Arc 28">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66536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4DABFD4-F299-47A2-4958-B1A9179AFA61}"/>
              </a:ext>
            </a:extLst>
          </p:cNvPr>
          <p:cNvSpPr>
            <a:spLocks noGrp="1"/>
          </p:cNvSpPr>
          <p:nvPr>
            <p:ph type="title"/>
          </p:nvPr>
        </p:nvSpPr>
        <p:spPr>
          <a:xfrm>
            <a:off x="686834" y="1153572"/>
            <a:ext cx="3200400" cy="4461163"/>
          </a:xfrm>
        </p:spPr>
        <p:txBody>
          <a:bodyPr>
            <a:normAutofit/>
          </a:bodyPr>
          <a:lstStyle/>
          <a:p>
            <a:r>
              <a:rPr lang="pl-PL">
                <a:solidFill>
                  <a:srgbClr val="FFFFFF"/>
                </a:solidFill>
                <a:cs typeface="Calibri Light"/>
              </a:rPr>
              <a:t>Wiemy że....</a:t>
            </a:r>
            <a:endParaRPr lang="pl-PL">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220C770A-4015-9516-8DDF-6A2E95552D08}"/>
              </a:ext>
            </a:extLst>
          </p:cNvPr>
          <p:cNvSpPr>
            <a:spLocks noGrp="1"/>
          </p:cNvSpPr>
          <p:nvPr>
            <p:ph idx="1"/>
          </p:nvPr>
        </p:nvSpPr>
        <p:spPr>
          <a:xfrm>
            <a:off x="4447308" y="591344"/>
            <a:ext cx="6906491" cy="5585619"/>
          </a:xfrm>
        </p:spPr>
        <p:txBody>
          <a:bodyPr anchor="ctr">
            <a:normAutofit/>
          </a:bodyPr>
          <a:lstStyle/>
          <a:p>
            <a:r>
              <a:rPr lang="pl-PL">
                <a:ea typeface="+mn-lt"/>
                <a:cs typeface="+mn-lt"/>
              </a:rPr>
              <a:t>Picie wody w odpowiedniej ilości poprawia pamięć i koncentrację.</a:t>
            </a:r>
          </a:p>
          <a:p>
            <a:r>
              <a:rPr lang="pl">
                <a:ea typeface="+mn-lt"/>
                <a:cs typeface="+mn-lt"/>
              </a:rPr>
              <a:t>Woda jest niezbędna do regulacji ciepłoty ciała.</a:t>
            </a:r>
          </a:p>
          <a:p>
            <a:r>
              <a:rPr lang="pl">
                <a:ea typeface="+mn-lt"/>
                <a:cs typeface="+mn-lt"/>
              </a:rPr>
              <a:t>Woda jest składnikiem tkanek i płynów ustrojowych, które transportują w organizmie tlen, składniki odżywcze i inne ważne substancje.</a:t>
            </a:r>
            <a:endParaRPr lang="pl">
              <a:cs typeface="Calibri"/>
            </a:endParaRPr>
          </a:p>
          <a:p>
            <a:r>
              <a:rPr lang="pl">
                <a:cs typeface="Calibri"/>
              </a:rPr>
              <a:t>Dorosły człowiek powinien pić 1,5 – 2 litry wody dziennie.</a:t>
            </a:r>
          </a:p>
          <a:p>
            <a:endParaRPr lang="pl">
              <a:cs typeface="Calibri"/>
            </a:endParaRPr>
          </a:p>
        </p:txBody>
      </p:sp>
    </p:spTree>
    <p:extLst>
      <p:ext uri="{BB962C8B-B14F-4D97-AF65-F5344CB8AC3E}">
        <p14:creationId xmlns:p14="http://schemas.microsoft.com/office/powerpoint/2010/main" val="4020633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Arc 33">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E25468E-C5E8-7846-C88F-13C3AD5E8821}"/>
              </a:ext>
            </a:extLst>
          </p:cNvPr>
          <p:cNvSpPr>
            <a:spLocks noGrp="1"/>
          </p:cNvSpPr>
          <p:nvPr>
            <p:ph type="title"/>
          </p:nvPr>
        </p:nvSpPr>
        <p:spPr>
          <a:xfrm>
            <a:off x="838200" y="647593"/>
            <a:ext cx="4467792" cy="3060541"/>
          </a:xfrm>
        </p:spPr>
        <p:txBody>
          <a:bodyPr vert="horz" lIns="91440" tIns="45720" rIns="91440" bIns="45720" rtlCol="0" anchor="b">
            <a:normAutofit/>
          </a:bodyPr>
          <a:lstStyle/>
          <a:p>
            <a:pPr algn="ctr"/>
            <a:br>
              <a:rPr lang="en-US" sz="2900" kern="1200">
                <a:solidFill>
                  <a:srgbClr val="FFFFFF"/>
                </a:solidFill>
                <a:latin typeface="+mj-lt"/>
                <a:ea typeface="+mj-ea"/>
                <a:cs typeface="+mj-cs"/>
              </a:rPr>
            </a:br>
            <a:r>
              <a:rPr lang="en-US" sz="2900" kern="1200" err="1">
                <a:solidFill>
                  <a:srgbClr val="FFFFFF"/>
                </a:solidFill>
                <a:latin typeface="+mj-lt"/>
                <a:ea typeface="+mj-ea"/>
                <a:cs typeface="+mj-cs"/>
              </a:rPr>
              <a:t>Warsztaty</a:t>
            </a:r>
            <a:r>
              <a:rPr lang="en-US" sz="2900" kern="1200">
                <a:solidFill>
                  <a:srgbClr val="FFFFFF"/>
                </a:solidFill>
                <a:latin typeface="+mj-lt"/>
                <a:ea typeface="+mj-ea"/>
                <a:cs typeface="+mj-cs"/>
              </a:rPr>
              <a:t> w </a:t>
            </a:r>
            <a:r>
              <a:rPr lang="en-US" sz="2900" kern="1200" err="1">
                <a:solidFill>
                  <a:srgbClr val="FFFFFF"/>
                </a:solidFill>
                <a:latin typeface="+mj-lt"/>
                <a:ea typeface="+mj-ea"/>
                <a:cs typeface="+mj-cs"/>
              </a:rPr>
              <a:t>Wodociągach</a:t>
            </a:r>
            <a:r>
              <a:rPr lang="en-US" sz="2900" kern="1200">
                <a:solidFill>
                  <a:srgbClr val="FFFFFF"/>
                </a:solidFill>
                <a:latin typeface="+mj-lt"/>
                <a:ea typeface="+mj-ea"/>
                <a:cs typeface="+mj-cs"/>
              </a:rPr>
              <a:t>  </a:t>
            </a:r>
            <a:r>
              <a:rPr lang="en-US" sz="2900" kern="1200" err="1">
                <a:solidFill>
                  <a:srgbClr val="FFFFFF"/>
                </a:solidFill>
                <a:latin typeface="+mj-lt"/>
                <a:ea typeface="+mj-ea"/>
                <a:cs typeface="+mj-cs"/>
              </a:rPr>
              <a:t>Krakowskich</a:t>
            </a:r>
            <a:br>
              <a:rPr lang="en-US" sz="2900" kern="1200">
                <a:solidFill>
                  <a:srgbClr val="FFFFFF"/>
                </a:solidFill>
                <a:latin typeface="+mj-lt"/>
                <a:ea typeface="+mj-ea"/>
                <a:cs typeface="+mj-cs"/>
              </a:rPr>
            </a:br>
            <a:r>
              <a:rPr lang="en-US" sz="2900" kern="1200">
                <a:solidFill>
                  <a:srgbClr val="FFFFFF"/>
                </a:solidFill>
                <a:latin typeface="+mj-lt"/>
                <a:ea typeface="+mj-ea"/>
                <a:cs typeface="+mj-cs"/>
              </a:rPr>
              <a:t>              "</a:t>
            </a:r>
            <a:r>
              <a:rPr lang="en-US" sz="2900" kern="1200" err="1">
                <a:solidFill>
                  <a:srgbClr val="FFFFFF"/>
                </a:solidFill>
                <a:latin typeface="+mj-lt"/>
                <a:ea typeface="+mj-ea"/>
                <a:cs typeface="+mj-cs"/>
              </a:rPr>
              <a:t>Kropelka</a:t>
            </a:r>
            <a:r>
              <a:rPr lang="en-US" sz="2900" kern="1200">
                <a:solidFill>
                  <a:srgbClr val="FFFFFF"/>
                </a:solidFill>
                <a:latin typeface="+mj-lt"/>
                <a:ea typeface="+mj-ea"/>
                <a:cs typeface="+mj-cs"/>
              </a:rPr>
              <a:t> </a:t>
            </a:r>
            <a:r>
              <a:rPr lang="en-US" sz="2900" kern="1200" err="1">
                <a:solidFill>
                  <a:srgbClr val="FFFFFF"/>
                </a:solidFill>
                <a:latin typeface="+mj-lt"/>
                <a:ea typeface="+mj-ea"/>
                <a:cs typeface="+mj-cs"/>
              </a:rPr>
              <a:t>wody</a:t>
            </a:r>
            <a:r>
              <a:rPr lang="en-US" sz="2900" kern="1200">
                <a:solidFill>
                  <a:srgbClr val="FFFFFF"/>
                </a:solidFill>
                <a:latin typeface="+mj-lt"/>
                <a:ea typeface="+mj-ea"/>
                <a:cs typeface="+mj-cs"/>
              </a:rPr>
              <a:t>"</a:t>
            </a:r>
          </a:p>
          <a:p>
            <a:pPr algn="ctr"/>
            <a:endParaRPr lang="en-US" sz="2900" kern="1200">
              <a:solidFill>
                <a:srgbClr val="FFFFFF"/>
              </a:solidFill>
              <a:latin typeface="+mj-lt"/>
              <a:ea typeface="+mj-ea"/>
              <a:cs typeface="+mj-cs"/>
            </a:endParaRPr>
          </a:p>
        </p:txBody>
      </p:sp>
      <p:sp>
        <p:nvSpPr>
          <p:cNvPr id="4" name="Symbol zastępczy tekstu 3">
            <a:extLst>
              <a:ext uri="{FF2B5EF4-FFF2-40B4-BE49-F238E27FC236}">
                <a16:creationId xmlns:a16="http://schemas.microsoft.com/office/drawing/2014/main" id="{77048DCF-A31E-5C99-7453-D2D6AB2B7693}"/>
              </a:ext>
            </a:extLst>
          </p:cNvPr>
          <p:cNvSpPr>
            <a:spLocks noGrp="1"/>
          </p:cNvSpPr>
          <p:nvPr>
            <p:ph type="body" sz="half" idx="2"/>
          </p:nvPr>
        </p:nvSpPr>
        <p:spPr>
          <a:xfrm>
            <a:off x="838200" y="3800209"/>
            <a:ext cx="4467792" cy="2410198"/>
          </a:xfrm>
        </p:spPr>
        <p:txBody>
          <a:bodyPr vert="horz" lIns="91440" tIns="45720" rIns="91440" bIns="45720" rtlCol="0">
            <a:normAutofit/>
          </a:bodyPr>
          <a:lstStyle/>
          <a:p>
            <a:pPr algn="ctr"/>
            <a:r>
              <a:rPr lang="en-US" sz="2400" kern="1200">
                <a:solidFill>
                  <a:srgbClr val="FFFFFF"/>
                </a:solidFill>
                <a:latin typeface="+mn-lt"/>
                <a:ea typeface="+mn-ea"/>
                <a:cs typeface="+mn-cs"/>
              </a:rPr>
              <a:t>Woda w </a:t>
            </a:r>
            <a:r>
              <a:rPr lang="en-US" sz="2400" kern="1200" err="1">
                <a:solidFill>
                  <a:srgbClr val="FFFFFF"/>
                </a:solidFill>
                <a:latin typeface="+mn-lt"/>
                <a:ea typeface="+mn-ea"/>
                <a:cs typeface="+mn-cs"/>
              </a:rPr>
              <a:t>krakowskich</a:t>
            </a:r>
            <a:r>
              <a:rPr lang="en-US" sz="2400" kern="1200">
                <a:solidFill>
                  <a:srgbClr val="FFFFFF"/>
                </a:solidFill>
                <a:latin typeface="+mn-lt"/>
                <a:ea typeface="+mn-ea"/>
                <a:cs typeface="+mn-cs"/>
              </a:rPr>
              <a:t> </a:t>
            </a:r>
            <a:r>
              <a:rPr lang="en-US" sz="2400" kern="1200" err="1">
                <a:solidFill>
                  <a:srgbClr val="FFFFFF"/>
                </a:solidFill>
                <a:latin typeface="+mn-lt"/>
                <a:ea typeface="+mn-ea"/>
                <a:cs typeface="+mn-cs"/>
              </a:rPr>
              <a:t>kranach</a:t>
            </a:r>
            <a:r>
              <a:rPr lang="en-US" sz="2400" kern="1200">
                <a:solidFill>
                  <a:srgbClr val="FFFFFF"/>
                </a:solidFill>
                <a:latin typeface="+mn-lt"/>
                <a:ea typeface="+mn-ea"/>
                <a:cs typeface="+mn-cs"/>
              </a:rPr>
              <a:t> jest </a:t>
            </a:r>
            <a:r>
              <a:rPr lang="en-US" sz="2400" kern="1200" err="1">
                <a:solidFill>
                  <a:srgbClr val="FFFFFF"/>
                </a:solidFill>
                <a:latin typeface="+mn-lt"/>
                <a:ea typeface="+mn-ea"/>
                <a:cs typeface="+mn-cs"/>
              </a:rPr>
              <a:t>jedną</a:t>
            </a:r>
            <a:r>
              <a:rPr lang="en-US" sz="2400" kern="1200">
                <a:solidFill>
                  <a:srgbClr val="FFFFFF"/>
                </a:solidFill>
                <a:latin typeface="+mn-lt"/>
                <a:ea typeface="+mn-ea"/>
                <a:cs typeface="+mn-cs"/>
              </a:rPr>
              <a:t> z </a:t>
            </a:r>
            <a:r>
              <a:rPr lang="en-US" sz="2400" kern="1200" err="1">
                <a:solidFill>
                  <a:srgbClr val="FFFFFF"/>
                </a:solidFill>
                <a:latin typeface="+mn-lt"/>
                <a:ea typeface="+mn-ea"/>
                <a:cs typeface="+mn-cs"/>
              </a:rPr>
              <a:t>najlepszych</a:t>
            </a:r>
            <a:r>
              <a:rPr lang="en-US" sz="2400" kern="1200">
                <a:solidFill>
                  <a:srgbClr val="FFFFFF"/>
                </a:solidFill>
                <a:latin typeface="+mn-lt"/>
                <a:ea typeface="+mn-ea"/>
                <a:cs typeface="+mn-cs"/>
              </a:rPr>
              <a:t> </a:t>
            </a:r>
            <a:r>
              <a:rPr lang="en-US" sz="2400" kern="1200" err="1">
                <a:solidFill>
                  <a:srgbClr val="FFFFFF"/>
                </a:solidFill>
                <a:latin typeface="+mn-lt"/>
                <a:ea typeface="+mn-ea"/>
                <a:cs typeface="+mn-cs"/>
              </a:rPr>
              <a:t>wód</a:t>
            </a:r>
            <a:r>
              <a:rPr lang="en-US" sz="2400" kern="1200">
                <a:solidFill>
                  <a:srgbClr val="FFFFFF"/>
                </a:solidFill>
                <a:latin typeface="+mn-lt"/>
                <a:ea typeface="+mn-ea"/>
                <a:cs typeface="+mn-cs"/>
              </a:rPr>
              <a:t> do </a:t>
            </a:r>
            <a:r>
              <a:rPr lang="en-US" sz="2400" kern="1200" err="1">
                <a:solidFill>
                  <a:srgbClr val="FFFFFF"/>
                </a:solidFill>
                <a:latin typeface="+mn-lt"/>
                <a:ea typeface="+mn-ea"/>
                <a:cs typeface="+mn-cs"/>
              </a:rPr>
              <a:t>picia</a:t>
            </a:r>
            <a:r>
              <a:rPr lang="en-US" sz="2400" kern="1200">
                <a:solidFill>
                  <a:srgbClr val="FFFFFF"/>
                </a:solidFill>
                <a:latin typeface="+mn-lt"/>
                <a:ea typeface="+mn-ea"/>
                <a:cs typeface="+mn-cs"/>
              </a:rPr>
              <a:t> w </a:t>
            </a:r>
            <a:r>
              <a:rPr lang="en-US" sz="2400" kern="1200" err="1">
                <a:solidFill>
                  <a:srgbClr val="FFFFFF"/>
                </a:solidFill>
                <a:latin typeface="+mn-lt"/>
                <a:ea typeface="+mn-ea"/>
                <a:cs typeface="+mn-cs"/>
              </a:rPr>
              <a:t>Europie</a:t>
            </a:r>
          </a:p>
        </p:txBody>
      </p:sp>
      <p:pic>
        <p:nvPicPr>
          <p:cNvPr id="5" name="Obraz 5">
            <a:extLst>
              <a:ext uri="{FF2B5EF4-FFF2-40B4-BE49-F238E27FC236}">
                <a16:creationId xmlns:a16="http://schemas.microsoft.com/office/drawing/2014/main" id="{EA5CAB82-8C40-DE56-18B5-31B1981B738A}"/>
              </a:ext>
            </a:extLst>
          </p:cNvPr>
          <p:cNvPicPr>
            <a:picLocks noGrp="1" noChangeAspect="1"/>
          </p:cNvPicPr>
          <p:nvPr>
            <p:ph idx="1"/>
          </p:nvPr>
        </p:nvPicPr>
        <p:blipFill>
          <a:blip r:embed="rId2"/>
          <a:stretch>
            <a:fillRect/>
          </a:stretch>
        </p:blipFill>
        <p:spPr>
          <a:xfrm>
            <a:off x="6237227" y="1374798"/>
            <a:ext cx="4081196"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2674730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osoba, ściana, w pomieszczeniu, grupa&#10;&#10;Opis wygenerowany automatycznie">
            <a:extLst>
              <a:ext uri="{FF2B5EF4-FFF2-40B4-BE49-F238E27FC236}">
                <a16:creationId xmlns:a16="http://schemas.microsoft.com/office/drawing/2014/main" id="{739EDAB3-E54C-6AB9-4634-27EB5081AF5F}"/>
              </a:ext>
            </a:extLst>
          </p:cNvPr>
          <p:cNvPicPr>
            <a:picLocks noGrp="1" noChangeAspect="1"/>
          </p:cNvPicPr>
          <p:nvPr>
            <p:ph idx="1"/>
          </p:nvPr>
        </p:nvPicPr>
        <p:blipFill rotWithShape="1">
          <a:blip r:embed="rId2"/>
          <a:srcRect l="6680" r="8704" b="-1"/>
          <a:stretch/>
        </p:blipFill>
        <p:spPr>
          <a:xfrm>
            <a:off x="327606" y="305268"/>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Tree>
    <p:extLst>
      <p:ext uri="{BB962C8B-B14F-4D97-AF65-F5344CB8AC3E}">
        <p14:creationId xmlns:p14="http://schemas.microsoft.com/office/powerpoint/2010/main" val="4233051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osoba, dziecko, siedzenie, chłopiec&#10;&#10;Opis wygenerowany automatycznie">
            <a:extLst>
              <a:ext uri="{FF2B5EF4-FFF2-40B4-BE49-F238E27FC236}">
                <a16:creationId xmlns:a16="http://schemas.microsoft.com/office/drawing/2014/main" id="{D2015E51-0077-61F4-9D0E-38898678B582}"/>
              </a:ext>
            </a:extLst>
          </p:cNvPr>
          <p:cNvPicPr>
            <a:picLocks noChangeAspect="1"/>
          </p:cNvPicPr>
          <p:nvPr/>
        </p:nvPicPr>
        <p:blipFill rotWithShape="1">
          <a:blip r:embed="rId2"/>
          <a:srcRect r="2255"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Obraz 6" descr="Obraz zawierający osoba, w pomieszczeniu, sypialnia&#10;&#10;Opis wygenerowany automatycznie">
            <a:extLst>
              <a:ext uri="{FF2B5EF4-FFF2-40B4-BE49-F238E27FC236}">
                <a16:creationId xmlns:a16="http://schemas.microsoft.com/office/drawing/2014/main" id="{9464FC0E-5877-3B13-01D8-C88F7F26EECF}"/>
              </a:ext>
            </a:extLst>
          </p:cNvPr>
          <p:cNvPicPr>
            <a:picLocks noGrp="1" noChangeAspect="1"/>
          </p:cNvPicPr>
          <p:nvPr>
            <p:ph sz="half" idx="2"/>
          </p:nvPr>
        </p:nvPicPr>
        <p:blipFill rotWithShape="1">
          <a:blip r:embed="rId3"/>
          <a:srcRect l="1884" r="371"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5" name="Freeform: Shape 1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ytuł 1">
            <a:extLst>
              <a:ext uri="{FF2B5EF4-FFF2-40B4-BE49-F238E27FC236}">
                <a16:creationId xmlns:a16="http://schemas.microsoft.com/office/drawing/2014/main" id="{529A7A5A-C1AF-F57F-A5BE-31DF1B24EC04}"/>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err="1">
                <a:cs typeface="Calibri Light"/>
              </a:rPr>
              <a:t>Dbajmy</a:t>
            </a:r>
            <a:r>
              <a:rPr lang="en-US" sz="3400">
                <a:cs typeface="Calibri Light"/>
              </a:rPr>
              <a:t> o </a:t>
            </a:r>
            <a:r>
              <a:rPr lang="en-US" sz="3400" err="1">
                <a:cs typeface="Calibri Light"/>
              </a:rPr>
              <a:t>wodę</a:t>
            </a:r>
            <a:r>
              <a:rPr lang="en-US" sz="3400">
                <a:cs typeface="Calibri Light"/>
              </a:rPr>
              <a:t> </a:t>
            </a:r>
            <a:r>
              <a:rPr lang="en-US" sz="3400" err="1">
                <a:cs typeface="Calibri Light"/>
              </a:rPr>
              <a:t>tak</a:t>
            </a:r>
            <a:r>
              <a:rPr lang="en-US" sz="3400">
                <a:cs typeface="Calibri Light"/>
              </a:rPr>
              <a:t> </a:t>
            </a:r>
            <a:r>
              <a:rPr lang="en-US" sz="3400" err="1">
                <a:cs typeface="Calibri Light"/>
              </a:rPr>
              <a:t>mało</a:t>
            </a:r>
            <a:r>
              <a:rPr lang="en-US" sz="3400">
                <a:cs typeface="Calibri Light"/>
              </a:rPr>
              <a:t> </a:t>
            </a:r>
            <a:r>
              <a:rPr lang="en-US" sz="3400" err="1">
                <a:cs typeface="Calibri Light"/>
              </a:rPr>
              <a:t>jej</a:t>
            </a:r>
            <a:r>
              <a:rPr lang="en-US" sz="3400">
                <a:cs typeface="Calibri Light"/>
              </a:rPr>
              <a:t> jest </a:t>
            </a:r>
            <a:r>
              <a:rPr lang="en-US" sz="3400" err="1">
                <a:cs typeface="Calibri Light"/>
              </a:rPr>
              <a:t>na</a:t>
            </a:r>
            <a:r>
              <a:rPr lang="en-US" sz="3400">
                <a:cs typeface="Calibri Light"/>
              </a:rPr>
              <a:t> </a:t>
            </a:r>
            <a:r>
              <a:rPr lang="en-US" sz="3400" err="1">
                <a:cs typeface="Calibri Light"/>
              </a:rPr>
              <a:t>świecie</a:t>
            </a:r>
            <a:r>
              <a:rPr lang="en-US" sz="3400">
                <a:cs typeface="Calibri Light"/>
              </a:rPr>
              <a:t>!</a:t>
            </a:r>
            <a:endParaRPr lang="en-US" sz="3400" kern="1200">
              <a:solidFill>
                <a:schemeClr val="tx1"/>
              </a:solidFill>
              <a:latin typeface="+mj-lt"/>
              <a:ea typeface="+mj-ea"/>
              <a:cs typeface="+mj-cs"/>
            </a:endParaRPr>
          </a:p>
        </p:txBody>
      </p:sp>
      <p:sp>
        <p:nvSpPr>
          <p:cNvPr id="19" name="Rectangle 1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1" name="Rectangle 2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Obraz 7" descr="Obraz zawierający tekst, osoba, w pomieszczeniu, podłoga&#10;&#10;Opis wygenerowany automatycznie">
            <a:extLst>
              <a:ext uri="{FF2B5EF4-FFF2-40B4-BE49-F238E27FC236}">
                <a16:creationId xmlns:a16="http://schemas.microsoft.com/office/drawing/2014/main" id="{B971D0C2-3C86-3A43-5020-5013F4BB3708}"/>
              </a:ext>
            </a:extLst>
          </p:cNvPr>
          <p:cNvPicPr>
            <a:picLocks noGrp="1" noChangeAspect="1"/>
          </p:cNvPicPr>
          <p:nvPr>
            <p:ph sz="half" idx="1"/>
          </p:nvPr>
        </p:nvPicPr>
        <p:blipFill>
          <a:blip r:embed="rId4"/>
          <a:stretch>
            <a:fillRect/>
          </a:stretch>
        </p:blipFill>
        <p:spPr>
          <a:xfrm>
            <a:off x="293276" y="2385881"/>
            <a:ext cx="5213802" cy="2346186"/>
          </a:xfrm>
        </p:spPr>
      </p:pic>
    </p:spTree>
    <p:extLst>
      <p:ext uri="{BB962C8B-B14F-4D97-AF65-F5344CB8AC3E}">
        <p14:creationId xmlns:p14="http://schemas.microsoft.com/office/powerpoint/2010/main" val="8877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CA3C75CC-DED6-E4F6-5F8A-AA98677CB9BA}"/>
              </a:ext>
            </a:extLst>
          </p:cNvPr>
          <p:cNvSpPr>
            <a:spLocks noGrp="1"/>
          </p:cNvSpPr>
          <p:nvPr>
            <p:ph type="title"/>
          </p:nvPr>
        </p:nvSpPr>
        <p:spPr>
          <a:xfrm>
            <a:off x="382034" y="1153572"/>
            <a:ext cx="3505200" cy="4461163"/>
          </a:xfrm>
        </p:spPr>
        <p:txBody>
          <a:bodyPr>
            <a:normAutofit/>
          </a:bodyPr>
          <a:lstStyle/>
          <a:p>
            <a:r>
              <a:rPr lang="pl-PL">
                <a:solidFill>
                  <a:srgbClr val="FFFFFF"/>
                </a:solidFill>
                <a:cs typeface="Calibri Light"/>
              </a:rPr>
              <a:t>Tydzień  drugi </a:t>
            </a:r>
            <a:endParaRPr lang="pl-PL">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EED2C2E6-91A6-8248-6940-03A37DC2D2E1}"/>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pl-PL" sz="4000" b="1">
                <a:solidFill>
                  <a:srgbClr val="C00000"/>
                </a:solidFill>
                <a:cs typeface="Calibri"/>
              </a:rPr>
              <a:t>      Poranna gimnastka </a:t>
            </a:r>
          </a:p>
          <a:p>
            <a:pPr marL="0" indent="0">
              <a:buNone/>
            </a:pPr>
            <a:r>
              <a:rPr lang="pl-PL" sz="4000" b="1">
                <a:solidFill>
                  <a:srgbClr val="C00000"/>
                </a:solidFill>
                <a:cs typeface="Calibri"/>
              </a:rPr>
              <a:t>      na pierwszym planie</a:t>
            </a:r>
          </a:p>
        </p:txBody>
      </p:sp>
    </p:spTree>
    <p:extLst>
      <p:ext uri="{BB962C8B-B14F-4D97-AF65-F5344CB8AC3E}">
        <p14:creationId xmlns:p14="http://schemas.microsoft.com/office/powerpoint/2010/main" val="1870659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6143453-E566-58E7-AA06-B9E6AEA90EB5}"/>
              </a:ext>
            </a:extLst>
          </p:cNvPr>
          <p:cNvSpPr>
            <a:spLocks noGrp="1"/>
          </p:cNvSpPr>
          <p:nvPr>
            <p:ph type="title"/>
          </p:nvPr>
        </p:nvSpPr>
        <p:spPr>
          <a:xfrm>
            <a:off x="838201" y="365125"/>
            <a:ext cx="3816095" cy="1938076"/>
          </a:xfrm>
        </p:spPr>
        <p:txBody>
          <a:bodyPr vert="horz" lIns="91440" tIns="45720" rIns="91440" bIns="45720" rtlCol="0" anchor="ctr">
            <a:normAutofit/>
          </a:bodyPr>
          <a:lstStyle/>
          <a:p>
            <a:r>
              <a:rPr lang="en-US" sz="3600" b="1" err="1">
                <a:solidFill>
                  <a:srgbClr val="FF0000"/>
                </a:solidFill>
                <a:cs typeface="Calibri Light"/>
              </a:rPr>
              <a:t>Zabawy</a:t>
            </a:r>
            <a:r>
              <a:rPr lang="en-US" sz="3600" b="1">
                <a:solidFill>
                  <a:srgbClr val="FF0000"/>
                </a:solidFill>
                <a:cs typeface="Calibri Light"/>
              </a:rPr>
              <a:t>  </a:t>
            </a:r>
            <a:r>
              <a:rPr lang="en-US" sz="3600" b="1" err="1">
                <a:solidFill>
                  <a:srgbClr val="FF0000"/>
                </a:solidFill>
                <a:cs typeface="Calibri Light"/>
              </a:rPr>
              <a:t>ruchowe</a:t>
            </a:r>
            <a:endParaRPr lang="en-US" sz="3600" b="1" kern="1200">
              <a:solidFill>
                <a:srgbClr val="FF0000"/>
              </a:solidFill>
              <a:latin typeface="+mj-lt"/>
              <a:cs typeface="Calibri Light"/>
            </a:endParaRPr>
          </a:p>
        </p:txBody>
      </p:sp>
      <p:sp>
        <p:nvSpPr>
          <p:cNvPr id="12" name="Content Placeholder 11">
            <a:extLst>
              <a:ext uri="{FF2B5EF4-FFF2-40B4-BE49-F238E27FC236}">
                <a16:creationId xmlns:a16="http://schemas.microsoft.com/office/drawing/2014/main" id="{1B68F8D8-51A3-D5D1-3263-3A45D1291236}"/>
              </a:ext>
            </a:extLst>
          </p:cNvPr>
          <p:cNvSpPr>
            <a:spLocks noGrp="1"/>
          </p:cNvSpPr>
          <p:nvPr>
            <p:ph sz="half" idx="1"/>
          </p:nvPr>
        </p:nvSpPr>
        <p:spPr>
          <a:xfrm>
            <a:off x="838201" y="2482589"/>
            <a:ext cx="3816096" cy="3694373"/>
          </a:xfrm>
        </p:spPr>
        <p:txBody>
          <a:bodyPr vert="horz" lIns="91440" tIns="45720" rIns="91440" bIns="45720" rtlCol="0" anchor="t">
            <a:normAutofit/>
          </a:bodyPr>
          <a:lstStyle/>
          <a:p>
            <a:pPr marL="0" indent="0">
              <a:buNone/>
            </a:pPr>
            <a:r>
              <a:rPr lang="en-US" sz="3600" err="1">
                <a:cs typeface="Calibri"/>
              </a:rPr>
              <a:t>Sztafeta</a:t>
            </a:r>
            <a:r>
              <a:rPr lang="en-US" sz="3600">
                <a:cs typeface="Calibri"/>
              </a:rPr>
              <a:t> to </a:t>
            </a:r>
            <a:r>
              <a:rPr lang="en-US" sz="3600" err="1">
                <a:cs typeface="Calibri"/>
              </a:rPr>
              <a:t>nasza</a:t>
            </a:r>
            <a:r>
              <a:rPr lang="en-US" sz="3600">
                <a:cs typeface="Calibri"/>
              </a:rPr>
              <a:t> </a:t>
            </a:r>
            <a:r>
              <a:rPr lang="en-US" sz="3600" err="1">
                <a:cs typeface="Calibri"/>
              </a:rPr>
              <a:t>specjalność</a:t>
            </a:r>
            <a:r>
              <a:rPr lang="en-US" sz="3600">
                <a:cs typeface="Calibri"/>
              </a:rPr>
              <a:t>.</a:t>
            </a:r>
            <a:endParaRPr lang="pl-PL"/>
          </a:p>
        </p:txBody>
      </p:sp>
      <p:pic>
        <p:nvPicPr>
          <p:cNvPr id="8" name="Obraz 8" descr="Obraz zawierający podłoga, w pomieszczeniu, młody, chłopiec&#10;&#10;Opis wygenerowany automatycznie">
            <a:extLst>
              <a:ext uri="{FF2B5EF4-FFF2-40B4-BE49-F238E27FC236}">
                <a16:creationId xmlns:a16="http://schemas.microsoft.com/office/drawing/2014/main" id="{EE6C67F0-AC93-40E1-007F-12BBE923F39D}"/>
              </a:ext>
            </a:extLst>
          </p:cNvPr>
          <p:cNvPicPr>
            <a:picLocks noGrp="1" noChangeAspect="1"/>
          </p:cNvPicPr>
          <p:nvPr>
            <p:ph sz="half" idx="2"/>
          </p:nvPr>
        </p:nvPicPr>
        <p:blipFill rotWithShape="1">
          <a:blip r:embed="rId2"/>
          <a:srcRect l="2426" r="8803" b="-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7" name="Obraz 7" descr="Obraz zawierający podłoga, w pomieszczeniu&#10;&#10;Opis wygenerowany automatycznie">
            <a:extLst>
              <a:ext uri="{FF2B5EF4-FFF2-40B4-BE49-F238E27FC236}">
                <a16:creationId xmlns:a16="http://schemas.microsoft.com/office/drawing/2014/main" id="{50A0006F-1AF7-EE00-1274-32EF93734986}"/>
              </a:ext>
            </a:extLst>
          </p:cNvPr>
          <p:cNvPicPr>
            <a:picLocks noChangeAspect="1"/>
          </p:cNvPicPr>
          <p:nvPr/>
        </p:nvPicPr>
        <p:blipFill rotWithShape="1">
          <a:blip r:embed="rId3"/>
          <a:srcRect t="9146"/>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567165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AACCA5F-D3E6-ABB7-CAF2-DD34762633AE}"/>
              </a:ext>
            </a:extLst>
          </p:cNvPr>
          <p:cNvSpPr>
            <a:spLocks noGrp="1"/>
          </p:cNvSpPr>
          <p:nvPr>
            <p:ph type="title"/>
          </p:nvPr>
        </p:nvSpPr>
        <p:spPr>
          <a:xfrm>
            <a:off x="640080" y="325369"/>
            <a:ext cx="3980675" cy="1956841"/>
          </a:xfrm>
        </p:spPr>
        <p:txBody>
          <a:bodyPr anchor="b">
            <a:normAutofit fontScale="90000"/>
          </a:bodyPr>
          <a:lstStyle/>
          <a:p>
            <a:r>
              <a:rPr lang="pl-PL" sz="5400">
                <a:ea typeface="Calibri Light"/>
                <a:cs typeface="Calibri Light"/>
              </a:rPr>
              <a:t>      Ćwiczymy    podczas  lekcji</a:t>
            </a:r>
            <a:endParaRPr lang="pl-PL" sz="540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C3D4CEBA-E13D-AC83-6F13-1D5CFBEC8B72}"/>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sz="3200" err="1">
                <a:cs typeface="Calibri"/>
              </a:rPr>
              <a:t>Gdy</a:t>
            </a:r>
            <a:r>
              <a:rPr lang="en-US" sz="3200">
                <a:cs typeface="Calibri"/>
              </a:rPr>
              <a:t> </a:t>
            </a:r>
            <a:r>
              <a:rPr lang="en-US" sz="3200" err="1">
                <a:cs typeface="Calibri"/>
              </a:rPr>
              <a:t>muzyka</a:t>
            </a:r>
            <a:r>
              <a:rPr lang="en-US" sz="3200">
                <a:cs typeface="Calibri"/>
              </a:rPr>
              <a:t> </a:t>
            </a:r>
            <a:r>
              <a:rPr lang="en-US" sz="3200" err="1">
                <a:cs typeface="Calibri"/>
              </a:rPr>
              <a:t>nam</a:t>
            </a:r>
            <a:r>
              <a:rPr lang="en-US" sz="3200">
                <a:cs typeface="Calibri"/>
              </a:rPr>
              <a:t> </a:t>
            </a:r>
            <a:r>
              <a:rPr lang="en-US" sz="3200" err="1">
                <a:cs typeface="Calibri"/>
              </a:rPr>
              <a:t>przygrywa</a:t>
            </a:r>
            <a:r>
              <a:rPr lang="en-US" sz="3200">
                <a:cs typeface="Calibri"/>
              </a:rPr>
              <a:t> </a:t>
            </a:r>
            <a:r>
              <a:rPr lang="en-US" sz="3200" err="1">
                <a:cs typeface="Calibri"/>
              </a:rPr>
              <a:t>miło</a:t>
            </a:r>
            <a:r>
              <a:rPr lang="en-US" sz="3200">
                <a:cs typeface="Calibri"/>
              </a:rPr>
              <a:t> </a:t>
            </a:r>
            <a:r>
              <a:rPr lang="en-US" sz="3200" err="1">
                <a:cs typeface="Calibri"/>
              </a:rPr>
              <a:t>się</a:t>
            </a:r>
            <a:r>
              <a:rPr lang="en-US" sz="3200">
                <a:cs typeface="Calibri"/>
              </a:rPr>
              <a:t> </a:t>
            </a:r>
            <a:r>
              <a:rPr lang="en-US" sz="3200" err="1">
                <a:cs typeface="Calibri"/>
              </a:rPr>
              <a:t>ćwiczy</a:t>
            </a:r>
            <a:r>
              <a:rPr lang="en-US" sz="3200">
                <a:cs typeface="Calibri"/>
              </a:rPr>
              <a:t> w </a:t>
            </a:r>
            <a:r>
              <a:rPr lang="en-US" sz="3200" err="1">
                <a:cs typeface="Calibri"/>
              </a:rPr>
              <a:t>klasie</a:t>
            </a:r>
            <a:r>
              <a:rPr lang="en-US" sz="3200">
                <a:cs typeface="Calibri"/>
              </a:rPr>
              <a:t>.</a:t>
            </a:r>
          </a:p>
        </p:txBody>
      </p:sp>
      <p:pic>
        <p:nvPicPr>
          <p:cNvPr id="4" name="Obraz 4" descr="Obraz zawierający osoba, w pomieszczeniu, grupa&#10;&#10;Opis wygenerowany automatycznie">
            <a:extLst>
              <a:ext uri="{FF2B5EF4-FFF2-40B4-BE49-F238E27FC236}">
                <a16:creationId xmlns:a16="http://schemas.microsoft.com/office/drawing/2014/main" id="{C75100F5-6F5B-59A4-DD9A-5081A29FD902}"/>
              </a:ext>
            </a:extLst>
          </p:cNvPr>
          <p:cNvPicPr>
            <a:picLocks noChangeAspect="1"/>
          </p:cNvPicPr>
          <p:nvPr/>
        </p:nvPicPr>
        <p:blipFill rotWithShape="1">
          <a:blip r:embed="rId2"/>
          <a:srcRect l="28973" r="2589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09995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8">
            <a:extLst>
              <a:ext uri="{FF2B5EF4-FFF2-40B4-BE49-F238E27FC236}">
                <a16:creationId xmlns:a16="http://schemas.microsoft.com/office/drawing/2014/main" id="{9B6CD22E-2269-419F-9E81-016EA035D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F815331-B0D3-F76F-7230-89584C177C3A}"/>
              </a:ext>
            </a:extLst>
          </p:cNvPr>
          <p:cNvSpPr>
            <a:spLocks noGrp="1"/>
          </p:cNvSpPr>
          <p:nvPr>
            <p:ph type="title"/>
          </p:nvPr>
        </p:nvSpPr>
        <p:spPr>
          <a:xfrm>
            <a:off x="480445" y="485607"/>
            <a:ext cx="6633365" cy="4771851"/>
          </a:xfrm>
        </p:spPr>
        <p:txBody>
          <a:bodyPr vert="horz" lIns="91440" tIns="45720" rIns="91440" bIns="45720" rtlCol="0" anchor="b">
            <a:normAutofit/>
          </a:bodyPr>
          <a:lstStyle/>
          <a:p>
            <a:r>
              <a:rPr lang="en-US" sz="3200" b="1" err="1">
                <a:solidFill>
                  <a:srgbClr val="C00000"/>
                </a:solidFill>
                <a:cs typeface="Calibri Light"/>
              </a:rPr>
              <a:t>Poranna</a:t>
            </a:r>
            <a:r>
              <a:rPr lang="en-US" sz="3200" b="1">
                <a:solidFill>
                  <a:srgbClr val="C00000"/>
                </a:solidFill>
                <a:cs typeface="Calibri Light"/>
              </a:rPr>
              <a:t> </a:t>
            </a:r>
            <a:r>
              <a:rPr lang="en-US" sz="3200" b="1" err="1">
                <a:solidFill>
                  <a:srgbClr val="C00000"/>
                </a:solidFill>
                <a:cs typeface="Calibri Light"/>
              </a:rPr>
              <a:t>gimnastyka</a:t>
            </a:r>
            <a:r>
              <a:rPr lang="en-US" sz="3200" b="1">
                <a:solidFill>
                  <a:srgbClr val="C00000"/>
                </a:solidFill>
                <a:cs typeface="Calibri Light"/>
              </a:rPr>
              <a:t> </a:t>
            </a:r>
            <a:br>
              <a:rPr lang="en-US" sz="3200" b="1">
                <a:cs typeface="Calibri Light"/>
              </a:rPr>
            </a:br>
            <a:r>
              <a:rPr lang="en-US" sz="3200" b="1" err="1">
                <a:solidFill>
                  <a:srgbClr val="C00000"/>
                </a:solidFill>
                <a:cs typeface="Calibri Light"/>
              </a:rPr>
              <a:t>będzie</a:t>
            </a:r>
            <a:r>
              <a:rPr lang="en-US" sz="3200" b="1">
                <a:solidFill>
                  <a:srgbClr val="C00000"/>
                </a:solidFill>
                <a:cs typeface="Calibri Light"/>
              </a:rPr>
              <a:t> </a:t>
            </a:r>
            <a:r>
              <a:rPr lang="en-US" sz="3200" b="1" err="1">
                <a:solidFill>
                  <a:srgbClr val="C00000"/>
                </a:solidFill>
                <a:cs typeface="Calibri Light"/>
              </a:rPr>
              <a:t>nam</a:t>
            </a:r>
            <a:r>
              <a:rPr lang="en-US" sz="3200" b="1">
                <a:solidFill>
                  <a:srgbClr val="C00000"/>
                </a:solidFill>
                <a:cs typeface="Calibri Light"/>
              </a:rPr>
              <a:t> </a:t>
            </a:r>
            <a:r>
              <a:rPr lang="en-US" sz="3200" b="1" err="1">
                <a:solidFill>
                  <a:srgbClr val="C00000"/>
                </a:solidFill>
                <a:cs typeface="Calibri Light"/>
              </a:rPr>
              <a:t>towarzyszyła</a:t>
            </a:r>
            <a:r>
              <a:rPr lang="en-US" sz="3200" b="1">
                <a:solidFill>
                  <a:srgbClr val="C00000"/>
                </a:solidFill>
                <a:cs typeface="Calibri Light"/>
              </a:rPr>
              <a:t> </a:t>
            </a:r>
            <a:r>
              <a:rPr lang="en-US" sz="3200" b="1" err="1">
                <a:solidFill>
                  <a:srgbClr val="C00000"/>
                </a:solidFill>
                <a:cs typeface="Calibri Light"/>
              </a:rPr>
              <a:t>przez</a:t>
            </a:r>
            <a:r>
              <a:rPr lang="en-US" sz="3200" b="1">
                <a:solidFill>
                  <a:srgbClr val="C00000"/>
                </a:solidFill>
                <a:cs typeface="Calibri Light"/>
              </a:rPr>
              <a:t> </a:t>
            </a:r>
            <a:r>
              <a:rPr lang="en-US" sz="3200" b="1" err="1">
                <a:solidFill>
                  <a:srgbClr val="C00000"/>
                </a:solidFill>
                <a:cs typeface="Calibri Light"/>
              </a:rPr>
              <a:t>cały</a:t>
            </a:r>
            <a:r>
              <a:rPr lang="en-US" sz="3200" b="1">
                <a:solidFill>
                  <a:srgbClr val="C00000"/>
                </a:solidFill>
                <a:cs typeface="Calibri Light"/>
              </a:rPr>
              <a:t> rok</a:t>
            </a:r>
            <a:br>
              <a:rPr lang="en-US" sz="3200" b="1">
                <a:cs typeface="+mj-lt"/>
              </a:rPr>
            </a:br>
            <a:r>
              <a:rPr lang="en-US" sz="3200" b="1">
                <a:solidFill>
                  <a:srgbClr val="00B050"/>
                </a:solidFill>
                <a:cs typeface="+mj-lt"/>
              </a:rPr>
              <a:t>Wiemy </a:t>
            </a:r>
            <a:r>
              <a:rPr lang="en-US" sz="3200" b="1" err="1">
                <a:solidFill>
                  <a:srgbClr val="00B050"/>
                </a:solidFill>
                <a:cs typeface="+mj-lt"/>
              </a:rPr>
              <a:t>że</a:t>
            </a:r>
            <a:r>
              <a:rPr lang="en-US" sz="3200" b="1">
                <a:solidFill>
                  <a:srgbClr val="00B050"/>
                </a:solidFill>
                <a:cs typeface="+mj-lt"/>
              </a:rPr>
              <a:t>....</a:t>
            </a:r>
            <a:br>
              <a:rPr lang="en-US" sz="3200" b="1">
                <a:cs typeface="+mj-lt"/>
              </a:rPr>
            </a:br>
            <a:r>
              <a:rPr lang="en-US" sz="2400" err="1">
                <a:ea typeface="+mj-lt"/>
                <a:cs typeface="+mj-lt"/>
              </a:rPr>
              <a:t>Poranna</a:t>
            </a:r>
            <a:r>
              <a:rPr lang="en-US" sz="2400">
                <a:ea typeface="+mj-lt"/>
                <a:cs typeface="+mj-lt"/>
              </a:rPr>
              <a:t> </a:t>
            </a:r>
            <a:r>
              <a:rPr lang="en-US" sz="2400" err="1">
                <a:ea typeface="+mj-lt"/>
                <a:cs typeface="+mj-lt"/>
              </a:rPr>
              <a:t>gimnastyka</a:t>
            </a:r>
            <a:r>
              <a:rPr lang="en-US" sz="2400">
                <a:ea typeface="+mj-lt"/>
                <a:cs typeface="+mj-lt"/>
              </a:rPr>
              <a:t> to </a:t>
            </a:r>
            <a:r>
              <a:rPr lang="en-US" sz="2400" err="1">
                <a:ea typeface="+mj-lt"/>
                <a:cs typeface="+mj-lt"/>
              </a:rPr>
              <a:t>doskonały</a:t>
            </a:r>
            <a:r>
              <a:rPr lang="en-US" sz="2400">
                <a:ea typeface="+mj-lt"/>
                <a:cs typeface="+mj-lt"/>
              </a:rPr>
              <a:t> </a:t>
            </a:r>
            <a:r>
              <a:rPr lang="en-US" sz="2400" err="1">
                <a:ea typeface="+mj-lt"/>
                <a:cs typeface="+mj-lt"/>
              </a:rPr>
              <a:t>sposób</a:t>
            </a:r>
            <a:r>
              <a:rPr lang="en-US" sz="2400">
                <a:ea typeface="+mj-lt"/>
                <a:cs typeface="+mj-lt"/>
              </a:rPr>
              <a:t>, aby </a:t>
            </a:r>
            <a:r>
              <a:rPr lang="en-US" sz="2400" err="1">
                <a:ea typeface="+mj-lt"/>
                <a:cs typeface="+mj-lt"/>
              </a:rPr>
              <a:t>zapewnić</a:t>
            </a:r>
            <a:r>
              <a:rPr lang="en-US" sz="2400">
                <a:ea typeface="+mj-lt"/>
                <a:cs typeface="+mj-lt"/>
              </a:rPr>
              <a:t> </a:t>
            </a:r>
            <a:r>
              <a:rPr lang="en-US" sz="2400" err="1">
                <a:ea typeface="+mj-lt"/>
                <a:cs typeface="+mj-lt"/>
              </a:rPr>
              <a:t>sobie</a:t>
            </a:r>
            <a:r>
              <a:rPr lang="en-US" sz="2400">
                <a:ea typeface="+mj-lt"/>
                <a:cs typeface="+mj-lt"/>
              </a:rPr>
              <a:t> </a:t>
            </a:r>
            <a:r>
              <a:rPr lang="en-US" sz="2400" err="1">
                <a:ea typeface="+mj-lt"/>
                <a:cs typeface="+mj-lt"/>
              </a:rPr>
              <a:t>dawkę</a:t>
            </a:r>
            <a:r>
              <a:rPr lang="en-US" sz="2400">
                <a:ea typeface="+mj-lt"/>
                <a:cs typeface="+mj-lt"/>
              </a:rPr>
              <a:t> </a:t>
            </a:r>
            <a:r>
              <a:rPr lang="en-US" sz="2400" err="1">
                <a:ea typeface="+mj-lt"/>
                <a:cs typeface="+mj-lt"/>
              </a:rPr>
              <a:t>endorfin</a:t>
            </a:r>
            <a:r>
              <a:rPr lang="en-US" sz="2400">
                <a:ea typeface="+mj-lt"/>
                <a:cs typeface="+mj-lt"/>
              </a:rPr>
              <a:t>, </a:t>
            </a:r>
            <a:r>
              <a:rPr lang="en-US" sz="2400" err="1">
                <a:ea typeface="+mj-lt"/>
                <a:cs typeface="+mj-lt"/>
              </a:rPr>
              <a:t>znaczną</a:t>
            </a:r>
            <a:r>
              <a:rPr lang="en-US" sz="2400">
                <a:ea typeface="+mj-lt"/>
                <a:cs typeface="+mj-lt"/>
              </a:rPr>
              <a:t> </a:t>
            </a:r>
            <a:r>
              <a:rPr lang="en-US" sz="2400" err="1">
                <a:ea typeface="+mj-lt"/>
                <a:cs typeface="+mj-lt"/>
              </a:rPr>
              <a:t>poprawę</a:t>
            </a:r>
            <a:r>
              <a:rPr lang="en-US" sz="2400">
                <a:ea typeface="+mj-lt"/>
                <a:cs typeface="+mj-lt"/>
              </a:rPr>
              <a:t> </a:t>
            </a:r>
            <a:r>
              <a:rPr lang="en-US" sz="2400" err="1">
                <a:ea typeface="+mj-lt"/>
                <a:cs typeface="+mj-lt"/>
              </a:rPr>
              <a:t>samopoczucia</a:t>
            </a:r>
            <a:r>
              <a:rPr lang="en-US" sz="2400">
                <a:ea typeface="+mj-lt"/>
                <a:cs typeface="+mj-lt"/>
              </a:rPr>
              <a:t> </a:t>
            </a:r>
            <a:r>
              <a:rPr lang="en-US" sz="2400" err="1">
                <a:ea typeface="+mj-lt"/>
                <a:cs typeface="+mj-lt"/>
              </a:rPr>
              <a:t>na</a:t>
            </a:r>
            <a:r>
              <a:rPr lang="en-US" sz="2400">
                <a:ea typeface="+mj-lt"/>
                <a:cs typeface="+mj-lt"/>
              </a:rPr>
              <a:t> </a:t>
            </a:r>
            <a:r>
              <a:rPr lang="en-US" sz="2400" err="1">
                <a:ea typeface="+mj-lt"/>
                <a:cs typeface="+mj-lt"/>
              </a:rPr>
              <a:t>resztę</a:t>
            </a:r>
            <a:r>
              <a:rPr lang="en-US" sz="2400">
                <a:ea typeface="+mj-lt"/>
                <a:cs typeface="+mj-lt"/>
              </a:rPr>
              <a:t> </a:t>
            </a:r>
            <a:r>
              <a:rPr lang="en-US" sz="2400" err="1">
                <a:ea typeface="+mj-lt"/>
                <a:cs typeface="+mj-lt"/>
              </a:rPr>
              <a:t>dnia</a:t>
            </a:r>
            <a:r>
              <a:rPr lang="en-US" sz="2400">
                <a:ea typeface="+mj-lt"/>
                <a:cs typeface="+mj-lt"/>
              </a:rPr>
              <a:t>. To </a:t>
            </a:r>
            <a:r>
              <a:rPr lang="en-US" sz="2400" err="1">
                <a:ea typeface="+mj-lt"/>
                <a:cs typeface="+mj-lt"/>
              </a:rPr>
              <a:t>świetna</a:t>
            </a:r>
            <a:r>
              <a:rPr lang="en-US" sz="2400">
                <a:ea typeface="+mj-lt"/>
                <a:cs typeface="+mj-lt"/>
              </a:rPr>
              <a:t> </a:t>
            </a:r>
            <a:r>
              <a:rPr lang="en-US" sz="2400" err="1">
                <a:ea typeface="+mj-lt"/>
                <a:cs typeface="+mj-lt"/>
              </a:rPr>
              <a:t>metoda</a:t>
            </a:r>
            <a:r>
              <a:rPr lang="en-US" sz="2400">
                <a:ea typeface="+mj-lt"/>
                <a:cs typeface="+mj-lt"/>
              </a:rPr>
              <a:t> </a:t>
            </a:r>
            <a:r>
              <a:rPr lang="en-US" sz="2400" err="1">
                <a:ea typeface="+mj-lt"/>
                <a:cs typeface="+mj-lt"/>
              </a:rPr>
              <a:t>na</a:t>
            </a:r>
            <a:r>
              <a:rPr lang="en-US" sz="2400">
                <a:ea typeface="+mj-lt"/>
                <a:cs typeface="+mj-lt"/>
              </a:rPr>
              <a:t> </a:t>
            </a:r>
            <a:r>
              <a:rPr lang="en-US" sz="2400" err="1">
                <a:ea typeface="+mj-lt"/>
                <a:cs typeface="+mj-lt"/>
              </a:rPr>
              <a:t>usprawnienie</a:t>
            </a:r>
            <a:r>
              <a:rPr lang="en-US" sz="2400">
                <a:ea typeface="+mj-lt"/>
                <a:cs typeface="+mj-lt"/>
              </a:rPr>
              <a:t> </a:t>
            </a:r>
            <a:r>
              <a:rPr lang="en-US" sz="2400" err="1">
                <a:ea typeface="+mj-lt"/>
                <a:cs typeface="+mj-lt"/>
              </a:rPr>
              <a:t>koncentracji</a:t>
            </a:r>
            <a:r>
              <a:rPr lang="en-US" sz="2400">
                <a:ea typeface="+mj-lt"/>
                <a:cs typeface="+mj-lt"/>
              </a:rPr>
              <a:t> </a:t>
            </a:r>
            <a:r>
              <a:rPr lang="en-US" sz="2400" err="1">
                <a:ea typeface="+mj-lt"/>
                <a:cs typeface="+mj-lt"/>
              </a:rPr>
              <a:t>oraz</a:t>
            </a:r>
            <a:r>
              <a:rPr lang="en-US" sz="2400">
                <a:ea typeface="+mj-lt"/>
                <a:cs typeface="+mj-lt"/>
              </a:rPr>
              <a:t> </a:t>
            </a:r>
            <a:r>
              <a:rPr lang="en-US" sz="2400" err="1">
                <a:ea typeface="+mj-lt"/>
                <a:cs typeface="+mj-lt"/>
              </a:rPr>
              <a:t>pobudzanie</a:t>
            </a:r>
            <a:r>
              <a:rPr lang="en-US" sz="2400">
                <a:ea typeface="+mj-lt"/>
                <a:cs typeface="+mj-lt"/>
              </a:rPr>
              <a:t> </a:t>
            </a:r>
            <a:r>
              <a:rPr lang="en-US" sz="2400" err="1">
                <a:ea typeface="+mj-lt"/>
                <a:cs typeface="+mj-lt"/>
              </a:rPr>
              <a:t>ciała</a:t>
            </a:r>
            <a:r>
              <a:rPr lang="en-US" sz="2400">
                <a:ea typeface="+mj-lt"/>
                <a:cs typeface="+mj-lt"/>
              </a:rPr>
              <a:t>.</a:t>
            </a:r>
            <a:endParaRPr lang="en-US" sz="2400" kern="1200">
              <a:latin typeface="+mj-lt"/>
              <a:cs typeface="Calibri Light"/>
            </a:endParaRPr>
          </a:p>
        </p:txBody>
      </p:sp>
      <p:sp>
        <p:nvSpPr>
          <p:cNvPr id="27" name="Freeform: Shape 30">
            <a:extLst>
              <a:ext uri="{FF2B5EF4-FFF2-40B4-BE49-F238E27FC236}">
                <a16:creationId xmlns:a16="http://schemas.microsoft.com/office/drawing/2014/main" id="{AA607D34-E2A9-4595-9DB2-5472E077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082" y="0"/>
            <a:ext cx="4884918" cy="6858000"/>
          </a:xfrm>
          <a:custGeom>
            <a:avLst/>
            <a:gdLst>
              <a:gd name="connsiteX0" fmla="*/ 1097203 w 4884918"/>
              <a:gd name="connsiteY0" fmla="*/ 0 h 6858000"/>
              <a:gd name="connsiteX1" fmla="*/ 1154155 w 4884918"/>
              <a:gd name="connsiteY1" fmla="*/ 0 h 6858000"/>
              <a:gd name="connsiteX2" fmla="*/ 972305 w 4884918"/>
              <a:gd name="connsiteY2" fmla="*/ 343212 h 6858000"/>
              <a:gd name="connsiteX3" fmla="*/ 780524 w 4884918"/>
              <a:gd name="connsiteY3" fmla="*/ 761067 h 6858000"/>
              <a:gd name="connsiteX4" fmla="*/ 737045 w 4884918"/>
              <a:gd name="connsiteY4" fmla="*/ 865164 h 6858000"/>
              <a:gd name="connsiteX5" fmla="*/ 762322 w 4884918"/>
              <a:gd name="connsiteY5" fmla="*/ 830676 h 6858000"/>
              <a:gd name="connsiteX6" fmla="*/ 1118805 w 4884918"/>
              <a:gd name="connsiteY6" fmla="*/ 160440 h 6858000"/>
              <a:gd name="connsiteX7" fmla="*/ 1221640 w 4884918"/>
              <a:gd name="connsiteY7" fmla="*/ 0 h 6858000"/>
              <a:gd name="connsiteX8" fmla="*/ 4884918 w 4884918"/>
              <a:gd name="connsiteY8" fmla="*/ 0 h 6858000"/>
              <a:gd name="connsiteX9" fmla="*/ 4884918 w 4884918"/>
              <a:gd name="connsiteY9" fmla="*/ 6857999 h 6858000"/>
              <a:gd name="connsiteX10" fmla="*/ 4884918 w 4884918"/>
              <a:gd name="connsiteY10" fmla="*/ 6858000 h 6858000"/>
              <a:gd name="connsiteX11" fmla="*/ 704817 w 4884918"/>
              <a:gd name="connsiteY11" fmla="*/ 6858000 h 6858000"/>
              <a:gd name="connsiteX12" fmla="*/ 618717 w 4884918"/>
              <a:gd name="connsiteY12" fmla="*/ 6672538 h 6858000"/>
              <a:gd name="connsiteX13" fmla="*/ 309324 w 4884918"/>
              <a:gd name="connsiteY13" fmla="*/ 5833618 h 6858000"/>
              <a:gd name="connsiteX14" fmla="*/ 209850 w 4884918"/>
              <a:gd name="connsiteY14" fmla="*/ 5484180 h 6858000"/>
              <a:gd name="connsiteX15" fmla="*/ 211619 w 4884918"/>
              <a:gd name="connsiteY15" fmla="*/ 5517653 h 6858000"/>
              <a:gd name="connsiteX16" fmla="*/ 361778 w 4884918"/>
              <a:gd name="connsiteY16" fmla="*/ 6145524 h 6858000"/>
              <a:gd name="connsiteX17" fmla="*/ 591356 w 4884918"/>
              <a:gd name="connsiteY17" fmla="*/ 6843306 h 6858000"/>
              <a:gd name="connsiteX18" fmla="*/ 597415 w 4884918"/>
              <a:gd name="connsiteY18" fmla="*/ 6858000 h 6858000"/>
              <a:gd name="connsiteX19" fmla="*/ 545224 w 4884918"/>
              <a:gd name="connsiteY19" fmla="*/ 6858000 h 6858000"/>
              <a:gd name="connsiteX20" fmla="*/ 533604 w 4884918"/>
              <a:gd name="connsiteY20" fmla="*/ 6830072 h 6858000"/>
              <a:gd name="connsiteX21" fmla="*/ 169657 w 4884918"/>
              <a:gd name="connsiteY21" fmla="*/ 5556577 h 6858000"/>
              <a:gd name="connsiteX22" fmla="*/ 12169 w 4884918"/>
              <a:gd name="connsiteY22" fmla="*/ 4362835 h 6858000"/>
              <a:gd name="connsiteX23" fmla="*/ 46168 w 4884918"/>
              <a:gd name="connsiteY23" fmla="*/ 3338487 h 6858000"/>
              <a:gd name="connsiteX24" fmla="*/ 490574 w 4884918"/>
              <a:gd name="connsiteY24" fmla="*/ 1381078 h 6858000"/>
              <a:gd name="connsiteX25" fmla="*/ 984701 w 4884918"/>
              <a:gd name="connsiteY25"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4918"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4884918" y="0"/>
                </a:lnTo>
                <a:lnTo>
                  <a:pt x="4884918" y="6857999"/>
                </a:lnTo>
                <a:lnTo>
                  <a:pt x="4884918"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2"/>
          </a:solidFill>
          <a:ln w="6857" cap="flat">
            <a:noFill/>
            <a:prstDash val="solid"/>
            <a:miter/>
          </a:ln>
        </p:spPr>
        <p:txBody>
          <a:bodyPr wrap="square" rtlCol="0" anchor="ctr">
            <a:noAutofit/>
          </a:bodyPr>
          <a:lstStyle/>
          <a:p>
            <a:endParaRPr lang="en-US"/>
          </a:p>
        </p:txBody>
      </p:sp>
      <p:sp>
        <p:nvSpPr>
          <p:cNvPr id="28"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 y="5439978"/>
            <a:ext cx="5897880" cy="18288"/>
          </a:xfrm>
          <a:custGeom>
            <a:avLst/>
            <a:gdLst>
              <a:gd name="connsiteX0" fmla="*/ 0 w 5897880"/>
              <a:gd name="connsiteY0" fmla="*/ 0 h 18288"/>
              <a:gd name="connsiteX1" fmla="*/ 537362 w 5897880"/>
              <a:gd name="connsiteY1" fmla="*/ 0 h 18288"/>
              <a:gd name="connsiteX2" fmla="*/ 1133704 w 5897880"/>
              <a:gd name="connsiteY2" fmla="*/ 0 h 18288"/>
              <a:gd name="connsiteX3" fmla="*/ 1671066 w 5897880"/>
              <a:gd name="connsiteY3" fmla="*/ 0 h 18288"/>
              <a:gd name="connsiteX4" fmla="*/ 2385365 w 5897880"/>
              <a:gd name="connsiteY4" fmla="*/ 0 h 18288"/>
              <a:gd name="connsiteX5" fmla="*/ 3040685 w 5897880"/>
              <a:gd name="connsiteY5" fmla="*/ 0 h 18288"/>
              <a:gd name="connsiteX6" fmla="*/ 3696005 w 5897880"/>
              <a:gd name="connsiteY6" fmla="*/ 0 h 18288"/>
              <a:gd name="connsiteX7" fmla="*/ 4469282 w 5897880"/>
              <a:gd name="connsiteY7" fmla="*/ 0 h 18288"/>
              <a:gd name="connsiteX8" fmla="*/ 5183581 w 5897880"/>
              <a:gd name="connsiteY8" fmla="*/ 0 h 18288"/>
              <a:gd name="connsiteX9" fmla="*/ 5897880 w 5897880"/>
              <a:gd name="connsiteY9" fmla="*/ 0 h 18288"/>
              <a:gd name="connsiteX10" fmla="*/ 5897880 w 5897880"/>
              <a:gd name="connsiteY10" fmla="*/ 18288 h 18288"/>
              <a:gd name="connsiteX11" fmla="*/ 5419496 w 5897880"/>
              <a:gd name="connsiteY11" fmla="*/ 18288 h 18288"/>
              <a:gd name="connsiteX12" fmla="*/ 4882134 w 5897880"/>
              <a:gd name="connsiteY12" fmla="*/ 18288 h 18288"/>
              <a:gd name="connsiteX13" fmla="*/ 4167835 w 5897880"/>
              <a:gd name="connsiteY13" fmla="*/ 18288 h 18288"/>
              <a:gd name="connsiteX14" fmla="*/ 3394558 w 5897880"/>
              <a:gd name="connsiteY14" fmla="*/ 18288 h 18288"/>
              <a:gd name="connsiteX15" fmla="*/ 2798216 w 5897880"/>
              <a:gd name="connsiteY15" fmla="*/ 18288 h 18288"/>
              <a:gd name="connsiteX16" fmla="*/ 2024939 w 5897880"/>
              <a:gd name="connsiteY16" fmla="*/ 18288 h 18288"/>
              <a:gd name="connsiteX17" fmla="*/ 1487576 w 5897880"/>
              <a:gd name="connsiteY17" fmla="*/ 18288 h 18288"/>
              <a:gd name="connsiteX18" fmla="*/ 1009193 w 5897880"/>
              <a:gd name="connsiteY18" fmla="*/ 18288 h 18288"/>
              <a:gd name="connsiteX19" fmla="*/ 0 w 5897880"/>
              <a:gd name="connsiteY19" fmla="*/ 18288 h 18288"/>
              <a:gd name="connsiteX20" fmla="*/ 0 w 5897880"/>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97880" h="18288" fill="none" extrusionOk="0">
                <a:moveTo>
                  <a:pt x="0" y="0"/>
                </a:moveTo>
                <a:cubicBezTo>
                  <a:pt x="232564" y="21549"/>
                  <a:pt x="389747" y="7320"/>
                  <a:pt x="537362" y="0"/>
                </a:cubicBezTo>
                <a:cubicBezTo>
                  <a:pt x="684977" y="-7320"/>
                  <a:pt x="894159" y="-7726"/>
                  <a:pt x="1133704" y="0"/>
                </a:cubicBezTo>
                <a:cubicBezTo>
                  <a:pt x="1373249" y="7726"/>
                  <a:pt x="1440352" y="-304"/>
                  <a:pt x="1671066" y="0"/>
                </a:cubicBezTo>
                <a:cubicBezTo>
                  <a:pt x="1901780" y="304"/>
                  <a:pt x="2091497" y="765"/>
                  <a:pt x="2385365" y="0"/>
                </a:cubicBezTo>
                <a:cubicBezTo>
                  <a:pt x="2679233" y="-765"/>
                  <a:pt x="2762926" y="2802"/>
                  <a:pt x="3040685" y="0"/>
                </a:cubicBezTo>
                <a:cubicBezTo>
                  <a:pt x="3318444" y="-2802"/>
                  <a:pt x="3409726" y="9093"/>
                  <a:pt x="3696005" y="0"/>
                </a:cubicBezTo>
                <a:cubicBezTo>
                  <a:pt x="3982284" y="-9093"/>
                  <a:pt x="4087272" y="27119"/>
                  <a:pt x="4469282" y="0"/>
                </a:cubicBezTo>
                <a:cubicBezTo>
                  <a:pt x="4851292" y="-27119"/>
                  <a:pt x="4924835" y="26473"/>
                  <a:pt x="5183581" y="0"/>
                </a:cubicBezTo>
                <a:cubicBezTo>
                  <a:pt x="5442327" y="-26473"/>
                  <a:pt x="5598463" y="7328"/>
                  <a:pt x="5897880" y="0"/>
                </a:cubicBezTo>
                <a:cubicBezTo>
                  <a:pt x="5898259" y="7355"/>
                  <a:pt x="5898164" y="10249"/>
                  <a:pt x="5897880" y="18288"/>
                </a:cubicBezTo>
                <a:cubicBezTo>
                  <a:pt x="5682742" y="31268"/>
                  <a:pt x="5520014" y="14700"/>
                  <a:pt x="5419496" y="18288"/>
                </a:cubicBezTo>
                <a:cubicBezTo>
                  <a:pt x="5318978" y="21876"/>
                  <a:pt x="5012864" y="-2446"/>
                  <a:pt x="4882134" y="18288"/>
                </a:cubicBezTo>
                <a:cubicBezTo>
                  <a:pt x="4751404" y="39022"/>
                  <a:pt x="4313676" y="-3937"/>
                  <a:pt x="4167835" y="18288"/>
                </a:cubicBezTo>
                <a:cubicBezTo>
                  <a:pt x="4021994" y="40513"/>
                  <a:pt x="3715729" y="50049"/>
                  <a:pt x="3394558" y="18288"/>
                </a:cubicBezTo>
                <a:cubicBezTo>
                  <a:pt x="3073387" y="-13473"/>
                  <a:pt x="3093227" y="29828"/>
                  <a:pt x="2798216" y="18288"/>
                </a:cubicBezTo>
                <a:cubicBezTo>
                  <a:pt x="2503205" y="6748"/>
                  <a:pt x="2297615" y="22459"/>
                  <a:pt x="2024939" y="18288"/>
                </a:cubicBezTo>
                <a:cubicBezTo>
                  <a:pt x="1752263" y="14117"/>
                  <a:pt x="1629814" y="-5485"/>
                  <a:pt x="1487576" y="18288"/>
                </a:cubicBezTo>
                <a:cubicBezTo>
                  <a:pt x="1345338" y="42061"/>
                  <a:pt x="1238885" y="15810"/>
                  <a:pt x="1009193" y="18288"/>
                </a:cubicBezTo>
                <a:cubicBezTo>
                  <a:pt x="779501" y="20766"/>
                  <a:pt x="441829" y="-24679"/>
                  <a:pt x="0" y="18288"/>
                </a:cubicBezTo>
                <a:cubicBezTo>
                  <a:pt x="-384" y="12702"/>
                  <a:pt x="-513" y="4636"/>
                  <a:pt x="0" y="0"/>
                </a:cubicBezTo>
                <a:close/>
              </a:path>
              <a:path w="5897880" h="18288" stroke="0" extrusionOk="0">
                <a:moveTo>
                  <a:pt x="0" y="0"/>
                </a:moveTo>
                <a:cubicBezTo>
                  <a:pt x="196299" y="-26676"/>
                  <a:pt x="463834" y="6738"/>
                  <a:pt x="596341" y="0"/>
                </a:cubicBezTo>
                <a:cubicBezTo>
                  <a:pt x="728848" y="-6738"/>
                  <a:pt x="857267" y="1845"/>
                  <a:pt x="1074725" y="0"/>
                </a:cubicBezTo>
                <a:cubicBezTo>
                  <a:pt x="1292183" y="-1845"/>
                  <a:pt x="1545672" y="3744"/>
                  <a:pt x="1848002" y="0"/>
                </a:cubicBezTo>
                <a:cubicBezTo>
                  <a:pt x="2150332" y="-3744"/>
                  <a:pt x="2306688" y="-14526"/>
                  <a:pt x="2444344" y="0"/>
                </a:cubicBezTo>
                <a:cubicBezTo>
                  <a:pt x="2582000" y="14526"/>
                  <a:pt x="2761095" y="-11862"/>
                  <a:pt x="3040685" y="0"/>
                </a:cubicBezTo>
                <a:cubicBezTo>
                  <a:pt x="3320275" y="11862"/>
                  <a:pt x="3622320" y="-32867"/>
                  <a:pt x="3813962" y="0"/>
                </a:cubicBezTo>
                <a:cubicBezTo>
                  <a:pt x="4005604" y="32867"/>
                  <a:pt x="4117810" y="-10778"/>
                  <a:pt x="4351325" y="0"/>
                </a:cubicBezTo>
                <a:cubicBezTo>
                  <a:pt x="4584840" y="10778"/>
                  <a:pt x="4963783" y="-32384"/>
                  <a:pt x="5124602" y="0"/>
                </a:cubicBezTo>
                <a:cubicBezTo>
                  <a:pt x="5285421" y="32384"/>
                  <a:pt x="5705238" y="-29538"/>
                  <a:pt x="5897880" y="0"/>
                </a:cubicBezTo>
                <a:cubicBezTo>
                  <a:pt x="5898220" y="5688"/>
                  <a:pt x="5897711" y="13142"/>
                  <a:pt x="5897880" y="18288"/>
                </a:cubicBezTo>
                <a:cubicBezTo>
                  <a:pt x="5630425" y="-1425"/>
                  <a:pt x="5532865" y="12244"/>
                  <a:pt x="5242560" y="18288"/>
                </a:cubicBezTo>
                <a:cubicBezTo>
                  <a:pt x="4952255" y="24332"/>
                  <a:pt x="4783060" y="5748"/>
                  <a:pt x="4646219" y="18288"/>
                </a:cubicBezTo>
                <a:cubicBezTo>
                  <a:pt x="4509378" y="30828"/>
                  <a:pt x="4163771" y="-13995"/>
                  <a:pt x="3872941" y="18288"/>
                </a:cubicBezTo>
                <a:cubicBezTo>
                  <a:pt x="3582111" y="50571"/>
                  <a:pt x="3362704" y="-1402"/>
                  <a:pt x="3099664" y="18288"/>
                </a:cubicBezTo>
                <a:cubicBezTo>
                  <a:pt x="2836624" y="37978"/>
                  <a:pt x="2747441" y="19657"/>
                  <a:pt x="2562301" y="18288"/>
                </a:cubicBezTo>
                <a:cubicBezTo>
                  <a:pt x="2377161" y="16919"/>
                  <a:pt x="2104946" y="21735"/>
                  <a:pt x="1906981" y="18288"/>
                </a:cubicBezTo>
                <a:cubicBezTo>
                  <a:pt x="1709016" y="14841"/>
                  <a:pt x="1304654" y="-2323"/>
                  <a:pt x="1133704" y="18288"/>
                </a:cubicBezTo>
                <a:cubicBezTo>
                  <a:pt x="962754" y="38899"/>
                  <a:pt x="457048" y="2985"/>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ketch line 2">
            <a:extLst>
              <a:ext uri="{FF2B5EF4-FFF2-40B4-BE49-F238E27FC236}">
                <a16:creationId xmlns:a16="http://schemas.microsoft.com/office/drawing/2014/main" id="{8FFD9892-EDE5-4886-A313-66099DA8C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395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944B0DA-A6BC-D252-B42C-515C28615B9B}"/>
              </a:ext>
            </a:extLst>
          </p:cNvPr>
          <p:cNvSpPr>
            <a:spLocks noGrp="1"/>
          </p:cNvSpPr>
          <p:nvPr>
            <p:ph type="title"/>
          </p:nvPr>
        </p:nvSpPr>
        <p:spPr>
          <a:xfrm>
            <a:off x="686834" y="1153572"/>
            <a:ext cx="3402806" cy="4461163"/>
          </a:xfrm>
        </p:spPr>
        <p:txBody>
          <a:bodyPr>
            <a:normAutofit/>
          </a:bodyPr>
          <a:lstStyle/>
          <a:p>
            <a:pPr algn="ctr"/>
            <a:r>
              <a:rPr lang="en-US" sz="2400" err="1">
                <a:solidFill>
                  <a:srgbClr val="FFFFFF"/>
                </a:solidFill>
                <a:ea typeface="+mj-lt"/>
                <a:cs typeface="+mj-lt"/>
              </a:rPr>
              <a:t>Gimnastykę</a:t>
            </a:r>
            <a:r>
              <a:rPr lang="en-US" sz="2400">
                <a:solidFill>
                  <a:srgbClr val="FFFFFF"/>
                </a:solidFill>
                <a:ea typeface="+mj-lt"/>
                <a:cs typeface="+mj-lt"/>
              </a:rPr>
              <a:t> </a:t>
            </a:r>
            <a:r>
              <a:rPr lang="en-US" sz="2400" err="1">
                <a:solidFill>
                  <a:srgbClr val="FFFFFF"/>
                </a:solidFill>
                <a:ea typeface="+mj-lt"/>
                <a:cs typeface="+mj-lt"/>
              </a:rPr>
              <a:t>zaczać</a:t>
            </a:r>
            <a:r>
              <a:rPr lang="en-US" sz="2400">
                <a:solidFill>
                  <a:srgbClr val="FFFFFF"/>
                </a:solidFill>
                <a:ea typeface="+mj-lt"/>
                <a:cs typeface="+mj-lt"/>
              </a:rPr>
              <a:t> </a:t>
            </a:r>
            <a:r>
              <a:rPr lang="en-US" sz="2400" err="1">
                <a:solidFill>
                  <a:srgbClr val="FFFFFF"/>
                </a:solidFill>
                <a:ea typeface="+mj-lt"/>
                <a:cs typeface="+mj-lt"/>
              </a:rPr>
              <a:t>czas</a:t>
            </a:r>
            <a:br>
              <a:rPr lang="en-US" sz="2400">
                <a:ea typeface="+mj-lt"/>
                <a:cs typeface="+mj-lt"/>
              </a:rPr>
            </a:br>
            <a:br>
              <a:rPr lang="en-US" sz="2400">
                <a:ea typeface="+mj-lt"/>
                <a:cs typeface="+mj-lt"/>
              </a:rPr>
            </a:br>
            <a:r>
              <a:rPr lang="en-US" sz="2400" err="1">
                <a:solidFill>
                  <a:srgbClr val="FFFFFF"/>
                </a:solidFill>
                <a:ea typeface="+mj-lt"/>
                <a:cs typeface="+mj-lt"/>
              </a:rPr>
              <a:t>nasza</a:t>
            </a:r>
            <a:r>
              <a:rPr lang="en-US" sz="2400">
                <a:solidFill>
                  <a:srgbClr val="FFFFFF"/>
                </a:solidFill>
                <a:ea typeface="+mj-lt"/>
                <a:cs typeface="+mj-lt"/>
              </a:rPr>
              <a:t> </a:t>
            </a:r>
            <a:r>
              <a:rPr lang="en-US" sz="2400" err="1">
                <a:solidFill>
                  <a:srgbClr val="FFFFFF"/>
                </a:solidFill>
                <a:ea typeface="+mj-lt"/>
                <a:cs typeface="+mj-lt"/>
              </a:rPr>
              <a:t>twórczość</a:t>
            </a:r>
            <a:r>
              <a:rPr lang="en-US" sz="2400">
                <a:solidFill>
                  <a:srgbClr val="FFFFFF"/>
                </a:solidFill>
                <a:ea typeface="+mj-lt"/>
                <a:cs typeface="+mj-lt"/>
              </a:rPr>
              <a:t> </a:t>
            </a:r>
            <a:endParaRPr lang="pl-PL" sz="2400">
              <a:ea typeface="+mj-lt"/>
              <a:cs typeface="+mj-lt"/>
            </a:endParaRPr>
          </a:p>
          <a:p>
            <a:endParaRPr lang="pl-PL" sz="2400">
              <a:solidFill>
                <a:srgbClr val="FFFFFF"/>
              </a:solidFill>
              <a:cs typeface="Calibri Light"/>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0B1979BD-B7D0-E98C-1FB3-65AFD8FFA858}"/>
              </a:ext>
            </a:extLst>
          </p:cNvPr>
          <p:cNvSpPr>
            <a:spLocks noGrp="1"/>
          </p:cNvSpPr>
          <p:nvPr>
            <p:ph idx="1"/>
          </p:nvPr>
        </p:nvSpPr>
        <p:spPr>
          <a:xfrm>
            <a:off x="4447308" y="591344"/>
            <a:ext cx="6906491" cy="5585619"/>
          </a:xfrm>
        </p:spPr>
        <p:txBody>
          <a:bodyPr anchor="ctr">
            <a:normAutofit/>
          </a:bodyPr>
          <a:lstStyle/>
          <a:p>
            <a:pPr marL="0" indent="0">
              <a:buNone/>
            </a:pPr>
            <a:r>
              <a:rPr lang="pl-PL" b="1">
                <a:solidFill>
                  <a:srgbClr val="002060"/>
                </a:solidFill>
                <a:ea typeface="+mn-lt"/>
                <a:cs typeface="+mn-lt"/>
              </a:rPr>
              <a:t>        Gimnastykę my lubimy</a:t>
            </a:r>
          </a:p>
          <a:p>
            <a:pPr marL="0" indent="0">
              <a:buNone/>
            </a:pPr>
            <a:r>
              <a:rPr lang="pl-PL" b="1">
                <a:solidFill>
                  <a:srgbClr val="002060"/>
                </a:solidFill>
                <a:ea typeface="+mn-lt"/>
                <a:cs typeface="+mn-lt"/>
              </a:rPr>
              <a:t>        i dlatego ją ćwiczymy.</a:t>
            </a:r>
            <a:endParaRPr lang="en-US" b="1">
              <a:solidFill>
                <a:srgbClr val="002060"/>
              </a:solidFill>
              <a:ea typeface="+mn-lt"/>
              <a:cs typeface="+mn-lt"/>
            </a:endParaRPr>
          </a:p>
          <a:p>
            <a:pPr marL="0" indent="0">
              <a:buNone/>
            </a:pPr>
            <a:r>
              <a:rPr lang="pl-PL">
                <a:ea typeface="+mn-lt"/>
                <a:cs typeface="+mn-lt"/>
              </a:rPr>
              <a:t>                                    Mateusz  kl.3b</a:t>
            </a:r>
            <a:endParaRPr lang="en-US">
              <a:ea typeface="+mn-lt"/>
              <a:cs typeface="+mn-lt"/>
            </a:endParaRPr>
          </a:p>
          <a:p>
            <a:pPr marL="0" indent="0">
              <a:buNone/>
            </a:pPr>
            <a:r>
              <a:rPr lang="pl-PL" b="1">
                <a:solidFill>
                  <a:srgbClr val="002060"/>
                </a:solidFill>
                <a:ea typeface="+mn-lt"/>
                <a:cs typeface="+mn-lt"/>
              </a:rPr>
              <a:t>Zawsze kiedy lekcji czas,</a:t>
            </a:r>
            <a:endParaRPr lang="en-US" b="1">
              <a:solidFill>
                <a:srgbClr val="002060"/>
              </a:solidFill>
              <a:ea typeface="+mn-lt"/>
              <a:cs typeface="+mn-lt"/>
            </a:endParaRPr>
          </a:p>
          <a:p>
            <a:pPr marL="0" indent="0">
              <a:buNone/>
            </a:pPr>
            <a:r>
              <a:rPr lang="pl-PL" b="1">
                <a:solidFill>
                  <a:srgbClr val="002060"/>
                </a:solidFill>
                <a:ea typeface="+mn-lt"/>
                <a:cs typeface="+mn-lt"/>
              </a:rPr>
              <a:t>pani do gimnastyki zachęca nas </a:t>
            </a:r>
            <a:endParaRPr lang="en-US" b="1">
              <a:solidFill>
                <a:srgbClr val="002060"/>
              </a:solidFill>
              <a:ea typeface="+mn-lt"/>
              <a:cs typeface="+mn-lt"/>
            </a:endParaRPr>
          </a:p>
          <a:p>
            <a:pPr marL="0" indent="0">
              <a:buNone/>
            </a:pPr>
            <a:r>
              <a:rPr lang="pl-PL">
                <a:ea typeface="+mn-lt"/>
                <a:cs typeface="+mn-lt"/>
              </a:rPr>
              <a:t>                                      Mateusz  kl.3b</a:t>
            </a:r>
            <a:endParaRPr lang="en-US">
              <a:ea typeface="+mn-lt"/>
              <a:cs typeface="+mn-lt"/>
            </a:endParaRPr>
          </a:p>
          <a:p>
            <a:endParaRPr lang="pl-PL">
              <a:ea typeface="+mn-lt"/>
              <a:cs typeface="+mn-lt"/>
            </a:endParaRPr>
          </a:p>
          <a:p>
            <a:endParaRPr lang="pl-PL">
              <a:cs typeface="Calibri"/>
            </a:endParaRPr>
          </a:p>
        </p:txBody>
      </p:sp>
    </p:spTree>
    <p:extLst>
      <p:ext uri="{BB962C8B-B14F-4D97-AF65-F5344CB8AC3E}">
        <p14:creationId xmlns:p14="http://schemas.microsoft.com/office/powerpoint/2010/main" val="3523028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20A9D99-B519-AE9D-DA80-DDA1EA5B5CF0}"/>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b="1">
                <a:solidFill>
                  <a:schemeClr val="accent1"/>
                </a:solidFill>
                <a:cs typeface="Calibri Light"/>
              </a:rPr>
              <a:t>Bez </a:t>
            </a:r>
            <a:r>
              <a:rPr lang="en-US" sz="5400" b="1" err="1">
                <a:solidFill>
                  <a:schemeClr val="accent1"/>
                </a:solidFill>
                <a:cs typeface="Calibri Light"/>
              </a:rPr>
              <a:t>sportu</a:t>
            </a:r>
            <a:r>
              <a:rPr lang="en-US" sz="5400" b="1">
                <a:solidFill>
                  <a:schemeClr val="accent1"/>
                </a:solidFill>
                <a:cs typeface="Calibri Light"/>
              </a:rPr>
              <a:t> </a:t>
            </a:r>
            <a:r>
              <a:rPr lang="en-US" sz="5400" b="1" err="1">
                <a:solidFill>
                  <a:schemeClr val="accent1"/>
                </a:solidFill>
                <a:cs typeface="Calibri Light"/>
              </a:rPr>
              <a:t>będzie</a:t>
            </a:r>
            <a:r>
              <a:rPr lang="en-US" sz="5400" b="1">
                <a:solidFill>
                  <a:schemeClr val="accent1"/>
                </a:solidFill>
                <a:cs typeface="Calibri Light"/>
              </a:rPr>
              <a:t> z </a:t>
            </a:r>
            <a:r>
              <a:rPr lang="en-US" sz="5400" b="1" err="1">
                <a:solidFill>
                  <a:schemeClr val="accent1"/>
                </a:solidFill>
                <a:cs typeface="Calibri Light"/>
              </a:rPr>
              <a:t>nami</a:t>
            </a:r>
            <a:r>
              <a:rPr lang="en-US" sz="5400" b="1">
                <a:solidFill>
                  <a:schemeClr val="accent1"/>
                </a:solidFill>
                <a:cs typeface="Calibri Light"/>
              </a:rPr>
              <a:t> </a:t>
            </a:r>
            <a:r>
              <a:rPr lang="en-US" sz="5400" b="1" err="1">
                <a:solidFill>
                  <a:schemeClr val="accent1"/>
                </a:solidFill>
                <a:cs typeface="Calibri Light"/>
              </a:rPr>
              <a:t>krucho</a:t>
            </a:r>
            <a:r>
              <a:rPr lang="en-US" sz="5400" b="1">
                <a:solidFill>
                  <a:schemeClr val="accent1"/>
                </a:solidFill>
                <a:cs typeface="Calibri Light"/>
              </a:rPr>
              <a:t>!!!</a:t>
            </a:r>
          </a:p>
        </p:txBody>
      </p:sp>
      <p:pic>
        <p:nvPicPr>
          <p:cNvPr id="5" name="Obraz 5" descr="Obraz zawierający tekst, osoba, w pomieszczeniu, chłopiec&#10;&#10;Opis wygenerowany automatycznie">
            <a:extLst>
              <a:ext uri="{FF2B5EF4-FFF2-40B4-BE49-F238E27FC236}">
                <a16:creationId xmlns:a16="http://schemas.microsoft.com/office/drawing/2014/main" id="{C4806B75-1392-FBBC-1250-35CA73470B75}"/>
              </a:ext>
            </a:extLst>
          </p:cNvPr>
          <p:cNvPicPr>
            <a:picLocks noGrp="1" noChangeAspect="1"/>
          </p:cNvPicPr>
          <p:nvPr>
            <p:ph idx="1"/>
          </p:nvPr>
        </p:nvPicPr>
        <p:blipFill rotWithShape="1">
          <a:blip r:embed="rId2"/>
          <a:srcRect r="-1" b="3373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ymbol zastępczy tekstu 3">
            <a:extLst>
              <a:ext uri="{FF2B5EF4-FFF2-40B4-BE49-F238E27FC236}">
                <a16:creationId xmlns:a16="http://schemas.microsoft.com/office/drawing/2014/main" id="{63513012-2033-6C73-6F73-5B9B642977F0}"/>
              </a:ext>
            </a:extLst>
          </p:cNvPr>
          <p:cNvSpPr>
            <a:spLocks noGrp="1"/>
          </p:cNvSpPr>
          <p:nvPr>
            <p:ph type="body" sz="half" idx="2"/>
          </p:nvPr>
        </p:nvSpPr>
        <p:spPr>
          <a:xfrm>
            <a:off x="5297762" y="2706624"/>
            <a:ext cx="6251110" cy="3483864"/>
          </a:xfrm>
        </p:spPr>
        <p:txBody>
          <a:bodyPr vert="horz" lIns="91440" tIns="45720" rIns="91440" bIns="45720" rtlCol="0" anchor="t">
            <a:normAutofit/>
          </a:bodyPr>
          <a:lstStyle/>
          <a:p>
            <a:r>
              <a:rPr lang="en-US" sz="3200"/>
              <a:t>Sport to </a:t>
            </a:r>
            <a:r>
              <a:rPr lang="en-US" sz="3200" err="1"/>
              <a:t>bardzo</a:t>
            </a:r>
            <a:r>
              <a:rPr lang="en-US" sz="3200"/>
              <a:t> </a:t>
            </a:r>
            <a:r>
              <a:rPr lang="en-US" sz="3200" err="1"/>
              <a:t>ważna</a:t>
            </a:r>
            <a:r>
              <a:rPr lang="en-US" sz="3200"/>
              <a:t> </a:t>
            </a:r>
            <a:r>
              <a:rPr lang="en-US" sz="3200" err="1"/>
              <a:t>rzecz</a:t>
            </a:r>
            <a:r>
              <a:rPr lang="en-US" sz="3200"/>
              <a:t>.</a:t>
            </a:r>
            <a:endParaRPr lang="pl-PL" sz="3200">
              <a:cs typeface="Calibri"/>
            </a:endParaRPr>
          </a:p>
          <a:p>
            <a:r>
              <a:rPr lang="en-US" sz="3200" err="1"/>
              <a:t>Każdy</a:t>
            </a:r>
            <a:r>
              <a:rPr lang="en-US" sz="3200"/>
              <a:t> ci to </a:t>
            </a:r>
            <a:r>
              <a:rPr lang="en-US" sz="3200" err="1"/>
              <a:t>powie</a:t>
            </a:r>
            <a:r>
              <a:rPr lang="en-US" sz="3200"/>
              <a:t>.</a:t>
            </a:r>
            <a:endParaRPr lang="en-US" sz="3200">
              <a:cs typeface="Calibri" panose="020F0502020204030204"/>
            </a:endParaRPr>
          </a:p>
          <a:p>
            <a:r>
              <a:rPr lang="en-US" sz="3200"/>
              <a:t>Bo </a:t>
            </a:r>
            <a:r>
              <a:rPr lang="en-US" sz="3200" err="1"/>
              <a:t>gdy</a:t>
            </a:r>
            <a:r>
              <a:rPr lang="en-US" sz="3200"/>
              <a:t> </a:t>
            </a:r>
            <a:r>
              <a:rPr lang="en-US" sz="3200" err="1"/>
              <a:t>biegać</a:t>
            </a:r>
            <a:r>
              <a:rPr lang="en-US" sz="3200"/>
              <a:t> </a:t>
            </a:r>
            <a:r>
              <a:rPr lang="en-US" sz="3200" err="1"/>
              <a:t>długo</a:t>
            </a:r>
            <a:r>
              <a:rPr lang="en-US" sz="3200"/>
              <a:t> </a:t>
            </a:r>
            <a:r>
              <a:rPr lang="en-US" sz="3200" err="1"/>
              <a:t>chcesz</a:t>
            </a:r>
            <a:r>
              <a:rPr lang="en-US" sz="3200"/>
              <a:t>.</a:t>
            </a:r>
            <a:endParaRPr lang="en-US" sz="3200">
              <a:cs typeface="Calibri" panose="020F0502020204030204"/>
            </a:endParaRPr>
          </a:p>
          <a:p>
            <a:r>
              <a:rPr lang="en-US" sz="3200"/>
              <a:t>To </a:t>
            </a:r>
            <a:r>
              <a:rPr lang="en-US" sz="3200" err="1"/>
              <a:t>kondycję</a:t>
            </a:r>
            <a:r>
              <a:rPr lang="en-US" sz="3200"/>
              <a:t> </a:t>
            </a:r>
            <a:r>
              <a:rPr lang="en-US" sz="3200" err="1"/>
              <a:t>musisz</a:t>
            </a:r>
            <a:r>
              <a:rPr lang="en-US" sz="3200"/>
              <a:t> </a:t>
            </a:r>
            <a:r>
              <a:rPr lang="en-US" sz="3200" err="1"/>
              <a:t>mieć</a:t>
            </a:r>
            <a:r>
              <a:rPr lang="en-US" sz="3200"/>
              <a:t> </a:t>
            </a:r>
            <a:endParaRPr lang="en-US" sz="3200">
              <a:cs typeface="Calibri" panose="020F0502020204030204"/>
            </a:endParaRPr>
          </a:p>
          <a:p>
            <a:r>
              <a:rPr lang="en-US" sz="3200"/>
              <a:t>                                          Filip  kl.3b</a:t>
            </a:r>
            <a:endParaRPr lang="en-US" sz="3200">
              <a:cs typeface="Calibri" panose="020F0502020204030204"/>
            </a:endParaRPr>
          </a:p>
        </p:txBody>
      </p:sp>
    </p:spTree>
    <p:extLst>
      <p:ext uri="{BB962C8B-B14F-4D97-AF65-F5344CB8AC3E}">
        <p14:creationId xmlns:p14="http://schemas.microsoft.com/office/powerpoint/2010/main" val="1087246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9E559F4-0926-D088-0F3D-2896A6B59887}"/>
              </a:ext>
            </a:extLst>
          </p:cNvPr>
          <p:cNvSpPr>
            <a:spLocks noGrp="1"/>
          </p:cNvSpPr>
          <p:nvPr>
            <p:ph type="title"/>
          </p:nvPr>
        </p:nvSpPr>
        <p:spPr>
          <a:xfrm>
            <a:off x="686834" y="1153572"/>
            <a:ext cx="3200400" cy="4461163"/>
          </a:xfrm>
        </p:spPr>
        <p:txBody>
          <a:bodyPr>
            <a:normAutofit/>
          </a:bodyPr>
          <a:lstStyle/>
          <a:p>
            <a:r>
              <a:rPr lang="pl-PL">
                <a:solidFill>
                  <a:srgbClr val="FFFFFF"/>
                </a:solidFill>
                <a:cs typeface="Calibri Light"/>
              </a:rPr>
              <a:t>Na czym polega projekt.</a:t>
            </a:r>
          </a:p>
        </p:txBody>
      </p:sp>
      <p:sp>
        <p:nvSpPr>
          <p:cNvPr id="1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897BB96B-D4BB-D85D-9500-0C31EAA7C1B4}"/>
              </a:ext>
            </a:extLst>
          </p:cNvPr>
          <p:cNvSpPr>
            <a:spLocks noGrp="1"/>
          </p:cNvSpPr>
          <p:nvPr>
            <p:ph idx="1"/>
          </p:nvPr>
        </p:nvSpPr>
        <p:spPr>
          <a:xfrm>
            <a:off x="4447308" y="591344"/>
            <a:ext cx="6906491" cy="5585619"/>
          </a:xfrm>
        </p:spPr>
        <p:txBody>
          <a:bodyPr anchor="ctr">
            <a:normAutofit fontScale="92500"/>
          </a:bodyPr>
          <a:lstStyle/>
          <a:p>
            <a:endParaRPr lang="pl-PL">
              <a:ea typeface="+mn-lt"/>
              <a:cs typeface="+mn-lt"/>
            </a:endParaRPr>
          </a:p>
          <a:p>
            <a:pPr marL="0" indent="0">
              <a:buNone/>
            </a:pPr>
            <a:r>
              <a:rPr lang="pl-PL">
                <a:ea typeface="+mn-lt"/>
                <a:cs typeface="+mn-lt"/>
              </a:rPr>
              <a:t>Klasa 3b  pod kierunkiem Anny Rudnickiej jest uczestnikiem projektu,  którego pomysłodawcą i organizatorem jest Specjalistyczna Poradnia Wczesnej Pomocy Psychologiczno-Pedagogicznej Półkole wraz z Przedszkolem nr 67. W ramach projektu uczniowie pracować będą metodą projektu towarzyszyć im będzie codzienna gimnastyka poranna i picie wody, każdy tydzień będzie poświęcony  innej tematyce , ćwiczyć będą pod okiem  mistrza sportu, wykonywać będą prace konkursowe, poznają sylwetki polskich olimpijczyków. Podsumowanie projektu zakończy się Dziecięcą Sztafetą dla Pokoju w Ukrainie i na Świecie.</a:t>
            </a:r>
            <a:endParaRPr lang="pl-PL">
              <a:cs typeface="Calibri"/>
            </a:endParaRPr>
          </a:p>
          <a:p>
            <a:endParaRPr lang="pl-PL">
              <a:cs typeface="Calibri"/>
            </a:endParaRPr>
          </a:p>
        </p:txBody>
      </p:sp>
    </p:spTree>
    <p:extLst>
      <p:ext uri="{BB962C8B-B14F-4D97-AF65-F5344CB8AC3E}">
        <p14:creationId xmlns:p14="http://schemas.microsoft.com/office/powerpoint/2010/main" val="2741227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9A27FDE-B1F1-A334-BDF6-FA01F351A2B7}"/>
              </a:ext>
            </a:extLst>
          </p:cNvPr>
          <p:cNvSpPr>
            <a:spLocks noGrp="1"/>
          </p:cNvSpPr>
          <p:nvPr>
            <p:ph type="title"/>
          </p:nvPr>
        </p:nvSpPr>
        <p:spPr>
          <a:xfrm>
            <a:off x="686834" y="1153572"/>
            <a:ext cx="3200400" cy="4461163"/>
          </a:xfrm>
        </p:spPr>
        <p:txBody>
          <a:bodyPr>
            <a:normAutofit/>
          </a:bodyPr>
          <a:lstStyle/>
          <a:p>
            <a:pPr>
              <a:spcBef>
                <a:spcPts val="1000"/>
              </a:spcBef>
            </a:pPr>
            <a:r>
              <a:rPr lang="pl-PL" sz="3100">
                <a:solidFill>
                  <a:srgbClr val="FFFFFF"/>
                </a:solidFill>
                <a:ea typeface="+mj-lt"/>
                <a:cs typeface="+mj-lt"/>
              </a:rPr>
              <a:t>Tydzień trzeci </a:t>
            </a:r>
            <a:endParaRPr lang="en-US" sz="3100">
              <a:solidFill>
                <a:srgbClr val="FFFFFF"/>
              </a:solidFill>
              <a:ea typeface="+mj-lt"/>
              <a:cs typeface="+mj-lt"/>
            </a:endParaRPr>
          </a:p>
          <a:p>
            <a:pPr>
              <a:spcBef>
                <a:spcPts val="1000"/>
              </a:spcBef>
            </a:pPr>
            <a:endParaRPr lang="pl-PL" sz="3100">
              <a:solidFill>
                <a:srgbClr val="FFFFFF"/>
              </a:solidFill>
              <a:ea typeface="+mj-lt"/>
              <a:cs typeface="+mj-lt"/>
            </a:endParaRPr>
          </a:p>
          <a:p>
            <a:pPr>
              <a:spcBef>
                <a:spcPts val="1000"/>
              </a:spcBef>
            </a:pPr>
            <a:r>
              <a:rPr lang="pl-PL" sz="3100">
                <a:solidFill>
                  <a:srgbClr val="FFFFFF"/>
                </a:solidFill>
                <a:ea typeface="+mj-lt"/>
                <a:cs typeface="+mj-lt"/>
              </a:rPr>
              <a:t>Tydzień zdrowej przekąski </a:t>
            </a:r>
            <a:endParaRPr lang="en-US" sz="3100">
              <a:solidFill>
                <a:srgbClr val="FFFFFF"/>
              </a:solidFill>
              <a:ea typeface="+mj-lt"/>
              <a:cs typeface="+mj-lt"/>
            </a:endParaRPr>
          </a:p>
          <a:p>
            <a:endParaRPr lang="pl-PL" sz="3100">
              <a:solidFill>
                <a:srgbClr val="FFFFFF"/>
              </a:solidFill>
              <a:cs typeface="Calibri Light"/>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Obraz 8" descr="Obraz zawierający talerz, stół, jedzenie, kawałek&#10;&#10;Opis wygenerowany automatycznie">
            <a:extLst>
              <a:ext uri="{FF2B5EF4-FFF2-40B4-BE49-F238E27FC236}">
                <a16:creationId xmlns:a16="http://schemas.microsoft.com/office/drawing/2014/main" id="{98597542-7283-D39F-26EB-AE42F2DD7A25}"/>
              </a:ext>
            </a:extLst>
          </p:cNvPr>
          <p:cNvPicPr>
            <a:picLocks noGrp="1" noChangeAspect="1"/>
          </p:cNvPicPr>
          <p:nvPr>
            <p:ph idx="1"/>
          </p:nvPr>
        </p:nvPicPr>
        <p:blipFill>
          <a:blip r:embed="rId2"/>
          <a:stretch>
            <a:fillRect/>
          </a:stretch>
        </p:blipFill>
        <p:spPr>
          <a:xfrm>
            <a:off x="4164909" y="1980405"/>
            <a:ext cx="7588838" cy="3446464"/>
          </a:xfrm>
        </p:spPr>
      </p:pic>
    </p:spTree>
    <p:extLst>
      <p:ext uri="{BB962C8B-B14F-4D97-AF65-F5344CB8AC3E}">
        <p14:creationId xmlns:p14="http://schemas.microsoft.com/office/powerpoint/2010/main" val="1974812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2345BA7-E4EA-1F68-68C6-DC6963F07329}"/>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b="1" err="1">
                <a:solidFill>
                  <a:srgbClr val="0070C0"/>
                </a:solidFill>
              </a:rPr>
              <a:t>Śniadanie</a:t>
            </a:r>
            <a:r>
              <a:rPr lang="en-US" sz="5400" b="1">
                <a:solidFill>
                  <a:srgbClr val="0070C0"/>
                </a:solidFill>
              </a:rPr>
              <a:t> </a:t>
            </a:r>
            <a:r>
              <a:rPr lang="en-US" sz="5400" b="1" err="1">
                <a:solidFill>
                  <a:srgbClr val="0070C0"/>
                </a:solidFill>
              </a:rPr>
              <a:t>daje</a:t>
            </a:r>
            <a:r>
              <a:rPr lang="en-US" sz="5400" b="1">
                <a:solidFill>
                  <a:srgbClr val="0070C0"/>
                </a:solidFill>
              </a:rPr>
              <a:t> </a:t>
            </a:r>
            <a:r>
              <a:rPr lang="en-US" sz="5400" b="1" err="1">
                <a:solidFill>
                  <a:srgbClr val="0070C0"/>
                </a:solidFill>
              </a:rPr>
              <a:t>moc</a:t>
            </a:r>
            <a:r>
              <a:rPr lang="en-US" sz="5400" b="1">
                <a:solidFill>
                  <a:srgbClr val="0070C0"/>
                </a:solidFill>
              </a:rPr>
              <a:t> !</a:t>
            </a:r>
            <a:endParaRPr lang="en-US" sz="5400" b="1">
              <a:solidFill>
                <a:srgbClr val="0070C0"/>
              </a:solidFill>
              <a:cs typeface="Calibri Light"/>
            </a:endParaRPr>
          </a:p>
        </p:txBody>
      </p:sp>
      <p:sp>
        <p:nvSpPr>
          <p:cNvPr id="4" name="Symbol zastępczy tekstu 3">
            <a:extLst>
              <a:ext uri="{FF2B5EF4-FFF2-40B4-BE49-F238E27FC236}">
                <a16:creationId xmlns:a16="http://schemas.microsoft.com/office/drawing/2014/main" id="{F38A45AA-4407-9625-CDB6-E347D2F2D4B8}"/>
              </a:ext>
            </a:extLst>
          </p:cNvPr>
          <p:cNvSpPr>
            <a:spLocks noGrp="1"/>
          </p:cNvSpPr>
          <p:nvPr>
            <p:ph type="body" sz="half" idx="2"/>
          </p:nvPr>
        </p:nvSpPr>
        <p:spPr>
          <a:xfrm>
            <a:off x="890339" y="4636008"/>
            <a:ext cx="3734014" cy="1572768"/>
          </a:xfrm>
        </p:spPr>
        <p:txBody>
          <a:bodyPr vert="horz" lIns="91440" tIns="45720" rIns="91440" bIns="45720" rtlCol="0" anchor="t">
            <a:normAutofit/>
          </a:bodyPr>
          <a:lstStyle/>
          <a:p>
            <a:r>
              <a:rPr lang="en-US" sz="2400" err="1"/>
              <a:t>Samodzielnie</a:t>
            </a:r>
            <a:r>
              <a:rPr lang="en-US" sz="2400"/>
              <a:t>   </a:t>
            </a:r>
            <a:r>
              <a:rPr lang="en-US" sz="2400" err="1"/>
              <a:t>wykonane</a:t>
            </a:r>
            <a:r>
              <a:rPr lang="en-US" sz="2400"/>
              <a:t>     </a:t>
            </a:r>
            <a:r>
              <a:rPr lang="en-US" sz="2400" err="1"/>
              <a:t>śniadanie</a:t>
            </a:r>
            <a:r>
              <a:rPr lang="en-US" sz="2400"/>
              <a:t>​ </a:t>
            </a:r>
            <a:r>
              <a:rPr lang="en-US" sz="2400" err="1"/>
              <a:t>najlepiej</a:t>
            </a:r>
            <a:r>
              <a:rPr lang="en-US" sz="2400"/>
              <a:t> </a:t>
            </a:r>
            <a:r>
              <a:rPr lang="en-US" sz="2400" err="1"/>
              <a:t>smakuje</a:t>
            </a:r>
            <a:r>
              <a:rPr lang="en-US" sz="2400"/>
              <a:t>.</a:t>
            </a:r>
            <a:endParaRPr lang="en-US" sz="2400">
              <a:cs typeface="Calibri"/>
            </a:endParaRPr>
          </a:p>
        </p:txBody>
      </p:sp>
      <p:sp>
        <p:nvSpPr>
          <p:cNvPr id="2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osoba, stół, dziecko, chłopiec&#10;&#10;Opis wygenerowany automatycznie">
            <a:extLst>
              <a:ext uri="{FF2B5EF4-FFF2-40B4-BE49-F238E27FC236}">
                <a16:creationId xmlns:a16="http://schemas.microsoft.com/office/drawing/2014/main" id="{C8D8D6AB-77EC-1D88-CEF0-F7E27634E6F9}"/>
              </a:ext>
            </a:extLst>
          </p:cNvPr>
          <p:cNvPicPr>
            <a:picLocks noGrp="1" noChangeAspect="1"/>
          </p:cNvPicPr>
          <p:nvPr>
            <p:ph type="pic" idx="1"/>
          </p:nvPr>
        </p:nvPicPr>
        <p:blipFill rotWithShape="1">
          <a:blip r:embed="rId2"/>
          <a:srcRect l="22932" r="3193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1787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6" descr="Obraz zawierający stół, osoba, stół w jadalni&#10;&#10;Opis wygenerowany automatycznie">
            <a:extLst>
              <a:ext uri="{FF2B5EF4-FFF2-40B4-BE49-F238E27FC236}">
                <a16:creationId xmlns:a16="http://schemas.microsoft.com/office/drawing/2014/main" id="{704AB507-41CF-B735-D6A9-D9FD7BEE4CF3}"/>
              </a:ext>
            </a:extLst>
          </p:cNvPr>
          <p:cNvPicPr>
            <a:picLocks noChangeAspect="1"/>
          </p:cNvPicPr>
          <p:nvPr/>
        </p:nvPicPr>
        <p:blipFill rotWithShape="1">
          <a:blip r:embed="rId2"/>
          <a:srcRect r="2255"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Obraz 5" descr="Obraz zawierający tekst, osoba, stół, siedzenie&#10;&#10;Opis wygenerowany automatycznie">
            <a:extLst>
              <a:ext uri="{FF2B5EF4-FFF2-40B4-BE49-F238E27FC236}">
                <a16:creationId xmlns:a16="http://schemas.microsoft.com/office/drawing/2014/main" id="{09316534-E526-1270-DB7B-79DBD7ED62B2}"/>
              </a:ext>
            </a:extLst>
          </p:cNvPr>
          <p:cNvPicPr>
            <a:picLocks noGrp="1" noChangeAspect="1"/>
          </p:cNvPicPr>
          <p:nvPr>
            <p:ph sz="half" idx="2"/>
          </p:nvPr>
        </p:nvPicPr>
        <p:blipFill rotWithShape="1">
          <a:blip r:embed="rId3"/>
          <a:srcRect r="2255"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5" name="Freeform: Shape 1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ytuł 1">
            <a:extLst>
              <a:ext uri="{FF2B5EF4-FFF2-40B4-BE49-F238E27FC236}">
                <a16:creationId xmlns:a16="http://schemas.microsoft.com/office/drawing/2014/main" id="{B791862B-C44E-59A2-3BED-EEF26D6AD3A8}"/>
              </a:ext>
            </a:extLst>
          </p:cNvPr>
          <p:cNvSpPr>
            <a:spLocks noGrp="1"/>
          </p:cNvSpPr>
          <p:nvPr>
            <p:ph type="title"/>
          </p:nvPr>
        </p:nvSpPr>
        <p:spPr>
          <a:xfrm>
            <a:off x="305182" y="692849"/>
            <a:ext cx="4975676" cy="1410271"/>
          </a:xfrm>
        </p:spPr>
        <p:txBody>
          <a:bodyPr vert="horz" lIns="91440" tIns="45720" rIns="91440" bIns="45720" rtlCol="0" anchor="ctr">
            <a:normAutofit/>
          </a:bodyPr>
          <a:lstStyle/>
          <a:p>
            <a:r>
              <a:rPr lang="en-US" sz="3400" err="1">
                <a:cs typeface="Calibri Light"/>
              </a:rPr>
              <a:t>Chce</a:t>
            </a:r>
            <a:r>
              <a:rPr lang="en-US" sz="3400">
                <a:cs typeface="Calibri Light"/>
              </a:rPr>
              <a:t> </a:t>
            </a:r>
            <a:r>
              <a:rPr lang="en-US" sz="3400" err="1">
                <a:cs typeface="Calibri Light"/>
              </a:rPr>
              <a:t>się</a:t>
            </a:r>
            <a:r>
              <a:rPr lang="en-US" sz="3400">
                <a:cs typeface="Calibri Light"/>
              </a:rPr>
              <a:t> </a:t>
            </a:r>
            <a:r>
              <a:rPr lang="en-US" sz="3400" err="1">
                <a:cs typeface="Calibri Light"/>
              </a:rPr>
              <a:t>jeść</a:t>
            </a:r>
            <a:r>
              <a:rPr lang="en-US" sz="3400">
                <a:cs typeface="Calibri Light"/>
              </a:rPr>
              <a:t> jak ma </a:t>
            </a:r>
            <a:r>
              <a:rPr lang="en-US" sz="3400" err="1">
                <a:cs typeface="Calibri Light"/>
              </a:rPr>
              <a:t>się</a:t>
            </a:r>
            <a:r>
              <a:rPr lang="en-US" sz="3400">
                <a:cs typeface="Calibri Light"/>
              </a:rPr>
              <a:t> </a:t>
            </a:r>
            <a:r>
              <a:rPr lang="en-US" sz="3400" err="1">
                <a:cs typeface="Calibri Light"/>
              </a:rPr>
              <a:t>takie</a:t>
            </a:r>
            <a:r>
              <a:rPr lang="en-US" sz="3400">
                <a:cs typeface="Calibri Light"/>
              </a:rPr>
              <a:t> </a:t>
            </a:r>
            <a:r>
              <a:rPr lang="en-US" sz="3400" err="1">
                <a:cs typeface="Calibri Light"/>
              </a:rPr>
              <a:t>wspaniałości</a:t>
            </a:r>
            <a:r>
              <a:rPr lang="en-US" sz="3400">
                <a:cs typeface="Calibri Light"/>
              </a:rPr>
              <a:t>.</a:t>
            </a:r>
            <a:endParaRPr lang="en-US" sz="3400" kern="1200">
              <a:solidFill>
                <a:schemeClr val="tx1"/>
              </a:solidFill>
              <a:latin typeface="+mj-lt"/>
              <a:ea typeface="+mj-ea"/>
              <a:cs typeface="+mj-cs"/>
            </a:endParaRPr>
          </a:p>
        </p:txBody>
      </p:sp>
      <p:sp>
        <p:nvSpPr>
          <p:cNvPr id="19" name="Rectangle 1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1" name="Rectangle 2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2" name="Obraz 13" descr="Obraz zawierający stół, jedzenie, talerz, siedzenie&#10;&#10;Opis wygenerowany automatycznie">
            <a:extLst>
              <a:ext uri="{FF2B5EF4-FFF2-40B4-BE49-F238E27FC236}">
                <a16:creationId xmlns:a16="http://schemas.microsoft.com/office/drawing/2014/main" id="{0C3FBA28-E4B4-7D10-5DCB-71B12058B724}"/>
              </a:ext>
            </a:extLst>
          </p:cNvPr>
          <p:cNvPicPr>
            <a:picLocks noGrp="1" noChangeAspect="1"/>
          </p:cNvPicPr>
          <p:nvPr>
            <p:ph sz="half" idx="1"/>
          </p:nvPr>
        </p:nvPicPr>
        <p:blipFill>
          <a:blip r:embed="rId4"/>
          <a:stretch>
            <a:fillRect/>
          </a:stretch>
        </p:blipFill>
        <p:spPr>
          <a:xfrm>
            <a:off x="245650" y="2624006"/>
            <a:ext cx="4832803" cy="2179499"/>
          </a:xfrm>
        </p:spPr>
      </p:pic>
    </p:spTree>
    <p:extLst>
      <p:ext uri="{BB962C8B-B14F-4D97-AF65-F5344CB8AC3E}">
        <p14:creationId xmlns:p14="http://schemas.microsoft.com/office/powerpoint/2010/main" val="1864603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6">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8">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10">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12">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2" name="Freeform: Shape 14">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pole tekstowe 1">
            <a:extLst>
              <a:ext uri="{FF2B5EF4-FFF2-40B4-BE49-F238E27FC236}">
                <a16:creationId xmlns:a16="http://schemas.microsoft.com/office/drawing/2014/main" id="{9DCE30E3-CB77-CA01-1438-879196AAA212}"/>
              </a:ext>
            </a:extLst>
          </p:cNvPr>
          <p:cNvSpPr txBox="1"/>
          <p:nvPr/>
        </p:nvSpPr>
        <p:spPr>
          <a:xfrm>
            <a:off x="6096000" y="820880"/>
            <a:ext cx="5257799" cy="488935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3200" b="1" err="1">
                <a:solidFill>
                  <a:srgbClr val="00B050"/>
                </a:solidFill>
              </a:rPr>
              <a:t>Wiemy</a:t>
            </a:r>
            <a:r>
              <a:rPr lang="en-US" sz="3200" b="1">
                <a:solidFill>
                  <a:srgbClr val="00B050"/>
                </a:solidFill>
              </a:rPr>
              <a:t>, </a:t>
            </a:r>
            <a:r>
              <a:rPr lang="en-US" sz="3200" b="1" err="1">
                <a:solidFill>
                  <a:srgbClr val="00B050"/>
                </a:solidFill>
              </a:rPr>
              <a:t>że</a:t>
            </a:r>
            <a:r>
              <a:rPr lang="en-US" sz="3200" b="1">
                <a:solidFill>
                  <a:srgbClr val="00B050"/>
                </a:solidFill>
              </a:rPr>
              <a:t> : </a:t>
            </a:r>
            <a:endParaRPr lang="pl-PL" sz="3200" b="1">
              <a:solidFill>
                <a:srgbClr val="00B050"/>
              </a:solidFill>
              <a:cs typeface="Calibri"/>
            </a:endParaRPr>
          </a:p>
          <a:p>
            <a:pPr>
              <a:lnSpc>
                <a:spcPct val="90000"/>
              </a:lnSpc>
              <a:spcAft>
                <a:spcPts val="600"/>
              </a:spcAft>
            </a:pPr>
            <a:endParaRPr lang="en-US" sz="3200"/>
          </a:p>
          <a:p>
            <a:pPr marL="457200" indent="-457200">
              <a:lnSpc>
                <a:spcPct val="90000"/>
              </a:lnSpc>
              <a:spcAft>
                <a:spcPts val="600"/>
              </a:spcAft>
              <a:buFont typeface="Wingdings"/>
              <a:buChar char="v"/>
            </a:pPr>
            <a:r>
              <a:rPr lang="en-US" sz="2800"/>
              <a:t>Dieta to  </a:t>
            </a:r>
            <a:r>
              <a:rPr lang="en-US" sz="2800" err="1"/>
              <a:t>prosty</a:t>
            </a:r>
            <a:r>
              <a:rPr lang="en-US" sz="2800"/>
              <a:t> </a:t>
            </a:r>
            <a:r>
              <a:rPr lang="en-US" sz="2800" err="1"/>
              <a:t>sposób</a:t>
            </a:r>
            <a:r>
              <a:rPr lang="en-US" sz="2800"/>
              <a:t> </a:t>
            </a:r>
            <a:r>
              <a:rPr lang="en-US" sz="2800" err="1"/>
              <a:t>odżywiania</a:t>
            </a:r>
            <a:r>
              <a:rPr lang="en-US" sz="2800"/>
              <a:t> </a:t>
            </a:r>
            <a:r>
              <a:rPr lang="en-US" sz="2800" err="1"/>
              <a:t>się</a:t>
            </a:r>
            <a:r>
              <a:rPr lang="en-US" sz="2800"/>
              <a:t>.</a:t>
            </a:r>
            <a:endParaRPr lang="en-US" sz="2800">
              <a:cs typeface="Calibri"/>
            </a:endParaRPr>
          </a:p>
          <a:p>
            <a:pPr marL="457200" indent="-457200">
              <a:lnSpc>
                <a:spcPct val="90000"/>
              </a:lnSpc>
              <a:spcAft>
                <a:spcPts val="600"/>
              </a:spcAft>
              <a:buFont typeface="Wingdings"/>
              <a:buChar char="v"/>
            </a:pPr>
            <a:r>
              <a:rPr lang="en-US" sz="2800" err="1"/>
              <a:t>Odżywiając</a:t>
            </a:r>
            <a:r>
              <a:rPr lang="en-US" sz="2800"/>
              <a:t> </a:t>
            </a:r>
            <a:r>
              <a:rPr lang="en-US" sz="2800" err="1"/>
              <a:t>się</a:t>
            </a:r>
            <a:r>
              <a:rPr lang="en-US" sz="2800"/>
              <a:t> </a:t>
            </a:r>
            <a:r>
              <a:rPr lang="en-US" sz="2800" err="1"/>
              <a:t>właściwie</a:t>
            </a:r>
            <a:r>
              <a:rPr lang="en-US" sz="2800"/>
              <a:t>, </a:t>
            </a:r>
            <a:r>
              <a:rPr lang="en-US" sz="2800" err="1"/>
              <a:t>mamy</a:t>
            </a:r>
            <a:r>
              <a:rPr lang="en-US" sz="2800"/>
              <a:t> </a:t>
            </a:r>
            <a:r>
              <a:rPr lang="en-US" sz="2800" err="1"/>
              <a:t>pewność</a:t>
            </a:r>
            <a:r>
              <a:rPr lang="en-US" sz="2800"/>
              <a:t>, </a:t>
            </a:r>
            <a:r>
              <a:rPr lang="en-US" sz="2800" err="1"/>
              <a:t>że</a:t>
            </a:r>
            <a:br>
              <a:rPr lang="en-US" sz="2800"/>
            </a:br>
            <a:r>
              <a:rPr lang="en-US" sz="2800" err="1"/>
              <a:t>dostarczamy</a:t>
            </a:r>
            <a:r>
              <a:rPr lang="en-US" sz="2800"/>
              <a:t> </a:t>
            </a:r>
            <a:r>
              <a:rPr lang="en-US" sz="2800" err="1"/>
              <a:t>organizmowi</a:t>
            </a:r>
            <a:r>
              <a:rPr lang="en-US" sz="2800"/>
              <a:t> </a:t>
            </a:r>
            <a:r>
              <a:rPr lang="en-US" sz="2800" err="1"/>
              <a:t>wszystkich</a:t>
            </a:r>
            <a:r>
              <a:rPr lang="en-US" sz="2800"/>
              <a:t> </a:t>
            </a:r>
            <a:r>
              <a:rPr lang="en-US" sz="2800" err="1"/>
              <a:t>niezbędnych</a:t>
            </a:r>
            <a:r>
              <a:rPr lang="en-US" sz="2800"/>
              <a:t> </a:t>
            </a:r>
            <a:r>
              <a:rPr lang="en-US" sz="2800" err="1"/>
              <a:t>dla</a:t>
            </a:r>
            <a:br>
              <a:rPr lang="en-US" sz="2800"/>
            </a:br>
            <a:r>
              <a:rPr lang="en-US" sz="2800" err="1"/>
              <a:t>jego</a:t>
            </a:r>
            <a:r>
              <a:rPr lang="en-US" sz="2800"/>
              <a:t> </a:t>
            </a:r>
            <a:r>
              <a:rPr lang="en-US" sz="2800" err="1"/>
              <a:t>prawidłowego</a:t>
            </a:r>
            <a:r>
              <a:rPr lang="en-US" sz="2800"/>
              <a:t> </a:t>
            </a:r>
            <a:r>
              <a:rPr lang="en-US" sz="2800" err="1"/>
              <a:t>funkcjonowania</a:t>
            </a:r>
            <a:r>
              <a:rPr lang="en-US" sz="2800"/>
              <a:t> </a:t>
            </a:r>
            <a:r>
              <a:rPr lang="en-US" sz="2800" err="1"/>
              <a:t>składników</a:t>
            </a:r>
            <a:r>
              <a:rPr lang="en-US" sz="2800"/>
              <a:t>.</a:t>
            </a:r>
            <a:endParaRPr lang="en-US" sz="2800">
              <a:cs typeface="Calibri" panose="020F0502020204030204"/>
            </a:endParaRPr>
          </a:p>
        </p:txBody>
      </p:sp>
      <p:sp>
        <p:nvSpPr>
          <p:cNvPr id="33" name="Freeform: Shape 16">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4" name="Freeform: Shape 18">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5" name="Freeform: Shape 20">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15007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9A27FDE-B1F1-A334-BDF6-FA01F351A2B7}"/>
              </a:ext>
            </a:extLst>
          </p:cNvPr>
          <p:cNvSpPr>
            <a:spLocks noGrp="1"/>
          </p:cNvSpPr>
          <p:nvPr>
            <p:ph type="title"/>
          </p:nvPr>
        </p:nvSpPr>
        <p:spPr>
          <a:xfrm>
            <a:off x="686834" y="1153572"/>
            <a:ext cx="3200400" cy="4461163"/>
          </a:xfrm>
        </p:spPr>
        <p:txBody>
          <a:bodyPr>
            <a:normAutofit/>
          </a:bodyPr>
          <a:lstStyle/>
          <a:p>
            <a:pPr>
              <a:spcBef>
                <a:spcPts val="1000"/>
              </a:spcBef>
            </a:pPr>
            <a:r>
              <a:rPr lang="pl-PL" sz="3100">
                <a:solidFill>
                  <a:srgbClr val="FFFFFF"/>
                </a:solidFill>
                <a:ea typeface="+mj-lt"/>
                <a:cs typeface="+mj-lt"/>
              </a:rPr>
              <a:t>Tydzień  czwarty</a:t>
            </a:r>
            <a:endParaRPr lang="en-US" sz="3100">
              <a:solidFill>
                <a:srgbClr val="FFFFFF"/>
              </a:solidFill>
              <a:ea typeface="+mj-lt"/>
              <a:cs typeface="+mj-lt"/>
            </a:endParaRPr>
          </a:p>
          <a:p>
            <a:pPr>
              <a:spcBef>
                <a:spcPts val="1000"/>
              </a:spcBef>
            </a:pPr>
            <a:r>
              <a:rPr lang="pl-PL" sz="3100">
                <a:solidFill>
                  <a:srgbClr val="FFFFFF"/>
                </a:solidFill>
                <a:ea typeface="+mj-lt"/>
                <a:cs typeface="+mj-lt"/>
              </a:rPr>
              <a:t>Witaminy w roli głównej</a:t>
            </a:r>
          </a:p>
          <a:p>
            <a:pPr>
              <a:spcBef>
                <a:spcPts val="1000"/>
              </a:spcBef>
            </a:pPr>
            <a:endParaRPr lang="en-US" sz="3100">
              <a:solidFill>
                <a:srgbClr val="FFFFFF"/>
              </a:solidFill>
              <a:ea typeface="+mj-lt"/>
              <a:cs typeface="+mj-lt"/>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Obraz 5" descr="Dłonie trzymające jabłko i pomarańczę">
            <a:extLst>
              <a:ext uri="{FF2B5EF4-FFF2-40B4-BE49-F238E27FC236}">
                <a16:creationId xmlns:a16="http://schemas.microsoft.com/office/drawing/2014/main" id="{9B203069-4C4B-446B-3A26-7C6BB05436D2}"/>
              </a:ext>
            </a:extLst>
          </p:cNvPr>
          <p:cNvPicPr>
            <a:picLocks noGrp="1" noChangeAspect="1"/>
          </p:cNvPicPr>
          <p:nvPr>
            <p:ph idx="1"/>
          </p:nvPr>
        </p:nvPicPr>
        <p:blipFill>
          <a:blip r:embed="rId2"/>
          <a:stretch>
            <a:fillRect/>
          </a:stretch>
        </p:blipFill>
        <p:spPr>
          <a:xfrm>
            <a:off x="4538402" y="1420813"/>
            <a:ext cx="7186339" cy="4756150"/>
          </a:xfrm>
        </p:spPr>
      </p:pic>
    </p:spTree>
    <p:extLst>
      <p:ext uri="{BB962C8B-B14F-4D97-AF65-F5344CB8AC3E}">
        <p14:creationId xmlns:p14="http://schemas.microsoft.com/office/powerpoint/2010/main" val="1529041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5D424A2-2F7C-58A5-4DBF-C27D36177F95}"/>
              </a:ext>
            </a:extLst>
          </p:cNvPr>
          <p:cNvSpPr>
            <a:spLocks noGrp="1"/>
          </p:cNvSpPr>
          <p:nvPr>
            <p:ph type="title"/>
          </p:nvPr>
        </p:nvSpPr>
        <p:spPr>
          <a:xfrm>
            <a:off x="686834" y="1153572"/>
            <a:ext cx="3200400" cy="4461163"/>
          </a:xfrm>
        </p:spPr>
        <p:txBody>
          <a:bodyPr>
            <a:normAutofit/>
          </a:bodyPr>
          <a:lstStyle/>
          <a:p>
            <a:r>
              <a:rPr lang="pl-PL">
                <a:solidFill>
                  <a:srgbClr val="FFFFFF"/>
                </a:solidFill>
                <a:cs typeface="Calibri Light"/>
              </a:rPr>
              <a:t>Witaminy </a:t>
            </a:r>
            <a:endParaRPr lang="pl-PL">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9A9CDB97-22CF-650F-CC91-1C95B4743EC4}"/>
              </a:ext>
            </a:extLst>
          </p:cNvPr>
          <p:cNvSpPr>
            <a:spLocks noGrp="1"/>
          </p:cNvSpPr>
          <p:nvPr>
            <p:ph idx="1"/>
          </p:nvPr>
        </p:nvSpPr>
        <p:spPr>
          <a:xfrm>
            <a:off x="4447308" y="591344"/>
            <a:ext cx="6954116" cy="1311277"/>
          </a:xfrm>
        </p:spPr>
        <p:txBody>
          <a:bodyPr vert="horz" lIns="91440" tIns="45720" rIns="91440" bIns="45720" rtlCol="0" anchor="ctr">
            <a:normAutofit/>
          </a:bodyPr>
          <a:lstStyle/>
          <a:p>
            <a:pPr marL="0" indent="0">
              <a:buNone/>
            </a:pPr>
            <a:r>
              <a:rPr lang="pl-PL">
                <a:ea typeface="+mn-lt"/>
                <a:cs typeface="+mn-lt"/>
              </a:rPr>
              <a:t>Są niezbędne gdyż biorą udział w różnych przemianach w naszym organizmie.</a:t>
            </a:r>
          </a:p>
          <a:p>
            <a:pPr marL="0" indent="0">
              <a:buNone/>
            </a:pPr>
            <a:endParaRPr lang="pl-PL">
              <a:cs typeface="Calibri" panose="020F0502020204030204"/>
            </a:endParaRPr>
          </a:p>
        </p:txBody>
      </p:sp>
      <p:pic>
        <p:nvPicPr>
          <p:cNvPr id="4" name="Obraz 4" descr="Obraz zawierający osoba, dziecko, w pomieszczeniu, pozowanie&#10;&#10;Opis wygenerowany automatycznie">
            <a:extLst>
              <a:ext uri="{FF2B5EF4-FFF2-40B4-BE49-F238E27FC236}">
                <a16:creationId xmlns:a16="http://schemas.microsoft.com/office/drawing/2014/main" id="{3A1DD90A-4396-C38E-3ACC-C3FED44A0CAA}"/>
              </a:ext>
            </a:extLst>
          </p:cNvPr>
          <p:cNvPicPr>
            <a:picLocks noChangeAspect="1"/>
          </p:cNvPicPr>
          <p:nvPr/>
        </p:nvPicPr>
        <p:blipFill>
          <a:blip r:embed="rId2"/>
          <a:stretch>
            <a:fillRect/>
          </a:stretch>
        </p:blipFill>
        <p:spPr>
          <a:xfrm>
            <a:off x="4331495" y="1904634"/>
            <a:ext cx="7874792" cy="3608329"/>
          </a:xfrm>
          <a:prstGeom prst="rect">
            <a:avLst/>
          </a:prstGeom>
        </p:spPr>
      </p:pic>
    </p:spTree>
    <p:extLst>
      <p:ext uri="{BB962C8B-B14F-4D97-AF65-F5344CB8AC3E}">
        <p14:creationId xmlns:p14="http://schemas.microsoft.com/office/powerpoint/2010/main" val="2142530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az 8" descr="Obraz zawierający osoba, w pomieszczeniu, grupa, linia&#10;&#10;Opis wygenerowany automatycznie">
            <a:extLst>
              <a:ext uri="{FF2B5EF4-FFF2-40B4-BE49-F238E27FC236}">
                <a16:creationId xmlns:a16="http://schemas.microsoft.com/office/drawing/2014/main" id="{0DC5576A-D2AF-6098-A22C-B6C317800A4C}"/>
              </a:ext>
            </a:extLst>
          </p:cNvPr>
          <p:cNvPicPr>
            <a:picLocks noGrp="1" noChangeAspect="1"/>
          </p:cNvPicPr>
          <p:nvPr>
            <p:ph idx="1"/>
          </p:nvPr>
        </p:nvPicPr>
        <p:blipFill rotWithShape="1">
          <a:blip r:embed="rId2"/>
          <a:srcRect l="28922" r="7629"/>
          <a:stretch/>
        </p:blipFill>
        <p:spPr>
          <a:xfrm>
            <a:off x="-439614" y="117241"/>
            <a:ext cx="9669642" cy="6857990"/>
          </a:xfrm>
          <a:prstGeom prst="rect">
            <a:avLst/>
          </a:prstGeom>
        </p:spPr>
      </p:pic>
      <p:sp>
        <p:nvSpPr>
          <p:cNvPr id="18"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4D6EF16-A227-C96E-424C-F6077A00E766}"/>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cs typeface="Calibri Light"/>
              </a:rPr>
              <a:t> </a:t>
            </a:r>
            <a:r>
              <a:rPr lang="en-US" sz="4000" b="1" err="1">
                <a:solidFill>
                  <a:srgbClr val="FF0000"/>
                </a:solidFill>
                <a:cs typeface="Calibri Light"/>
              </a:rPr>
              <a:t>Dzień</a:t>
            </a:r>
            <a:r>
              <a:rPr lang="en-US" sz="4000" b="1">
                <a:solidFill>
                  <a:srgbClr val="FF0000"/>
                </a:solidFill>
                <a:cs typeface="Calibri Light"/>
              </a:rPr>
              <a:t> </a:t>
            </a:r>
            <a:r>
              <a:rPr lang="en-US" sz="4000" b="1" err="1">
                <a:solidFill>
                  <a:srgbClr val="FF0000"/>
                </a:solidFill>
                <a:cs typeface="Calibri Light"/>
              </a:rPr>
              <a:t>soków</a:t>
            </a:r>
            <a:r>
              <a:rPr lang="en-US" sz="4000" b="1">
                <a:solidFill>
                  <a:srgbClr val="FF0000"/>
                </a:solidFill>
                <a:cs typeface="Calibri Light"/>
              </a:rPr>
              <a:t>.</a:t>
            </a:r>
          </a:p>
        </p:txBody>
      </p:sp>
      <p:sp>
        <p:nvSpPr>
          <p:cNvPr id="4" name="Symbol zastępczy tekstu 3">
            <a:extLst>
              <a:ext uri="{FF2B5EF4-FFF2-40B4-BE49-F238E27FC236}">
                <a16:creationId xmlns:a16="http://schemas.microsoft.com/office/drawing/2014/main" id="{20452F70-F18F-2997-AC2D-BF4BD7148AEE}"/>
              </a:ext>
            </a:extLst>
          </p:cNvPr>
          <p:cNvSpPr>
            <a:spLocks noGrp="1"/>
          </p:cNvSpPr>
          <p:nvPr>
            <p:ph type="body" sz="half" idx="2"/>
          </p:nvPr>
        </p:nvSpPr>
        <p:spPr>
          <a:xfrm>
            <a:off x="7531610" y="2434201"/>
            <a:ext cx="3822189" cy="3742762"/>
          </a:xfrm>
        </p:spPr>
        <p:txBody>
          <a:bodyPr vert="horz" lIns="91440" tIns="45720" rIns="91440" bIns="45720" rtlCol="0" anchor="t">
            <a:normAutofit/>
          </a:bodyPr>
          <a:lstStyle/>
          <a:p>
            <a:r>
              <a:rPr lang="en-US" sz="2400" err="1">
                <a:cs typeface="Calibri"/>
              </a:rPr>
              <a:t>Abyś</a:t>
            </a:r>
            <a:r>
              <a:rPr lang="en-US" sz="2400">
                <a:cs typeface="Calibri"/>
              </a:rPr>
              <a:t>  </a:t>
            </a:r>
            <a:r>
              <a:rPr lang="en-US" sz="2400" err="1">
                <a:cs typeface="Calibri"/>
              </a:rPr>
              <a:t>zdrowe</a:t>
            </a:r>
            <a:r>
              <a:rPr lang="en-US" sz="2400">
                <a:cs typeface="Calibri"/>
              </a:rPr>
              <a:t> </a:t>
            </a:r>
            <a:r>
              <a:rPr lang="en-US" sz="2400" err="1">
                <a:cs typeface="Calibri"/>
              </a:rPr>
              <a:t>miał</a:t>
            </a:r>
            <a:r>
              <a:rPr lang="en-US" sz="2400">
                <a:cs typeface="Calibri"/>
              </a:rPr>
              <a:t> </a:t>
            </a:r>
            <a:r>
              <a:rPr lang="en-US" sz="2400" err="1">
                <a:cs typeface="Calibri"/>
              </a:rPr>
              <a:t>zatoki</a:t>
            </a:r>
            <a:r>
              <a:rPr lang="en-US" sz="2400">
                <a:cs typeface="Calibri"/>
              </a:rPr>
              <a:t> to </a:t>
            </a:r>
            <a:r>
              <a:rPr lang="en-US" sz="2400" err="1">
                <a:cs typeface="Calibri"/>
              </a:rPr>
              <a:t>wypijaj</a:t>
            </a:r>
            <a:r>
              <a:rPr lang="en-US" sz="2400">
                <a:cs typeface="Calibri"/>
              </a:rPr>
              <a:t> </a:t>
            </a:r>
            <a:r>
              <a:rPr lang="en-US" sz="2400" err="1">
                <a:cs typeface="Calibri"/>
              </a:rPr>
              <a:t>świeże</a:t>
            </a:r>
            <a:r>
              <a:rPr lang="en-US" sz="2400">
                <a:cs typeface="Calibri"/>
              </a:rPr>
              <a:t> </a:t>
            </a:r>
            <a:r>
              <a:rPr lang="en-US" sz="2400" err="1">
                <a:cs typeface="Calibri"/>
              </a:rPr>
              <a:t>soki</a:t>
            </a:r>
            <a:r>
              <a:rPr lang="en-US" sz="2400">
                <a:cs typeface="Calibri"/>
              </a:rPr>
              <a:t>.</a:t>
            </a:r>
          </a:p>
          <a:p>
            <a:endParaRPr lang="en-US" sz="2400">
              <a:cs typeface="Calibri"/>
            </a:endParaRPr>
          </a:p>
          <a:p>
            <a:r>
              <a:rPr lang="en-US" sz="2400">
                <a:cs typeface="Calibri"/>
              </a:rPr>
              <a:t>Do </a:t>
            </a:r>
            <a:r>
              <a:rPr lang="en-US" sz="2400" err="1">
                <a:cs typeface="Calibri"/>
              </a:rPr>
              <a:t>śniadania</a:t>
            </a:r>
            <a:r>
              <a:rPr lang="en-US" sz="2400">
                <a:cs typeface="Calibri"/>
              </a:rPr>
              <a:t> </a:t>
            </a:r>
            <a:r>
              <a:rPr lang="en-US" sz="2400" err="1">
                <a:cs typeface="Calibri"/>
              </a:rPr>
              <a:t>soki</a:t>
            </a:r>
            <a:r>
              <a:rPr lang="en-US" sz="2400">
                <a:cs typeface="Calibri"/>
              </a:rPr>
              <a:t> </a:t>
            </a:r>
            <a:r>
              <a:rPr lang="en-US" sz="2400" err="1">
                <a:cs typeface="Calibri"/>
              </a:rPr>
              <a:t>piję</a:t>
            </a:r>
            <a:r>
              <a:rPr lang="en-US" sz="2400">
                <a:cs typeface="Calibri"/>
              </a:rPr>
              <a:t> ,</a:t>
            </a:r>
          </a:p>
          <a:p>
            <a:r>
              <a:rPr lang="en-US" sz="2400" err="1">
                <a:cs typeface="Calibri"/>
              </a:rPr>
              <a:t>bo</a:t>
            </a:r>
            <a:r>
              <a:rPr lang="en-US" sz="2400">
                <a:cs typeface="Calibri"/>
              </a:rPr>
              <a:t> </a:t>
            </a:r>
            <a:r>
              <a:rPr lang="en-US" sz="2400" err="1">
                <a:cs typeface="Calibri"/>
              </a:rPr>
              <a:t>się</a:t>
            </a:r>
            <a:r>
              <a:rPr lang="en-US" sz="2400">
                <a:cs typeface="Calibri"/>
              </a:rPr>
              <a:t> po </a:t>
            </a:r>
            <a:r>
              <a:rPr lang="en-US" sz="2400" err="1">
                <a:cs typeface="Calibri"/>
              </a:rPr>
              <a:t>nich</a:t>
            </a:r>
            <a:r>
              <a:rPr lang="en-US" sz="2400">
                <a:cs typeface="Calibri"/>
              </a:rPr>
              <a:t> </a:t>
            </a:r>
            <a:r>
              <a:rPr lang="en-US" sz="2400" err="1">
                <a:cs typeface="Calibri"/>
              </a:rPr>
              <a:t>długo</a:t>
            </a:r>
            <a:r>
              <a:rPr lang="en-US" sz="2400">
                <a:cs typeface="Calibri"/>
              </a:rPr>
              <a:t> </a:t>
            </a:r>
            <a:r>
              <a:rPr lang="en-US" sz="2400" err="1">
                <a:cs typeface="Calibri"/>
              </a:rPr>
              <a:t>żyje</a:t>
            </a:r>
            <a:r>
              <a:rPr lang="en-US" sz="2400">
                <a:cs typeface="Calibri"/>
              </a:rPr>
              <a:t>.</a:t>
            </a:r>
          </a:p>
          <a:p>
            <a:r>
              <a:rPr lang="en-US" sz="2400">
                <a:cs typeface="Calibri"/>
              </a:rPr>
              <a:t>                  </a:t>
            </a:r>
            <a:r>
              <a:rPr lang="en-US" sz="1800">
                <a:cs typeface="Calibri"/>
              </a:rPr>
              <a:t>Kamil </a:t>
            </a:r>
            <a:r>
              <a:rPr lang="en-US" sz="1800" err="1">
                <a:cs typeface="Calibri"/>
              </a:rPr>
              <a:t>Węgiel</a:t>
            </a:r>
            <a:r>
              <a:rPr lang="en-US" sz="1800">
                <a:cs typeface="Calibri"/>
              </a:rPr>
              <a:t> kl.3b</a:t>
            </a:r>
          </a:p>
        </p:txBody>
      </p:sp>
    </p:spTree>
    <p:extLst>
      <p:ext uri="{BB962C8B-B14F-4D97-AF65-F5344CB8AC3E}">
        <p14:creationId xmlns:p14="http://schemas.microsoft.com/office/powerpoint/2010/main" val="1996869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B54F8D3-DF00-5738-9BAE-4FA76E4DA365}"/>
              </a:ext>
            </a:extLst>
          </p:cNvPr>
          <p:cNvSpPr>
            <a:spLocks noGrp="1"/>
          </p:cNvSpPr>
          <p:nvPr>
            <p:ph type="title"/>
          </p:nvPr>
        </p:nvSpPr>
        <p:spPr>
          <a:xfrm>
            <a:off x="839788" y="169741"/>
            <a:ext cx="10515600" cy="1520947"/>
          </a:xfrm>
        </p:spPr>
        <p:txBody>
          <a:bodyPr>
            <a:normAutofit/>
          </a:bodyPr>
          <a:lstStyle/>
          <a:p>
            <a:pPr>
              <a:spcBef>
                <a:spcPts val="1000"/>
              </a:spcBef>
            </a:pPr>
            <a:br>
              <a:rPr lang="pl-PL" sz="3200" b="1">
                <a:ea typeface="+mj-lt"/>
                <a:cs typeface="+mj-lt"/>
              </a:rPr>
            </a:br>
            <a:r>
              <a:rPr lang="pl-PL" sz="2400" b="1">
                <a:solidFill>
                  <a:srgbClr val="002060"/>
                </a:solidFill>
                <a:ea typeface="+mj-lt"/>
                <a:cs typeface="+mj-lt"/>
              </a:rPr>
              <a:t>Sok witaminy ma, więc codziennie pij przynajmniej dwa.</a:t>
            </a:r>
            <a:br>
              <a:rPr lang="pl-PL" sz="2400" b="1">
                <a:ea typeface="+mj-lt"/>
                <a:cs typeface="+mj-lt"/>
              </a:rPr>
            </a:br>
            <a:r>
              <a:rPr lang="pl-PL" sz="2000" b="1">
                <a:ea typeface="+mj-lt"/>
                <a:cs typeface="+mj-lt"/>
              </a:rPr>
              <a:t>                                               </a:t>
            </a:r>
            <a:br>
              <a:rPr lang="pl-PL" sz="2000" b="1">
                <a:ea typeface="+mj-lt"/>
                <a:cs typeface="+mj-lt"/>
              </a:rPr>
            </a:br>
            <a:r>
              <a:rPr lang="pl-PL" sz="2000" b="1">
                <a:ea typeface="+mj-lt"/>
                <a:cs typeface="+mj-lt"/>
              </a:rPr>
              <a:t>                                                              Laura Czarnecka, </a:t>
            </a:r>
            <a:r>
              <a:rPr lang="pl-PL" sz="2000" b="1" err="1">
                <a:ea typeface="+mj-lt"/>
                <a:cs typeface="+mj-lt"/>
              </a:rPr>
              <a:t>Yana</a:t>
            </a:r>
            <a:r>
              <a:rPr lang="pl-PL" sz="2000" b="1">
                <a:ea typeface="+mj-lt"/>
                <a:cs typeface="+mj-lt"/>
              </a:rPr>
              <a:t> Perun kl.3b</a:t>
            </a:r>
            <a:endParaRPr lang="en-US" sz="2000">
              <a:ea typeface="+mj-lt"/>
              <a:cs typeface="+mj-lt"/>
            </a:endParaRPr>
          </a:p>
          <a:p>
            <a:endParaRPr lang="pl-PL" sz="3200">
              <a:cs typeface="Calibri Light"/>
            </a:endParaRPr>
          </a:p>
        </p:txBody>
      </p:sp>
      <p:sp>
        <p:nvSpPr>
          <p:cNvPr id="3" name="Symbol zastępczy tekstu 2">
            <a:extLst>
              <a:ext uri="{FF2B5EF4-FFF2-40B4-BE49-F238E27FC236}">
                <a16:creationId xmlns:a16="http://schemas.microsoft.com/office/drawing/2014/main" id="{DC8488EC-4372-FAA6-284A-1C6EC69D1E18}"/>
              </a:ext>
            </a:extLst>
          </p:cNvPr>
          <p:cNvSpPr>
            <a:spLocks noGrp="1"/>
          </p:cNvSpPr>
          <p:nvPr>
            <p:ph type="body" idx="1"/>
          </p:nvPr>
        </p:nvSpPr>
        <p:spPr>
          <a:xfrm>
            <a:off x="839788" y="1524245"/>
            <a:ext cx="10968036" cy="1525464"/>
          </a:xfrm>
        </p:spPr>
        <p:txBody>
          <a:bodyPr>
            <a:normAutofit fontScale="92500" lnSpcReduction="20000"/>
          </a:bodyPr>
          <a:lstStyle/>
          <a:p>
            <a:r>
              <a:rPr lang="pl-PL">
                <a:solidFill>
                  <a:srgbClr val="FF0000"/>
                </a:solidFill>
                <a:cs typeface="Calibri" panose="020F0502020204030204"/>
              </a:rPr>
              <a:t>Soki zdrowe soki pyszne                                      </a:t>
            </a:r>
            <a:r>
              <a:rPr lang="pl-PL">
                <a:solidFill>
                  <a:srgbClr val="00B050"/>
                </a:solidFill>
                <a:cs typeface="Calibri" panose="020F0502020204030204"/>
              </a:rPr>
              <a:t>Zdrowa woda, zdrowy sok</a:t>
            </a:r>
          </a:p>
          <a:p>
            <a:r>
              <a:rPr lang="pl-PL">
                <a:solidFill>
                  <a:srgbClr val="FF0000"/>
                </a:solidFill>
                <a:cs typeface="Calibri" panose="020F0502020204030204"/>
              </a:rPr>
              <a:t>Jak je pijesz jesteś mistrzem                        </a:t>
            </a:r>
            <a:r>
              <a:rPr lang="pl-PL">
                <a:solidFill>
                  <a:srgbClr val="00B050"/>
                </a:solidFill>
                <a:cs typeface="Calibri" panose="020F0502020204030204"/>
              </a:rPr>
              <a:t>będziesz szczęśliwy przez cały rok</a:t>
            </a:r>
            <a:r>
              <a:rPr lang="pl-PL">
                <a:solidFill>
                  <a:srgbClr val="FF0000"/>
                </a:solidFill>
                <a:cs typeface="Calibri" panose="020F0502020204030204"/>
              </a:rPr>
              <a:t>    </a:t>
            </a:r>
          </a:p>
          <a:p>
            <a:r>
              <a:rPr lang="pl-PL">
                <a:solidFill>
                  <a:srgbClr val="FF0000"/>
                </a:solidFill>
                <a:cs typeface="Calibri" panose="020F0502020204030204"/>
              </a:rPr>
              <a:t>                             </a:t>
            </a:r>
            <a:r>
              <a:rPr lang="pl-PL">
                <a:cs typeface="Calibri" panose="020F0502020204030204"/>
              </a:rPr>
              <a:t>    Ala i Ela kl.3b</a:t>
            </a:r>
            <a:r>
              <a:rPr lang="pl-PL">
                <a:solidFill>
                  <a:srgbClr val="FF0000"/>
                </a:solidFill>
                <a:cs typeface="Calibri" panose="020F0502020204030204"/>
              </a:rPr>
              <a:t>                                                     </a:t>
            </a:r>
            <a:r>
              <a:rPr lang="pl-PL" err="1">
                <a:cs typeface="Calibri" panose="020F0502020204030204"/>
              </a:rPr>
              <a:t>Kaswery</a:t>
            </a:r>
            <a:r>
              <a:rPr lang="pl-PL">
                <a:cs typeface="Calibri" panose="020F0502020204030204"/>
              </a:rPr>
              <a:t> kl.3b</a:t>
            </a:r>
          </a:p>
          <a:p>
            <a:r>
              <a:rPr lang="pl-PL">
                <a:cs typeface="Calibri" panose="020F0502020204030204"/>
              </a:rPr>
              <a:t>                                             </a:t>
            </a:r>
            <a:endParaRPr lang="pl-PL" sz="1800">
              <a:cs typeface="Calibri" panose="020F0502020204030204"/>
            </a:endParaRPr>
          </a:p>
        </p:txBody>
      </p:sp>
      <p:pic>
        <p:nvPicPr>
          <p:cNvPr id="7" name="Obraz 7" descr="Obraz zawierający osoba, jedzenie, grupa, szereg&#10;&#10;Opis wygenerowany automatycznie">
            <a:extLst>
              <a:ext uri="{FF2B5EF4-FFF2-40B4-BE49-F238E27FC236}">
                <a16:creationId xmlns:a16="http://schemas.microsoft.com/office/drawing/2014/main" id="{3AB2E1F3-5BFB-8108-4DF5-980BF72B68EB}"/>
              </a:ext>
            </a:extLst>
          </p:cNvPr>
          <p:cNvPicPr>
            <a:picLocks noGrp="1" noChangeAspect="1"/>
          </p:cNvPicPr>
          <p:nvPr>
            <p:ph sz="half" idx="2"/>
          </p:nvPr>
        </p:nvPicPr>
        <p:blipFill>
          <a:blip r:embed="rId2"/>
          <a:stretch>
            <a:fillRect/>
          </a:stretch>
        </p:blipFill>
        <p:spPr>
          <a:xfrm>
            <a:off x="272534" y="2954460"/>
            <a:ext cx="1788677" cy="4026511"/>
          </a:xfrm>
        </p:spPr>
      </p:pic>
      <p:sp>
        <p:nvSpPr>
          <p:cNvPr id="5" name="Symbol zastępczy tekstu 4">
            <a:extLst>
              <a:ext uri="{FF2B5EF4-FFF2-40B4-BE49-F238E27FC236}">
                <a16:creationId xmlns:a16="http://schemas.microsoft.com/office/drawing/2014/main" id="{563358FC-809E-2043-1793-9F388D57A96F}"/>
              </a:ext>
            </a:extLst>
          </p:cNvPr>
          <p:cNvSpPr>
            <a:spLocks noGrp="1"/>
          </p:cNvSpPr>
          <p:nvPr>
            <p:ph type="body" sz="quarter" idx="3"/>
          </p:nvPr>
        </p:nvSpPr>
        <p:spPr>
          <a:xfrm>
            <a:off x="6172200" y="1690932"/>
            <a:ext cx="5183188" cy="1693372"/>
          </a:xfrm>
        </p:spPr>
        <p:txBody>
          <a:bodyPr>
            <a:normAutofit fontScale="92500" lnSpcReduction="20000"/>
          </a:bodyPr>
          <a:lstStyle/>
          <a:p>
            <a:endParaRPr lang="pl-PL">
              <a:solidFill>
                <a:srgbClr val="00B050"/>
              </a:solidFill>
              <a:ea typeface="+mn-lt"/>
              <a:cs typeface="+mn-lt"/>
            </a:endParaRPr>
          </a:p>
          <a:p>
            <a:endParaRPr lang="pl-PL">
              <a:solidFill>
                <a:srgbClr val="00B050"/>
              </a:solidFill>
              <a:cs typeface="Calibri"/>
            </a:endParaRPr>
          </a:p>
        </p:txBody>
      </p:sp>
      <p:pic>
        <p:nvPicPr>
          <p:cNvPr id="8" name="Obraz 8" descr="Obraz zawierający osoba, jedzenie, dziecko, w pomieszczeniu&#10;&#10;Opis wygenerowany automatycznie">
            <a:extLst>
              <a:ext uri="{FF2B5EF4-FFF2-40B4-BE49-F238E27FC236}">
                <a16:creationId xmlns:a16="http://schemas.microsoft.com/office/drawing/2014/main" id="{1DEFEE67-F5CC-7E5C-45E0-290770F66F1C}"/>
              </a:ext>
            </a:extLst>
          </p:cNvPr>
          <p:cNvPicPr>
            <a:picLocks noGrp="1" noChangeAspect="1"/>
          </p:cNvPicPr>
          <p:nvPr>
            <p:ph sz="quarter" idx="4"/>
          </p:nvPr>
        </p:nvPicPr>
        <p:blipFill>
          <a:blip r:embed="rId3"/>
          <a:stretch>
            <a:fillRect/>
          </a:stretch>
        </p:blipFill>
        <p:spPr>
          <a:xfrm>
            <a:off x="2159341" y="3003306"/>
            <a:ext cx="1778907" cy="3938588"/>
          </a:xfrm>
        </p:spPr>
      </p:pic>
      <p:pic>
        <p:nvPicPr>
          <p:cNvPr id="9" name="Obraz 9" descr="Obraz zawierający osoba, dziecko, rodzina&#10;&#10;Opis wygenerowany automatycznie">
            <a:extLst>
              <a:ext uri="{FF2B5EF4-FFF2-40B4-BE49-F238E27FC236}">
                <a16:creationId xmlns:a16="http://schemas.microsoft.com/office/drawing/2014/main" id="{9CBD2F40-AD6B-D2C0-8764-05C0BE6A653A}"/>
              </a:ext>
            </a:extLst>
          </p:cNvPr>
          <p:cNvPicPr>
            <a:picLocks noChangeAspect="1"/>
          </p:cNvPicPr>
          <p:nvPr/>
        </p:nvPicPr>
        <p:blipFill>
          <a:blip r:embed="rId4"/>
          <a:stretch>
            <a:fillRect/>
          </a:stretch>
        </p:blipFill>
        <p:spPr>
          <a:xfrm>
            <a:off x="4080485" y="3202842"/>
            <a:ext cx="1666875" cy="3695700"/>
          </a:xfrm>
          <a:prstGeom prst="rect">
            <a:avLst/>
          </a:prstGeom>
        </p:spPr>
      </p:pic>
      <p:sp>
        <p:nvSpPr>
          <p:cNvPr id="10" name="pole tekstowe 9">
            <a:extLst>
              <a:ext uri="{FF2B5EF4-FFF2-40B4-BE49-F238E27FC236}">
                <a16:creationId xmlns:a16="http://schemas.microsoft.com/office/drawing/2014/main" id="{0307BED7-0292-041B-9B44-3C53780904A9}"/>
              </a:ext>
            </a:extLst>
          </p:cNvPr>
          <p:cNvSpPr txBox="1"/>
          <p:nvPr/>
        </p:nvSpPr>
        <p:spPr>
          <a:xfrm rot="10800000" flipV="1">
            <a:off x="8124092" y="4198761"/>
            <a:ext cx="309489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a:latin typeface="Calibri Light"/>
              </a:rPr>
              <a:t>Podczas robienia soków mieliśmy dużo pracy, ale warto było nie ma nic lepszego jak świeży sok.</a:t>
            </a:r>
            <a:r>
              <a:rPr lang="pl-PL" sz="2800">
                <a:latin typeface="Calibri Light"/>
                <a:cs typeface="Calibri Light"/>
              </a:rPr>
              <a:t>​</a:t>
            </a:r>
            <a:endParaRPr lang="pl-PL" sz="2800">
              <a:cs typeface="Calibri"/>
            </a:endParaRPr>
          </a:p>
        </p:txBody>
      </p:sp>
      <p:pic>
        <p:nvPicPr>
          <p:cNvPr id="11" name="Obraz 11">
            <a:extLst>
              <a:ext uri="{FF2B5EF4-FFF2-40B4-BE49-F238E27FC236}">
                <a16:creationId xmlns:a16="http://schemas.microsoft.com/office/drawing/2014/main" id="{E18A14DE-6166-1BD3-C877-50E2261C2B54}"/>
              </a:ext>
            </a:extLst>
          </p:cNvPr>
          <p:cNvPicPr>
            <a:picLocks noChangeAspect="1"/>
          </p:cNvPicPr>
          <p:nvPr/>
        </p:nvPicPr>
        <p:blipFill>
          <a:blip r:embed="rId5"/>
          <a:stretch>
            <a:fillRect/>
          </a:stretch>
        </p:blipFill>
        <p:spPr>
          <a:xfrm>
            <a:off x="5878024" y="3251688"/>
            <a:ext cx="1627799" cy="3607777"/>
          </a:xfrm>
          <a:prstGeom prst="rect">
            <a:avLst/>
          </a:prstGeom>
        </p:spPr>
      </p:pic>
    </p:spTree>
    <p:extLst>
      <p:ext uri="{BB962C8B-B14F-4D97-AF65-F5344CB8AC3E}">
        <p14:creationId xmlns:p14="http://schemas.microsoft.com/office/powerpoint/2010/main" val="3310111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6" descr="Obraz zawierający osoba, w pomieszczeniu&#10;&#10;Opis wygenerowany automatycznie">
            <a:extLst>
              <a:ext uri="{FF2B5EF4-FFF2-40B4-BE49-F238E27FC236}">
                <a16:creationId xmlns:a16="http://schemas.microsoft.com/office/drawing/2014/main" id="{FAE54FE4-82AE-3A2D-F7FC-AE3462C971AD}"/>
              </a:ext>
            </a:extLst>
          </p:cNvPr>
          <p:cNvPicPr>
            <a:picLocks noGrp="1" noChangeAspect="1"/>
          </p:cNvPicPr>
          <p:nvPr>
            <p:ph sz="half" idx="2"/>
          </p:nvPr>
        </p:nvPicPr>
        <p:blipFill rotWithShape="1">
          <a:blip r:embed="rId2"/>
          <a:srcRect l="19106" r="17445"/>
          <a:stretch/>
        </p:blipFill>
        <p:spPr>
          <a:xfrm>
            <a:off x="2550065" y="10"/>
            <a:ext cx="9641933" cy="6857990"/>
          </a:xfrm>
          <a:prstGeom prst="rect">
            <a:avLst/>
          </a:prstGeom>
        </p:spPr>
      </p:pic>
      <p:sp>
        <p:nvSpPr>
          <p:cNvPr id="46"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A95F1B2-1115-2D26-7239-D97712314486}"/>
              </a:ext>
            </a:extLst>
          </p:cNvPr>
          <p:cNvSpPr>
            <a:spLocks noGrp="1"/>
          </p:cNvSpPr>
          <p:nvPr>
            <p:ph type="title"/>
          </p:nvPr>
        </p:nvSpPr>
        <p:spPr>
          <a:xfrm>
            <a:off x="464128" y="365125"/>
            <a:ext cx="4196261" cy="1899912"/>
          </a:xfrm>
        </p:spPr>
        <p:txBody>
          <a:bodyPr vert="horz" lIns="91440" tIns="45720" rIns="91440" bIns="45720" rtlCol="0" anchor="ctr">
            <a:normAutofit fontScale="90000"/>
          </a:bodyPr>
          <a:lstStyle/>
          <a:p>
            <a:br>
              <a:rPr lang="en-US" sz="2500" b="1"/>
            </a:br>
            <a:br>
              <a:rPr lang="en-US" sz="2500" b="1"/>
            </a:br>
            <a:br>
              <a:rPr lang="en-US" sz="2500" b="1"/>
            </a:br>
            <a:r>
              <a:rPr lang="en-US" sz="3600" b="1"/>
              <a:t>Jemy </a:t>
            </a:r>
            <a:r>
              <a:rPr lang="en-US" sz="3600" b="1" err="1"/>
              <a:t>musy</a:t>
            </a:r>
            <a:r>
              <a:rPr lang="en-US" sz="3600" b="1"/>
              <a:t> </a:t>
            </a:r>
            <a:r>
              <a:rPr lang="en-US" sz="3600" b="1" err="1"/>
              <a:t>jabłkowe</a:t>
            </a:r>
            <a:r>
              <a:rPr lang="en-US" sz="3600" b="1"/>
              <a:t> </a:t>
            </a:r>
            <a:r>
              <a:rPr lang="en-US" sz="3600" b="1" err="1"/>
              <a:t>bo</a:t>
            </a:r>
            <a:r>
              <a:rPr lang="en-US" sz="3600" b="1"/>
              <a:t> to </a:t>
            </a:r>
            <a:r>
              <a:rPr lang="en-US" sz="3600" b="1" err="1"/>
              <a:t>smaczne</a:t>
            </a:r>
            <a:r>
              <a:rPr lang="en-US" sz="3600" b="1"/>
              <a:t> </a:t>
            </a:r>
            <a:r>
              <a:rPr lang="en-US" sz="3600" b="1" err="1"/>
              <a:t>i</a:t>
            </a:r>
            <a:r>
              <a:rPr lang="en-US" sz="3600" b="1"/>
              <a:t> </a:t>
            </a:r>
            <a:r>
              <a:rPr lang="en-US" sz="3600" b="1" err="1"/>
              <a:t>zdrowe</a:t>
            </a:r>
            <a:r>
              <a:rPr lang="en-US" sz="3600" b="1"/>
              <a:t>!</a:t>
            </a:r>
            <a:endParaRPr lang="en-US" sz="3600">
              <a:ea typeface="Calibri Light"/>
              <a:cs typeface="Calibri Light"/>
            </a:endParaRPr>
          </a:p>
          <a:p>
            <a:endParaRPr lang="en-US" sz="2800">
              <a:ea typeface="Calibri Light"/>
              <a:cs typeface="Calibri Light"/>
            </a:endParaRPr>
          </a:p>
        </p:txBody>
      </p:sp>
      <p:sp>
        <p:nvSpPr>
          <p:cNvPr id="3" name="Podtytuł 2">
            <a:extLst>
              <a:ext uri="{FF2B5EF4-FFF2-40B4-BE49-F238E27FC236}">
                <a16:creationId xmlns:a16="http://schemas.microsoft.com/office/drawing/2014/main" id="{C365314B-D4F5-2EC1-A4D0-1747DEF20EBA}"/>
              </a:ext>
            </a:extLst>
          </p:cNvPr>
          <p:cNvSpPr>
            <a:spLocks noGrp="1"/>
          </p:cNvSpPr>
          <p:nvPr>
            <p:ph sz="half" idx="1"/>
          </p:nvPr>
        </p:nvSpPr>
        <p:spPr>
          <a:xfrm>
            <a:off x="838200" y="2434201"/>
            <a:ext cx="3822189" cy="3742762"/>
          </a:xfrm>
        </p:spPr>
        <p:txBody>
          <a:bodyPr vert="horz" lIns="91440" tIns="45720" rIns="91440" bIns="45720" rtlCol="0" anchor="t">
            <a:normAutofit/>
          </a:bodyPr>
          <a:lstStyle/>
          <a:p>
            <a:endParaRPr lang="en-US" sz="2000" b="1"/>
          </a:p>
          <a:p>
            <a:pPr marL="0" indent="0">
              <a:buNone/>
            </a:pPr>
            <a:r>
              <a:rPr lang="en-US" sz="2000" b="1"/>
              <a:t>   </a:t>
            </a:r>
            <a:r>
              <a:rPr lang="en-US" b="1"/>
              <a:t>Soki </a:t>
            </a:r>
            <a:r>
              <a:rPr lang="en-US" b="1" err="1"/>
              <a:t>warzywne</a:t>
            </a:r>
            <a:r>
              <a:rPr lang="en-US" b="1"/>
              <a:t> </a:t>
            </a:r>
            <a:r>
              <a:rPr lang="en-US" b="1" err="1"/>
              <a:t>i</a:t>
            </a:r>
            <a:r>
              <a:rPr lang="en-US" b="1"/>
              <a:t> </a:t>
            </a:r>
            <a:r>
              <a:rPr lang="en-US" b="1" err="1"/>
              <a:t>owocowe</a:t>
            </a:r>
            <a:r>
              <a:rPr lang="en-US" b="1"/>
              <a:t> </a:t>
            </a:r>
            <a:r>
              <a:rPr lang="en-US" b="1" err="1"/>
              <a:t>są</a:t>
            </a:r>
            <a:r>
              <a:rPr lang="en-US" b="1"/>
              <a:t> </a:t>
            </a:r>
            <a:r>
              <a:rPr lang="en-US" b="1" err="1"/>
              <a:t>bardzo</a:t>
            </a:r>
            <a:r>
              <a:rPr lang="en-US" b="1"/>
              <a:t> </a:t>
            </a:r>
            <a:r>
              <a:rPr lang="en-US" b="1" err="1"/>
              <a:t>zdrowe</a:t>
            </a:r>
            <a:r>
              <a:rPr lang="en-US" b="1"/>
              <a:t>.</a:t>
            </a:r>
            <a:endParaRPr lang="en-US">
              <a:ea typeface="Calibri" panose="020F0502020204030204"/>
              <a:cs typeface="Calibri" panose="020F0502020204030204"/>
            </a:endParaRPr>
          </a:p>
          <a:p>
            <a:pPr marL="0" indent="0">
              <a:buNone/>
            </a:pPr>
            <a:r>
              <a:rPr lang="en-US" sz="2000" b="1"/>
              <a:t>                            Ala </a:t>
            </a:r>
            <a:r>
              <a:rPr lang="en-US" sz="2000" b="1" err="1"/>
              <a:t>i</a:t>
            </a:r>
            <a:r>
              <a:rPr lang="en-US" sz="2000" b="1"/>
              <a:t> Ela   </a:t>
            </a:r>
            <a:endParaRPr lang="en-US" sz="2000" b="1">
              <a:ea typeface="Calibri"/>
              <a:cs typeface="Calibri"/>
            </a:endParaRPr>
          </a:p>
          <a:p>
            <a:pPr marL="0" indent="0">
              <a:buNone/>
            </a:pPr>
            <a:r>
              <a:rPr lang="en-US" sz="2000" b="1"/>
              <a:t>                                                                               </a:t>
            </a:r>
            <a:endParaRPr lang="en-US" sz="2000" b="1">
              <a:ea typeface="Calibri" panose="020F0502020204030204"/>
              <a:cs typeface="Calibri" panose="020F0502020204030204"/>
            </a:endParaRPr>
          </a:p>
        </p:txBody>
      </p:sp>
    </p:spTree>
    <p:extLst>
      <p:ext uri="{BB962C8B-B14F-4D97-AF65-F5344CB8AC3E}">
        <p14:creationId xmlns:p14="http://schemas.microsoft.com/office/powerpoint/2010/main" val="3732501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A7D3ADB-70EB-7B17-2958-D360FA610366}"/>
              </a:ext>
            </a:extLst>
          </p:cNvPr>
          <p:cNvSpPr>
            <a:spLocks noGrp="1"/>
          </p:cNvSpPr>
          <p:nvPr>
            <p:ph type="title"/>
          </p:nvPr>
        </p:nvSpPr>
        <p:spPr>
          <a:xfrm>
            <a:off x="640080" y="325369"/>
            <a:ext cx="4368602" cy="1956841"/>
          </a:xfrm>
        </p:spPr>
        <p:txBody>
          <a:bodyPr anchor="b">
            <a:normAutofit/>
          </a:bodyPr>
          <a:lstStyle/>
          <a:p>
            <a:r>
              <a:rPr lang="pl-PL" sz="4200">
                <a:cs typeface="Calibri Light"/>
              </a:rPr>
              <a:t>          </a:t>
            </a:r>
            <a:r>
              <a:rPr lang="pl-PL" sz="4200" b="1">
                <a:cs typeface="Calibri Light"/>
              </a:rPr>
              <a:t>    4 kwietnia Dzień Marchewki</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965C22AD-B64C-7999-8241-49A744C617E3}"/>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b="1">
                <a:ea typeface="+mn-lt"/>
                <a:cs typeface="+mn-lt"/>
              </a:rPr>
              <a:t>Jest w surówce i w rosole</a:t>
            </a:r>
            <a:endParaRPr lang="en-US" b="1">
              <a:cs typeface="Calibri" panose="020F0502020204030204"/>
            </a:endParaRPr>
          </a:p>
          <a:p>
            <a:pPr marL="0" indent="0">
              <a:buNone/>
            </a:pPr>
            <a:r>
              <a:rPr lang="en-US" b="1">
                <a:ea typeface="+mn-lt"/>
                <a:cs typeface="+mn-lt"/>
              </a:rPr>
              <a:t>Tańczy, pływa, stroi miny</a:t>
            </a:r>
            <a:endParaRPr lang="en-US" sz="2200">
              <a:cs typeface="Calibri" panose="020F0502020204030204"/>
            </a:endParaRPr>
          </a:p>
          <a:p>
            <a:pPr marL="0" indent="0">
              <a:buNone/>
            </a:pPr>
            <a:r>
              <a:rPr lang="en-US" b="1">
                <a:ea typeface="+mn-lt"/>
                <a:cs typeface="+mn-lt"/>
              </a:rPr>
              <a:t>I dostarcza witaminy.</a:t>
            </a:r>
            <a:endParaRPr lang="en-US" sz="2200">
              <a:cs typeface="Calibri" panose="020F0502020204030204"/>
            </a:endParaRPr>
          </a:p>
          <a:p>
            <a:endParaRPr lang="en-US" sz="2000">
              <a:cs typeface="Calibri"/>
            </a:endParaRPr>
          </a:p>
        </p:txBody>
      </p:sp>
      <p:pic>
        <p:nvPicPr>
          <p:cNvPr id="7" name="Obraz 7" descr="Obraz zawierający tekst, marchew, warzywo, roślina&#10;&#10;Opis wygenerowany automatycznie">
            <a:extLst>
              <a:ext uri="{FF2B5EF4-FFF2-40B4-BE49-F238E27FC236}">
                <a16:creationId xmlns:a16="http://schemas.microsoft.com/office/drawing/2014/main" id="{EDEDD7A7-9A15-1527-EED0-880D6107F2E9}"/>
              </a:ext>
            </a:extLst>
          </p:cNvPr>
          <p:cNvPicPr>
            <a:picLocks noChangeAspect="1"/>
          </p:cNvPicPr>
          <p:nvPr/>
        </p:nvPicPr>
        <p:blipFill rotWithShape="1">
          <a:blip r:embed="rId2"/>
          <a:srcRect l="27710" r="1587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67580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BD963E1-186B-4295-55A6-435CF1B130E8}"/>
              </a:ext>
            </a:extLst>
          </p:cNvPr>
          <p:cNvSpPr>
            <a:spLocks noGrp="1"/>
          </p:cNvSpPr>
          <p:nvPr>
            <p:ph type="title"/>
          </p:nvPr>
        </p:nvSpPr>
        <p:spPr/>
        <p:txBody>
          <a:bodyPr/>
          <a:lstStyle/>
          <a:p>
            <a:r>
              <a:rPr lang="pl-PL">
                <a:cs typeface="Calibri Light"/>
              </a:rPr>
              <a:t>              </a:t>
            </a:r>
            <a:r>
              <a:rPr lang="pl-PL" b="1">
                <a:solidFill>
                  <a:schemeClr val="tx2"/>
                </a:solidFill>
                <a:cs typeface="Calibri Light"/>
              </a:rPr>
              <a:t>        </a:t>
            </a:r>
            <a:r>
              <a:rPr lang="pl-PL" b="1">
                <a:solidFill>
                  <a:srgbClr val="C00000"/>
                </a:solidFill>
                <a:cs typeface="Calibri Light"/>
              </a:rPr>
              <a:t>To nasza klasa 3b</a:t>
            </a:r>
          </a:p>
        </p:txBody>
      </p:sp>
      <p:pic>
        <p:nvPicPr>
          <p:cNvPr id="5" name="Obraz 5" descr="Obraz zawierający osoba, pozowanie, ściana, grupa&#10;&#10;Opis wygenerowany automatycznie">
            <a:extLst>
              <a:ext uri="{FF2B5EF4-FFF2-40B4-BE49-F238E27FC236}">
                <a16:creationId xmlns:a16="http://schemas.microsoft.com/office/drawing/2014/main" id="{9BBDF6CA-E6FA-9037-2495-99DED061361D}"/>
              </a:ext>
            </a:extLst>
          </p:cNvPr>
          <p:cNvPicPr>
            <a:picLocks noGrp="1" noChangeAspect="1"/>
          </p:cNvPicPr>
          <p:nvPr>
            <p:ph idx="1"/>
          </p:nvPr>
        </p:nvPicPr>
        <p:blipFill>
          <a:blip r:embed="rId2"/>
          <a:stretch>
            <a:fillRect/>
          </a:stretch>
        </p:blipFill>
        <p:spPr>
          <a:xfrm>
            <a:off x="578963" y="1520825"/>
            <a:ext cx="10701564" cy="4822392"/>
          </a:xfrm>
        </p:spPr>
      </p:pic>
    </p:spTree>
    <p:extLst>
      <p:ext uri="{BB962C8B-B14F-4D97-AF65-F5344CB8AC3E}">
        <p14:creationId xmlns:p14="http://schemas.microsoft.com/office/powerpoint/2010/main" val="659133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37B752-F7E3-C741-2418-A61C92A9ACE1}"/>
              </a:ext>
            </a:extLst>
          </p:cNvPr>
          <p:cNvSpPr>
            <a:spLocks noGrp="1"/>
          </p:cNvSpPr>
          <p:nvPr>
            <p:ph type="title"/>
          </p:nvPr>
        </p:nvSpPr>
        <p:spPr>
          <a:xfrm>
            <a:off x="839788" y="365125"/>
            <a:ext cx="10515600" cy="993410"/>
          </a:xfrm>
        </p:spPr>
        <p:txBody>
          <a:bodyPr/>
          <a:lstStyle/>
          <a:p>
            <a:r>
              <a:rPr lang="pl-PL">
                <a:solidFill>
                  <a:srgbClr val="FF0000"/>
                </a:solidFill>
                <a:cs typeface="Calibri Light"/>
              </a:rPr>
              <a:t>Przez marchewkowy sok ma się super wzrok.</a:t>
            </a:r>
            <a:br>
              <a:rPr lang="pl-PL">
                <a:solidFill>
                  <a:srgbClr val="FF0000"/>
                </a:solidFill>
                <a:cs typeface="Calibri Light"/>
              </a:rPr>
            </a:br>
            <a:r>
              <a:rPr lang="pl-PL" sz="1800">
                <a:cs typeface="Calibri Light"/>
              </a:rPr>
              <a:t>                                                                                                                                                                      </a:t>
            </a:r>
            <a:r>
              <a:rPr lang="pl-PL" sz="1800" b="1">
                <a:cs typeface="Calibri Light"/>
              </a:rPr>
              <a:t>Kamil   kl.3b</a:t>
            </a:r>
            <a:endParaRPr lang="pl-PL" b="1">
              <a:cs typeface="Calibri Light"/>
            </a:endParaRPr>
          </a:p>
        </p:txBody>
      </p:sp>
      <p:sp>
        <p:nvSpPr>
          <p:cNvPr id="3" name="Symbol zastępczy tekstu 2">
            <a:extLst>
              <a:ext uri="{FF2B5EF4-FFF2-40B4-BE49-F238E27FC236}">
                <a16:creationId xmlns:a16="http://schemas.microsoft.com/office/drawing/2014/main" id="{89DA9ED6-04C6-C892-2752-DC9270DBFD43}"/>
              </a:ext>
            </a:extLst>
          </p:cNvPr>
          <p:cNvSpPr>
            <a:spLocks noGrp="1"/>
          </p:cNvSpPr>
          <p:nvPr>
            <p:ph type="body" idx="1"/>
          </p:nvPr>
        </p:nvSpPr>
        <p:spPr>
          <a:xfrm>
            <a:off x="839788" y="1427163"/>
            <a:ext cx="5157787" cy="1077912"/>
          </a:xfrm>
        </p:spPr>
        <p:txBody>
          <a:bodyPr>
            <a:normAutofit fontScale="70000" lnSpcReduction="20000"/>
          </a:bodyPr>
          <a:lstStyle/>
          <a:p>
            <a:r>
              <a:rPr lang="pl-PL">
                <a:cs typeface="Calibri"/>
              </a:rPr>
              <a:t>Zdrowy soczek my robimy</a:t>
            </a:r>
          </a:p>
          <a:p>
            <a:r>
              <a:rPr lang="pl-PL">
                <a:cs typeface="Calibri"/>
              </a:rPr>
              <a:t>i się z tego dziś cieszymy.</a:t>
            </a:r>
          </a:p>
          <a:p>
            <a:r>
              <a:rPr lang="pl-PL">
                <a:cs typeface="Calibri"/>
              </a:rPr>
              <a:t>                                           Dawid kl.3b</a:t>
            </a:r>
          </a:p>
        </p:txBody>
      </p:sp>
      <p:sp>
        <p:nvSpPr>
          <p:cNvPr id="5" name="Symbol zastępczy tekstu 4">
            <a:extLst>
              <a:ext uri="{FF2B5EF4-FFF2-40B4-BE49-F238E27FC236}">
                <a16:creationId xmlns:a16="http://schemas.microsoft.com/office/drawing/2014/main" id="{7D5E61D0-6AE4-29E9-FA5E-96A1B65BF05F}"/>
              </a:ext>
            </a:extLst>
          </p:cNvPr>
          <p:cNvSpPr>
            <a:spLocks noGrp="1"/>
          </p:cNvSpPr>
          <p:nvPr>
            <p:ph type="body" sz="quarter" idx="3"/>
          </p:nvPr>
        </p:nvSpPr>
        <p:spPr>
          <a:xfrm>
            <a:off x="6172200" y="1690932"/>
            <a:ext cx="5476264" cy="1077911"/>
          </a:xfrm>
        </p:spPr>
        <p:txBody>
          <a:bodyPr>
            <a:normAutofit fontScale="70000" lnSpcReduction="20000"/>
          </a:bodyPr>
          <a:lstStyle/>
          <a:p>
            <a:endParaRPr lang="pl-PL">
              <a:ea typeface="+mn-lt"/>
              <a:cs typeface="+mn-lt"/>
            </a:endParaRPr>
          </a:p>
          <a:p>
            <a:r>
              <a:rPr lang="pl-PL">
                <a:ea typeface="+mn-lt"/>
                <a:cs typeface="+mn-lt"/>
              </a:rPr>
              <a:t>Abyś uśmiech miał szeroki z rana pij marchewkowe soki. </a:t>
            </a:r>
            <a:endParaRPr lang="en-US" b="0">
              <a:ea typeface="+mn-lt"/>
              <a:cs typeface="+mn-lt"/>
            </a:endParaRPr>
          </a:p>
          <a:p>
            <a:r>
              <a:rPr lang="pl-PL">
                <a:ea typeface="+mn-lt"/>
                <a:cs typeface="+mn-lt"/>
              </a:rPr>
              <a:t>                                                                                 Kamil kl.3b</a:t>
            </a:r>
            <a:endParaRPr lang="en-US" b="0">
              <a:ea typeface="+mn-lt"/>
              <a:cs typeface="+mn-lt"/>
            </a:endParaRPr>
          </a:p>
          <a:p>
            <a:endParaRPr lang="pl-PL">
              <a:cs typeface="Calibri"/>
            </a:endParaRPr>
          </a:p>
        </p:txBody>
      </p:sp>
      <p:pic>
        <p:nvPicPr>
          <p:cNvPr id="8" name="Obraz 8" descr="Obraz zawierający osoba, ludzie&#10;&#10;Opis wygenerowany automatycznie">
            <a:extLst>
              <a:ext uri="{FF2B5EF4-FFF2-40B4-BE49-F238E27FC236}">
                <a16:creationId xmlns:a16="http://schemas.microsoft.com/office/drawing/2014/main" id="{B5DB8AAD-D3D5-3024-36A6-34A37593C7C8}"/>
              </a:ext>
            </a:extLst>
          </p:cNvPr>
          <p:cNvPicPr>
            <a:picLocks noGrp="1" noChangeAspect="1"/>
          </p:cNvPicPr>
          <p:nvPr>
            <p:ph sz="quarter" idx="4"/>
          </p:nvPr>
        </p:nvPicPr>
        <p:blipFill>
          <a:blip r:embed="rId2"/>
          <a:stretch>
            <a:fillRect/>
          </a:stretch>
        </p:blipFill>
        <p:spPr>
          <a:xfrm>
            <a:off x="3044519" y="4956609"/>
            <a:ext cx="4049958" cy="1839285"/>
          </a:xfrm>
        </p:spPr>
      </p:pic>
      <p:pic>
        <p:nvPicPr>
          <p:cNvPr id="23" name="Obraz 23" descr="Obraz zawierający tekst, osoba, stół, w pomieszczeniu&#10;&#10;Opis wygenerowany automatycznie">
            <a:extLst>
              <a:ext uri="{FF2B5EF4-FFF2-40B4-BE49-F238E27FC236}">
                <a16:creationId xmlns:a16="http://schemas.microsoft.com/office/drawing/2014/main" id="{0EDCA4D3-ABB1-55F5-E6AD-93DA8253759D}"/>
              </a:ext>
            </a:extLst>
          </p:cNvPr>
          <p:cNvPicPr>
            <a:picLocks noGrp="1" noChangeAspect="1"/>
          </p:cNvPicPr>
          <p:nvPr>
            <p:ph sz="half" idx="2"/>
          </p:nvPr>
        </p:nvPicPr>
        <p:blipFill>
          <a:blip r:embed="rId3"/>
          <a:stretch>
            <a:fillRect/>
          </a:stretch>
        </p:blipFill>
        <p:spPr>
          <a:xfrm>
            <a:off x="5157789" y="2634555"/>
            <a:ext cx="4952634" cy="2243549"/>
          </a:xfrm>
        </p:spPr>
      </p:pic>
      <p:pic>
        <p:nvPicPr>
          <p:cNvPr id="24" name="Obraz 24" descr="Obraz zawierający stół, osoba, siedzenie, w pomieszczeniu&#10;&#10;Opis wygenerowany automatycznie">
            <a:extLst>
              <a:ext uri="{FF2B5EF4-FFF2-40B4-BE49-F238E27FC236}">
                <a16:creationId xmlns:a16="http://schemas.microsoft.com/office/drawing/2014/main" id="{DDD13393-4AB8-443B-B793-3A0D81FBB16A}"/>
              </a:ext>
            </a:extLst>
          </p:cNvPr>
          <p:cNvPicPr>
            <a:picLocks noChangeAspect="1"/>
          </p:cNvPicPr>
          <p:nvPr/>
        </p:nvPicPr>
        <p:blipFill>
          <a:blip r:embed="rId4"/>
          <a:stretch>
            <a:fillRect/>
          </a:stretch>
        </p:blipFill>
        <p:spPr>
          <a:xfrm>
            <a:off x="-3907" y="2594074"/>
            <a:ext cx="4804506" cy="2197391"/>
          </a:xfrm>
          <a:prstGeom prst="rect">
            <a:avLst/>
          </a:prstGeom>
        </p:spPr>
      </p:pic>
    </p:spTree>
    <p:extLst>
      <p:ext uri="{BB962C8B-B14F-4D97-AF65-F5344CB8AC3E}">
        <p14:creationId xmlns:p14="http://schemas.microsoft.com/office/powerpoint/2010/main" val="1313440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6">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8">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10">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12">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51" name="Freeform: Shape 14">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16">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3" name="Freeform: Shape 18">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54" name="Freeform: Shape 20">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5" name="pole tekstowe 1">
            <a:extLst>
              <a:ext uri="{FF2B5EF4-FFF2-40B4-BE49-F238E27FC236}">
                <a16:creationId xmlns:a16="http://schemas.microsoft.com/office/drawing/2014/main" id="{F5F1B84B-982C-36E0-1778-4897734DCF7B}"/>
              </a:ext>
            </a:extLst>
          </p:cNvPr>
          <p:cNvGraphicFramePr/>
          <p:nvPr>
            <p:extLst>
              <p:ext uri="{D42A27DB-BD31-4B8C-83A1-F6EECF244321}">
                <p14:modId xmlns:p14="http://schemas.microsoft.com/office/powerpoint/2010/main" val="3359504847"/>
              </p:ext>
            </p:extLst>
          </p:nvPr>
        </p:nvGraphicFramePr>
        <p:xfrm>
          <a:off x="5851071" y="290201"/>
          <a:ext cx="5257799" cy="4889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0227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84D9A41-83A2-A8D6-3A8E-056964F2CF7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Ogród z klasą</a:t>
            </a:r>
            <a:endParaRPr lang="en-US" sz="5400"/>
          </a:p>
        </p:txBody>
      </p:sp>
      <p:sp>
        <p:nvSpPr>
          <p:cNvPr id="4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ymbol zastępczy tekstu 3">
            <a:extLst>
              <a:ext uri="{FF2B5EF4-FFF2-40B4-BE49-F238E27FC236}">
                <a16:creationId xmlns:a16="http://schemas.microsoft.com/office/drawing/2014/main" id="{EBB20422-A8D3-860C-1209-D3619EAACEA5}"/>
              </a:ext>
            </a:extLst>
          </p:cNvPr>
          <p:cNvSpPr>
            <a:spLocks noGrp="1"/>
          </p:cNvSpPr>
          <p:nvPr>
            <p:ph type="body" sz="half" idx="2"/>
          </p:nvPr>
        </p:nvSpPr>
        <p:spPr>
          <a:xfrm>
            <a:off x="640080" y="2872899"/>
            <a:ext cx="3910214" cy="3749292"/>
          </a:xfrm>
        </p:spPr>
        <p:txBody>
          <a:bodyPr vert="horz" lIns="91440" tIns="45720" rIns="91440" bIns="45720" rtlCol="0" anchor="t">
            <a:normAutofit/>
          </a:bodyPr>
          <a:lstStyle/>
          <a:p>
            <a:pPr indent="-228600">
              <a:buFont typeface="Arial" panose="020B0604020202020204" pitchFamily="34" charset="0"/>
              <a:buChar char="•"/>
            </a:pPr>
            <a:r>
              <a:rPr lang="en-US" sz="2200" err="1"/>
              <a:t>Zrobiło</a:t>
            </a:r>
            <a:r>
              <a:rPr lang="en-US" sz="2200"/>
              <a:t> </a:t>
            </a:r>
            <a:r>
              <a:rPr lang="en-US" sz="2200" err="1"/>
              <a:t>się</a:t>
            </a:r>
            <a:r>
              <a:rPr lang="en-US" sz="2200"/>
              <a:t> </a:t>
            </a:r>
            <a:r>
              <a:rPr lang="en-US" sz="2200" err="1"/>
              <a:t>ciepło</a:t>
            </a:r>
            <a:r>
              <a:rPr lang="en-US" sz="2200"/>
              <a:t> </a:t>
            </a:r>
            <a:r>
              <a:rPr lang="en-US" sz="2200" err="1"/>
              <a:t>więc</a:t>
            </a:r>
            <a:r>
              <a:rPr lang="en-US" sz="2200"/>
              <a:t> </a:t>
            </a:r>
            <a:r>
              <a:rPr lang="en-US" sz="2200" err="1"/>
              <a:t>ruszyliśmy</a:t>
            </a:r>
            <a:r>
              <a:rPr lang="en-US" sz="2200"/>
              <a:t> z </a:t>
            </a:r>
            <a:r>
              <a:rPr lang="en-US" sz="2200" err="1"/>
              <a:t>pracami</a:t>
            </a:r>
            <a:r>
              <a:rPr lang="en-US" sz="2200"/>
              <a:t> w </a:t>
            </a:r>
            <a:r>
              <a:rPr lang="en-US" sz="2200" err="1"/>
              <a:t>naszym</a:t>
            </a:r>
            <a:r>
              <a:rPr lang="en-US" sz="2200"/>
              <a:t>  </a:t>
            </a:r>
            <a:r>
              <a:rPr lang="en-US" sz="2200" err="1"/>
              <a:t>klasowym</a:t>
            </a:r>
            <a:r>
              <a:rPr lang="en-US" sz="2200"/>
              <a:t> </a:t>
            </a:r>
            <a:r>
              <a:rPr lang="en-US" sz="2200" err="1"/>
              <a:t>ogródku</a:t>
            </a:r>
            <a:r>
              <a:rPr lang="en-US" sz="2200"/>
              <a:t>                 </a:t>
            </a:r>
            <a:r>
              <a:rPr lang="en-US" sz="2200" err="1"/>
              <a:t>wyplewiliśmy</a:t>
            </a:r>
            <a:r>
              <a:rPr lang="en-US" sz="2200"/>
              <a:t> </a:t>
            </a:r>
            <a:r>
              <a:rPr lang="en-US" sz="2200" err="1"/>
              <a:t>i</a:t>
            </a:r>
            <a:r>
              <a:rPr lang="en-US" sz="2200"/>
              <a:t>  </a:t>
            </a:r>
            <a:r>
              <a:rPr lang="en-US" sz="2200" err="1"/>
              <a:t>dosadziliśmy</a:t>
            </a:r>
            <a:r>
              <a:rPr lang="en-US" sz="2200"/>
              <a:t>           </a:t>
            </a:r>
            <a:r>
              <a:rPr lang="en-US" sz="2200" err="1"/>
              <a:t>poziomki</a:t>
            </a:r>
            <a:r>
              <a:rPr lang="en-US" sz="2200"/>
              <a:t> </a:t>
            </a:r>
            <a:r>
              <a:rPr lang="en-US" sz="2200" err="1"/>
              <a:t>oraz</a:t>
            </a:r>
            <a:r>
              <a:rPr lang="en-US" sz="2200"/>
              <a:t>    </a:t>
            </a:r>
            <a:r>
              <a:rPr lang="en-US" sz="2200" err="1"/>
              <a:t>truskawki</a:t>
            </a:r>
            <a:r>
              <a:rPr lang="en-US" sz="2200"/>
              <a:t>, aby </a:t>
            </a:r>
            <a:r>
              <a:rPr lang="en-US" sz="2200" err="1"/>
              <a:t>już</a:t>
            </a:r>
            <a:r>
              <a:rPr lang="en-US" sz="2200"/>
              <a:t> w    </a:t>
            </a:r>
            <a:r>
              <a:rPr lang="en-US" sz="2200" err="1"/>
              <a:t>czerwcu</a:t>
            </a:r>
            <a:r>
              <a:rPr lang="en-US" sz="2200"/>
              <a:t>  </a:t>
            </a:r>
            <a:r>
              <a:rPr lang="en-US" sz="2200" err="1"/>
              <a:t>jeść</a:t>
            </a:r>
            <a:r>
              <a:rPr lang="en-US" sz="2200"/>
              <a:t>  </a:t>
            </a:r>
            <a:r>
              <a:rPr lang="en-US" sz="2200" err="1"/>
              <a:t>swoje</a:t>
            </a:r>
            <a:r>
              <a:rPr lang="en-US" sz="2200"/>
              <a:t>   </a:t>
            </a:r>
            <a:r>
              <a:rPr lang="en-US" sz="2200" err="1"/>
              <a:t>owoce</a:t>
            </a:r>
            <a:r>
              <a:rPr lang="en-US" sz="2200"/>
              <a:t>.   Na </a:t>
            </a:r>
            <a:r>
              <a:rPr lang="en-US" sz="2200" err="1"/>
              <a:t>kolejnych</a:t>
            </a:r>
            <a:r>
              <a:rPr lang="en-US" sz="2200"/>
              <a:t> </a:t>
            </a:r>
            <a:r>
              <a:rPr lang="en-US" sz="2200" err="1"/>
              <a:t>rabatach</a:t>
            </a:r>
            <a:r>
              <a:rPr lang="en-US" sz="2200"/>
              <a:t> </a:t>
            </a:r>
            <a:r>
              <a:rPr lang="en-US" sz="2200" err="1"/>
              <a:t>posialiśmy</a:t>
            </a:r>
            <a:r>
              <a:rPr lang="en-US" sz="2200"/>
              <a:t> </a:t>
            </a:r>
            <a:r>
              <a:rPr lang="en-US" sz="2200" err="1"/>
              <a:t>rzodkiewkę</a:t>
            </a:r>
            <a:r>
              <a:rPr lang="en-US" sz="2200"/>
              <a:t> </a:t>
            </a:r>
            <a:r>
              <a:rPr lang="en-US" sz="2200" err="1"/>
              <a:t>i</a:t>
            </a:r>
            <a:r>
              <a:rPr lang="en-US" sz="2200"/>
              <a:t> </a:t>
            </a:r>
            <a:r>
              <a:rPr lang="en-US" sz="2200" err="1"/>
              <a:t>szpinak</a:t>
            </a:r>
            <a:r>
              <a:rPr lang="en-US" sz="2200"/>
              <a:t>.</a:t>
            </a:r>
          </a:p>
          <a:p>
            <a:pPr indent="-228600">
              <a:buFont typeface="Arial" panose="020B0604020202020204" pitchFamily="34" charset="0"/>
              <a:buChar char="•"/>
            </a:pPr>
            <a:endParaRPr lang="en-US" sz="2200"/>
          </a:p>
        </p:txBody>
      </p:sp>
      <p:pic>
        <p:nvPicPr>
          <p:cNvPr id="5" name="Obraz 5" descr="Obraz zawierający trawa, osoba, na wolnym powietrzu, dziecko&#10;&#10;Opis wygenerowany automatycznie">
            <a:extLst>
              <a:ext uri="{FF2B5EF4-FFF2-40B4-BE49-F238E27FC236}">
                <a16:creationId xmlns:a16="http://schemas.microsoft.com/office/drawing/2014/main" id="{D1BF2AFF-7A87-9E70-5A0D-2DFB5B50A85D}"/>
              </a:ext>
            </a:extLst>
          </p:cNvPr>
          <p:cNvPicPr>
            <a:picLocks noGrp="1" noChangeAspect="1"/>
          </p:cNvPicPr>
          <p:nvPr>
            <p:ph type="pic" idx="1"/>
          </p:nvPr>
        </p:nvPicPr>
        <p:blipFill rotWithShape="1">
          <a:blip r:embed="rId2"/>
          <a:srcRect l="28047" r="2681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23834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D308681-BCB2-8296-036F-90512965DEA1}"/>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a:t>Nasze plony po dwóch tygodniach</a:t>
            </a:r>
          </a:p>
        </p:txBody>
      </p:sp>
      <p:sp>
        <p:nvSpPr>
          <p:cNvPr id="5" name="Symbol zastępczy tekstu 4">
            <a:extLst>
              <a:ext uri="{FF2B5EF4-FFF2-40B4-BE49-F238E27FC236}">
                <a16:creationId xmlns:a16="http://schemas.microsoft.com/office/drawing/2014/main" id="{37A86C67-032F-5DFC-ACA6-A0B428B39569}"/>
              </a:ext>
            </a:extLst>
          </p:cNvPr>
          <p:cNvSpPr>
            <a:spLocks noGrp="1"/>
          </p:cNvSpPr>
          <p:nvPr>
            <p:ph type="body" sz="half" idx="2"/>
          </p:nvPr>
        </p:nvSpPr>
        <p:spPr>
          <a:xfrm>
            <a:off x="5297760" y="4636008"/>
            <a:ext cx="6251111" cy="1572768"/>
          </a:xfrm>
        </p:spPr>
        <p:txBody>
          <a:bodyPr vert="horz" lIns="91440" tIns="45720" rIns="91440" bIns="45720" rtlCol="0">
            <a:normAutofit/>
          </a:bodyPr>
          <a:lstStyle/>
          <a:p>
            <a:r>
              <a:rPr lang="en-US" sz="2400"/>
              <a:t>Potrzebujemy teraz słonka i deszczyku, aby wszystko szybko rosło.</a:t>
            </a:r>
          </a:p>
        </p:txBody>
      </p:sp>
      <p:pic>
        <p:nvPicPr>
          <p:cNvPr id="4" name="Obraz 5" descr="Obraz zawierający trawa, na wolnym powietrzu, roślina, zieleń&#10;&#10;Opis wygenerowany automatycznie">
            <a:extLst>
              <a:ext uri="{FF2B5EF4-FFF2-40B4-BE49-F238E27FC236}">
                <a16:creationId xmlns:a16="http://schemas.microsoft.com/office/drawing/2014/main" id="{A753C48B-9610-970C-CBF4-9324F965F2FF}"/>
              </a:ext>
            </a:extLst>
          </p:cNvPr>
          <p:cNvPicPr>
            <a:picLocks noGrp="1" noChangeAspect="1"/>
          </p:cNvPicPr>
          <p:nvPr>
            <p:ph idx="1"/>
          </p:nvPr>
        </p:nvPicPr>
        <p:blipFill rotWithShape="1">
          <a:blip r:embed="rId2"/>
          <a:srcRect l="23113" r="4632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569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A27FDE-B1F1-A334-BDF6-FA01F351A2B7}"/>
              </a:ext>
            </a:extLst>
          </p:cNvPr>
          <p:cNvSpPr>
            <a:spLocks noGrp="1"/>
          </p:cNvSpPr>
          <p:nvPr>
            <p:ph type="title"/>
          </p:nvPr>
        </p:nvSpPr>
        <p:spPr>
          <a:xfrm>
            <a:off x="839788" y="457200"/>
            <a:ext cx="3932237" cy="2763981"/>
          </a:xfrm>
        </p:spPr>
        <p:txBody>
          <a:bodyPr anchor="b">
            <a:normAutofit/>
          </a:bodyPr>
          <a:lstStyle/>
          <a:p>
            <a:pPr>
              <a:spcBef>
                <a:spcPts val="1000"/>
              </a:spcBef>
            </a:pPr>
            <a:r>
              <a:rPr lang="pl-PL" sz="4200" b="1">
                <a:ea typeface="+mj-lt"/>
                <a:cs typeface="+mj-lt"/>
              </a:rPr>
              <a:t>Tydzień  piąty </a:t>
            </a:r>
            <a:br>
              <a:rPr lang="pl-PL" sz="4200" b="1">
                <a:ea typeface="+mj-lt"/>
                <a:cs typeface="+mj-lt"/>
              </a:rPr>
            </a:br>
            <a:r>
              <a:rPr lang="pl-PL" sz="4200" b="1">
                <a:ea typeface="+mj-lt"/>
                <a:cs typeface="+mj-lt"/>
              </a:rPr>
              <a:t>spotkanie z olimpijczykiem</a:t>
            </a:r>
            <a:r>
              <a:rPr lang="pl-PL" sz="4200">
                <a:ea typeface="+mj-lt"/>
                <a:cs typeface="+mj-lt"/>
              </a:rPr>
              <a:t> </a:t>
            </a:r>
            <a:endParaRPr lang="en-US" sz="4200">
              <a:ea typeface="+mj-lt"/>
              <a:cs typeface="+mj-lt"/>
            </a:endParaRPr>
          </a:p>
          <a:p>
            <a:pPr>
              <a:spcBef>
                <a:spcPts val="1000"/>
              </a:spcBef>
            </a:pPr>
            <a:endParaRPr lang="pl-PL" sz="4200">
              <a:ea typeface="+mj-lt"/>
              <a:cs typeface="+mj-lt"/>
            </a:endParaRPr>
          </a:p>
        </p:txBody>
      </p:sp>
      <p:sp>
        <p:nvSpPr>
          <p:cNvPr id="4" name="Symbol zastępczy zawartości 3">
            <a:extLst>
              <a:ext uri="{FF2B5EF4-FFF2-40B4-BE49-F238E27FC236}">
                <a16:creationId xmlns:a16="http://schemas.microsoft.com/office/drawing/2014/main" id="{C9A9878E-953D-0967-1C27-8C7168AD061A}"/>
              </a:ext>
            </a:extLst>
          </p:cNvPr>
          <p:cNvSpPr>
            <a:spLocks noGrp="1"/>
          </p:cNvSpPr>
          <p:nvPr>
            <p:ph idx="1"/>
          </p:nvPr>
        </p:nvSpPr>
        <p:spPr/>
        <p:txBody>
          <a:bodyPr>
            <a:normAutofit/>
          </a:bodyPr>
          <a:lstStyle/>
          <a:p>
            <a:endParaRPr lang="pl-PL" sz="2200"/>
          </a:p>
        </p:txBody>
      </p:sp>
      <p:sp>
        <p:nvSpPr>
          <p:cNvPr id="9" name="Symbol zastępczy zawartości 8">
            <a:extLst>
              <a:ext uri="{FF2B5EF4-FFF2-40B4-BE49-F238E27FC236}">
                <a16:creationId xmlns:a16="http://schemas.microsoft.com/office/drawing/2014/main" id="{F923BE21-80EA-4742-3820-951BEA723811}"/>
              </a:ext>
            </a:extLst>
          </p:cNvPr>
          <p:cNvSpPr>
            <a:spLocks noGrp="1"/>
          </p:cNvSpPr>
          <p:nvPr>
            <p:ph type="body" sz="half" idx="2"/>
          </p:nvPr>
        </p:nvSpPr>
        <p:spPr>
          <a:xfrm>
            <a:off x="839788" y="2708563"/>
            <a:ext cx="3932237" cy="3146571"/>
          </a:xfrm>
        </p:spPr>
        <p:txBody>
          <a:bodyPr vert="horz" lIns="91440" tIns="45720" rIns="91440" bIns="45720" rtlCol="0" anchor="t">
            <a:normAutofit/>
          </a:bodyPr>
          <a:lstStyle/>
          <a:p>
            <a:endParaRPr lang="pl-PL" sz="4000" b="1">
              <a:solidFill>
                <a:srgbClr val="C00000"/>
              </a:solidFill>
              <a:ea typeface="Calibri"/>
              <a:cs typeface="Calibri"/>
            </a:endParaRPr>
          </a:p>
          <a:p>
            <a:endParaRPr lang="pl-PL" sz="4000" b="1">
              <a:solidFill>
                <a:srgbClr val="C00000"/>
              </a:solidFill>
              <a:ea typeface="Calibri"/>
              <a:cs typeface="Calibri"/>
            </a:endParaRPr>
          </a:p>
          <a:p>
            <a:r>
              <a:rPr lang="pl-PL" sz="4000" b="1">
                <a:solidFill>
                  <a:srgbClr val="C00000"/>
                </a:solidFill>
                <a:ea typeface="Calibri"/>
                <a:cs typeface="Calibri"/>
              </a:rPr>
              <a:t>Grzegorzem Sudołem</a:t>
            </a:r>
            <a:endParaRPr lang="pl-PL">
              <a:ea typeface="Calibri"/>
              <a:cs typeface="Calibri"/>
            </a:endParaRPr>
          </a:p>
        </p:txBody>
      </p:sp>
      <p:pic>
        <p:nvPicPr>
          <p:cNvPr id="7" name="Obraz 5" descr="Obraz zawierający osoba, podłoga, pozowanie, budynek&#10;&#10;Opis wygenerowany automatycznie">
            <a:extLst>
              <a:ext uri="{FF2B5EF4-FFF2-40B4-BE49-F238E27FC236}">
                <a16:creationId xmlns:a16="http://schemas.microsoft.com/office/drawing/2014/main" id="{AF7CFEF5-697D-EB94-A143-5D1E048778B6}"/>
              </a:ext>
            </a:extLst>
          </p:cNvPr>
          <p:cNvPicPr>
            <a:picLocks noChangeAspect="1"/>
          </p:cNvPicPr>
          <p:nvPr/>
        </p:nvPicPr>
        <p:blipFill rotWithShape="1">
          <a:blip r:embed="rId2"/>
          <a:srcRect l="24138" r="30725"/>
          <a:stretch/>
        </p:blipFill>
        <p:spPr>
          <a:xfrm>
            <a:off x="4549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37832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888896-3EC2-5387-B996-C26E13FDECDF}"/>
              </a:ext>
            </a:extLst>
          </p:cNvPr>
          <p:cNvSpPr>
            <a:spLocks noGrp="1"/>
          </p:cNvSpPr>
          <p:nvPr>
            <p:ph type="title"/>
          </p:nvPr>
        </p:nvSpPr>
        <p:spPr/>
        <p:txBody>
          <a:bodyPr/>
          <a:lstStyle/>
          <a:p>
            <a:r>
              <a:rPr lang="pl-PL">
                <a:ea typeface="Calibri Light"/>
                <a:cs typeface="Calibri Light"/>
              </a:rPr>
              <a:t>  </a:t>
            </a:r>
            <a:endParaRPr lang="pl-PL"/>
          </a:p>
        </p:txBody>
      </p:sp>
      <p:sp>
        <p:nvSpPr>
          <p:cNvPr id="3" name="Symbol zastępczy zawartości 2">
            <a:extLst>
              <a:ext uri="{FF2B5EF4-FFF2-40B4-BE49-F238E27FC236}">
                <a16:creationId xmlns:a16="http://schemas.microsoft.com/office/drawing/2014/main" id="{42206E23-4542-3F0E-6971-3009153F2111}"/>
              </a:ext>
            </a:extLst>
          </p:cNvPr>
          <p:cNvSpPr>
            <a:spLocks noGrp="1"/>
          </p:cNvSpPr>
          <p:nvPr>
            <p:ph sz="half" idx="1"/>
          </p:nvPr>
        </p:nvSpPr>
        <p:spPr/>
        <p:txBody>
          <a:bodyPr vert="horz" lIns="91440" tIns="45720" rIns="91440" bIns="45720" rtlCol="0" anchor="t">
            <a:normAutofit/>
          </a:bodyPr>
          <a:lstStyle/>
          <a:p>
            <a:r>
              <a:rPr lang="pl-PL">
                <a:ea typeface="Calibri"/>
                <a:cs typeface="Calibri"/>
              </a:rPr>
              <a:t>Grzegorz Arkadiusz Sudoł – polski lekkoatleta, specjalizujący się w chodzie sportowym. Trzykrotny olimpijczyk, brązowy medalista mistrzostw świata oraz srebrny medalista mistrzostw Europy. Reprezentował Polskę w pucharze Europy w chodzie, a także w pucharze świata.</a:t>
            </a:r>
          </a:p>
          <a:p>
            <a:endParaRPr lang="pl-PL">
              <a:ea typeface="Calibri"/>
              <a:cs typeface="Calibri"/>
            </a:endParaRPr>
          </a:p>
        </p:txBody>
      </p:sp>
      <p:pic>
        <p:nvPicPr>
          <p:cNvPr id="10" name="Obraz 10" descr="Obraz zawierający osoba, na wolnym powietrzu, lekkoatletyka&#10;&#10;Opis wygenerowany automatycznie">
            <a:extLst>
              <a:ext uri="{FF2B5EF4-FFF2-40B4-BE49-F238E27FC236}">
                <a16:creationId xmlns:a16="http://schemas.microsoft.com/office/drawing/2014/main" id="{08DC190C-C2DD-CA2F-9F0E-732DB8400F4B}"/>
              </a:ext>
            </a:extLst>
          </p:cNvPr>
          <p:cNvPicPr>
            <a:picLocks noGrp="1" noChangeAspect="1"/>
          </p:cNvPicPr>
          <p:nvPr>
            <p:ph sz="half" idx="2"/>
          </p:nvPr>
        </p:nvPicPr>
        <p:blipFill>
          <a:blip r:embed="rId2"/>
          <a:stretch>
            <a:fillRect/>
          </a:stretch>
        </p:blipFill>
        <p:spPr>
          <a:xfrm>
            <a:off x="6090724" y="1603953"/>
            <a:ext cx="5109026" cy="4573010"/>
          </a:xfrm>
        </p:spPr>
      </p:pic>
    </p:spTree>
    <p:extLst>
      <p:ext uri="{BB962C8B-B14F-4D97-AF65-F5344CB8AC3E}">
        <p14:creationId xmlns:p14="http://schemas.microsoft.com/office/powerpoint/2010/main" val="2031219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3BF711F-F9A0-4EA4-B156-A79E9F362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5" name="Straight Connector 14">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B956B07-DCB8-1F08-4BD8-6A1F427EB5E3}"/>
              </a:ext>
            </a:extLst>
          </p:cNvPr>
          <p:cNvSpPr>
            <a:spLocks noGrp="1"/>
          </p:cNvSpPr>
          <p:nvPr>
            <p:ph type="title"/>
          </p:nvPr>
        </p:nvSpPr>
        <p:spPr>
          <a:xfrm>
            <a:off x="1060232" y="3801738"/>
            <a:ext cx="10071536" cy="1303822"/>
          </a:xfrm>
        </p:spPr>
        <p:txBody>
          <a:bodyPr vert="horz" lIns="91440" tIns="45720" rIns="91440" bIns="45720" rtlCol="0" anchor="b">
            <a:noAutofit/>
          </a:bodyPr>
          <a:lstStyle/>
          <a:p>
            <a:pPr algn="ctr"/>
            <a:r>
              <a:rPr lang="en-US" sz="4000" b="1" err="1">
                <a:ea typeface="Calibri Light"/>
                <a:cs typeface="Calibri Light"/>
              </a:rPr>
              <a:t>Zajęcia</a:t>
            </a:r>
            <a:r>
              <a:rPr lang="en-US" sz="4000" b="1">
                <a:ea typeface="Calibri Light"/>
                <a:cs typeface="Calibri Light"/>
              </a:rPr>
              <a:t> pod </a:t>
            </a:r>
            <a:r>
              <a:rPr lang="en-US" sz="4000" b="1" err="1">
                <a:ea typeface="Calibri Light"/>
                <a:cs typeface="Calibri Light"/>
              </a:rPr>
              <a:t>okiem</a:t>
            </a:r>
            <a:r>
              <a:rPr lang="en-US" sz="4000" b="1">
                <a:ea typeface="Calibri Light"/>
                <a:cs typeface="Calibri Light"/>
              </a:rPr>
              <a:t> </a:t>
            </a:r>
            <a:r>
              <a:rPr lang="en-US" sz="4000" b="1" err="1">
                <a:ea typeface="Calibri Light"/>
                <a:cs typeface="Calibri Light"/>
              </a:rPr>
              <a:t>takiego</a:t>
            </a:r>
            <a:r>
              <a:rPr lang="en-US" sz="4000" b="1">
                <a:ea typeface="Calibri Light"/>
                <a:cs typeface="Calibri Light"/>
              </a:rPr>
              <a:t> </a:t>
            </a:r>
            <a:r>
              <a:rPr lang="en-US" sz="4000" b="1" err="1">
                <a:ea typeface="Calibri Light"/>
                <a:cs typeface="Calibri Light"/>
              </a:rPr>
              <a:t>sportowca</a:t>
            </a:r>
            <a:r>
              <a:rPr lang="en-US" sz="4000" b="1">
                <a:ea typeface="Calibri Light"/>
                <a:cs typeface="Calibri Light"/>
              </a:rPr>
              <a:t> to </a:t>
            </a:r>
            <a:r>
              <a:rPr lang="en-US" sz="4000" b="1" err="1">
                <a:ea typeface="Calibri Light"/>
                <a:cs typeface="Calibri Light"/>
              </a:rPr>
              <a:t>przyjemność</a:t>
            </a:r>
            <a:r>
              <a:rPr lang="en-US" sz="4000" b="1">
                <a:ea typeface="Calibri Light"/>
                <a:cs typeface="Calibri Light"/>
              </a:rPr>
              <a:t> </a:t>
            </a:r>
            <a:endParaRPr lang="en-US" sz="4000" b="1" kern="1200">
              <a:latin typeface="+mj-lt"/>
              <a:ea typeface="Calibri Light"/>
              <a:cs typeface="Calibri Light"/>
            </a:endParaRPr>
          </a:p>
        </p:txBody>
      </p:sp>
      <p:pic>
        <p:nvPicPr>
          <p:cNvPr id="7" name="Obraz 7" descr="Obraz zawierający podłoga, osoba, grupa&#10;&#10;Opis wygenerowany automatycznie">
            <a:extLst>
              <a:ext uri="{FF2B5EF4-FFF2-40B4-BE49-F238E27FC236}">
                <a16:creationId xmlns:a16="http://schemas.microsoft.com/office/drawing/2014/main" id="{8927B07F-4CE4-6629-376D-7A798FBE5DAE}"/>
              </a:ext>
            </a:extLst>
          </p:cNvPr>
          <p:cNvPicPr>
            <a:picLocks noChangeAspect="1"/>
          </p:cNvPicPr>
          <p:nvPr/>
        </p:nvPicPr>
        <p:blipFill rotWithShape="1">
          <a:blip r:embed="rId2"/>
          <a:srcRect l="21407" r="22721" b="-1"/>
          <a:stretch/>
        </p:blipFill>
        <p:spPr>
          <a:xfrm>
            <a:off x="904492" y="772621"/>
            <a:ext cx="3292790" cy="2663137"/>
          </a:xfrm>
          <a:prstGeom prst="rect">
            <a:avLst/>
          </a:prstGeom>
        </p:spPr>
      </p:pic>
      <p:pic>
        <p:nvPicPr>
          <p:cNvPr id="6" name="Obraz 6" descr="Obraz zawierający podłoga, osoba, w pomieszczeniu, budynek&#10;&#10;Opis wygenerowany automatycznie">
            <a:extLst>
              <a:ext uri="{FF2B5EF4-FFF2-40B4-BE49-F238E27FC236}">
                <a16:creationId xmlns:a16="http://schemas.microsoft.com/office/drawing/2014/main" id="{63393757-1F44-A5D7-9C59-4BB81CD527D7}"/>
              </a:ext>
            </a:extLst>
          </p:cNvPr>
          <p:cNvPicPr>
            <a:picLocks noGrp="1" noChangeAspect="1"/>
          </p:cNvPicPr>
          <p:nvPr>
            <p:ph sz="half" idx="2"/>
          </p:nvPr>
        </p:nvPicPr>
        <p:blipFill rotWithShape="1">
          <a:blip r:embed="rId3"/>
          <a:srcRect l="15913" r="28447" b="-1"/>
          <a:stretch/>
        </p:blipFill>
        <p:spPr>
          <a:xfrm>
            <a:off x="4457293" y="772621"/>
            <a:ext cx="3292790" cy="2663137"/>
          </a:xfrm>
          <a:prstGeom prst="rect">
            <a:avLst/>
          </a:prstGeom>
        </p:spPr>
      </p:pic>
      <p:pic>
        <p:nvPicPr>
          <p:cNvPr id="5" name="Obraz 5" descr="Obraz zawierający podłoga, osoba, w pomieszczeniu&#10;&#10;Opis wygenerowany automatycznie">
            <a:extLst>
              <a:ext uri="{FF2B5EF4-FFF2-40B4-BE49-F238E27FC236}">
                <a16:creationId xmlns:a16="http://schemas.microsoft.com/office/drawing/2014/main" id="{BB5347D1-1CD3-06F4-7539-0BF9706608D7}"/>
              </a:ext>
            </a:extLst>
          </p:cNvPr>
          <p:cNvPicPr>
            <a:picLocks noGrp="1" noChangeAspect="1"/>
          </p:cNvPicPr>
          <p:nvPr>
            <p:ph sz="half" idx="1"/>
          </p:nvPr>
        </p:nvPicPr>
        <p:blipFill rotWithShape="1">
          <a:blip r:embed="rId4"/>
          <a:srcRect l="23674" r="20686" b="-1"/>
          <a:stretch/>
        </p:blipFill>
        <p:spPr>
          <a:xfrm>
            <a:off x="8015984" y="772621"/>
            <a:ext cx="3292790" cy="2663137"/>
          </a:xfrm>
          <a:prstGeom prst="rect">
            <a:avLst/>
          </a:prstGeom>
        </p:spPr>
      </p:pic>
    </p:spTree>
    <p:extLst>
      <p:ext uri="{BB962C8B-B14F-4D97-AF65-F5344CB8AC3E}">
        <p14:creationId xmlns:p14="http://schemas.microsoft.com/office/powerpoint/2010/main" val="1361767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39">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FFEDE2F-8974-04AE-AECC-EF0BA861656E}"/>
              </a:ext>
            </a:extLst>
          </p:cNvPr>
          <p:cNvSpPr>
            <a:spLocks noGrp="1"/>
          </p:cNvSpPr>
          <p:nvPr>
            <p:ph type="title"/>
          </p:nvPr>
        </p:nvSpPr>
        <p:spPr>
          <a:xfrm>
            <a:off x="612648" y="455538"/>
            <a:ext cx="6231221" cy="2473590"/>
          </a:xfrm>
        </p:spPr>
        <p:txBody>
          <a:bodyPr vert="horz" lIns="91440" tIns="45720" rIns="91440" bIns="45720" rtlCol="0" anchor="b">
            <a:noAutofit/>
          </a:bodyPr>
          <a:lstStyle/>
          <a:p>
            <a:r>
              <a:rPr lang="en-US" sz="4000" b="1" err="1">
                <a:ea typeface="Calibri Light"/>
                <a:cs typeface="Calibri Light"/>
              </a:rPr>
              <a:t>Dużo</a:t>
            </a:r>
            <a:r>
              <a:rPr lang="en-US" sz="4000" b="1">
                <a:ea typeface="Calibri Light"/>
                <a:cs typeface="Calibri Light"/>
              </a:rPr>
              <a:t> </a:t>
            </a:r>
            <a:r>
              <a:rPr lang="en-US" sz="4000" b="1" err="1">
                <a:ea typeface="Calibri Light"/>
                <a:cs typeface="Calibri Light"/>
              </a:rPr>
              <a:t>się</a:t>
            </a:r>
            <a:r>
              <a:rPr lang="en-US" sz="4000" b="1">
                <a:ea typeface="Calibri Light"/>
                <a:cs typeface="Calibri Light"/>
              </a:rPr>
              <a:t> </a:t>
            </a:r>
            <a:r>
              <a:rPr lang="en-US" sz="4000" b="1" err="1">
                <a:ea typeface="Calibri Light"/>
                <a:cs typeface="Calibri Light"/>
              </a:rPr>
              <a:t>dowiedzieliśmy</a:t>
            </a:r>
            <a:r>
              <a:rPr lang="en-US" sz="4000" b="1">
                <a:ea typeface="Calibri Light"/>
                <a:cs typeface="Calibri Light"/>
              </a:rPr>
              <a:t> o </a:t>
            </a:r>
            <a:r>
              <a:rPr lang="en-US" sz="4000" b="1" err="1">
                <a:ea typeface="Calibri Light"/>
                <a:cs typeface="Calibri Light"/>
              </a:rPr>
              <a:t>sporcie</a:t>
            </a:r>
            <a:r>
              <a:rPr lang="en-US" sz="4000" b="1">
                <a:ea typeface="Calibri Light"/>
                <a:cs typeface="Calibri Light"/>
              </a:rPr>
              <a:t> </a:t>
            </a:r>
            <a:r>
              <a:rPr lang="en-US" sz="4000" b="1" err="1">
                <a:ea typeface="Calibri Light"/>
                <a:cs typeface="Calibri Light"/>
              </a:rPr>
              <a:t>oraz</a:t>
            </a:r>
            <a:r>
              <a:rPr lang="en-US" sz="4000" b="1">
                <a:ea typeface="Calibri Light"/>
                <a:cs typeface="Calibri Light"/>
              </a:rPr>
              <a:t> </a:t>
            </a:r>
            <a:r>
              <a:rPr lang="en-US" sz="4000" b="1" err="1">
                <a:ea typeface="Calibri Light"/>
                <a:cs typeface="Calibri Light"/>
              </a:rPr>
              <a:t>akcjach</a:t>
            </a:r>
            <a:r>
              <a:rPr lang="en-US" sz="4000" b="1">
                <a:ea typeface="Calibri Light"/>
                <a:cs typeface="Calibri Light"/>
              </a:rPr>
              <a:t> </a:t>
            </a:r>
            <a:r>
              <a:rPr lang="en-US" sz="4000" b="1" err="1">
                <a:ea typeface="Calibri Light"/>
                <a:cs typeface="Calibri Light"/>
              </a:rPr>
              <a:t>sportowych</a:t>
            </a:r>
            <a:r>
              <a:rPr lang="en-US" sz="4000" b="1">
                <a:ea typeface="Calibri Light"/>
                <a:cs typeface="Calibri Light"/>
              </a:rPr>
              <a:t> </a:t>
            </a:r>
            <a:r>
              <a:rPr lang="en-US" sz="4000" b="1" err="1">
                <a:ea typeface="Calibri Light"/>
                <a:cs typeface="Calibri Light"/>
              </a:rPr>
              <a:t>które</a:t>
            </a:r>
            <a:r>
              <a:rPr lang="en-US" sz="4000" b="1">
                <a:ea typeface="Calibri Light"/>
                <a:cs typeface="Calibri Light"/>
              </a:rPr>
              <a:t> </a:t>
            </a:r>
            <a:r>
              <a:rPr lang="en-US" sz="4000" b="1" err="1">
                <a:ea typeface="Calibri Light"/>
                <a:cs typeface="Calibri Light"/>
              </a:rPr>
              <a:t>organizuje</a:t>
            </a:r>
            <a:r>
              <a:rPr lang="en-US" sz="4000" b="1">
                <a:ea typeface="Calibri Light"/>
                <a:cs typeface="Calibri Light"/>
              </a:rPr>
              <a:t> pan Grzegorz</a:t>
            </a:r>
            <a:endParaRPr lang="en-US" sz="4000" b="1" kern="1200">
              <a:solidFill>
                <a:schemeClr val="tx1"/>
              </a:solidFill>
              <a:latin typeface="+mj-lt"/>
              <a:ea typeface="Calibri Light"/>
              <a:cs typeface="Calibri Light"/>
            </a:endParaRPr>
          </a:p>
        </p:txBody>
      </p:sp>
      <p:sp>
        <p:nvSpPr>
          <p:cNvPr id="51" name="Rectangle 41">
            <a:extLst>
              <a:ext uri="{FF2B5EF4-FFF2-40B4-BE49-F238E27FC236}">
                <a16:creationId xmlns:a16="http://schemas.microsoft.com/office/drawing/2014/main" id="{136A4AB6-B72B-4CC6-ADCF-BE807B6C3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Obraz 12" descr="Obraz zawierający podłoga, osoba, ziemia, sport&#10;&#10;Opis wygenerowany automatycznie">
            <a:extLst>
              <a:ext uri="{FF2B5EF4-FFF2-40B4-BE49-F238E27FC236}">
                <a16:creationId xmlns:a16="http://schemas.microsoft.com/office/drawing/2014/main" id="{F8737D66-D480-9C23-3E59-BC4F30F2BC20}"/>
              </a:ext>
            </a:extLst>
          </p:cNvPr>
          <p:cNvPicPr>
            <a:picLocks noChangeAspect="1"/>
          </p:cNvPicPr>
          <p:nvPr/>
        </p:nvPicPr>
        <p:blipFill rotWithShape="1">
          <a:blip r:embed="rId2"/>
          <a:srcRect r="9449"/>
          <a:stretch/>
        </p:blipFill>
        <p:spPr>
          <a:xfrm>
            <a:off x="7684008" y="1"/>
            <a:ext cx="4507992" cy="2240280"/>
          </a:xfrm>
          <a:prstGeom prst="rect">
            <a:avLst/>
          </a:prstGeom>
        </p:spPr>
      </p:pic>
      <p:sp>
        <p:nvSpPr>
          <p:cNvPr id="52" name="Rectangle 43">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Obraz 21" descr="Obraz zawierający podłoga, osoba, chodnik&#10;&#10;Opis wygenerowany automatycznie">
            <a:extLst>
              <a:ext uri="{FF2B5EF4-FFF2-40B4-BE49-F238E27FC236}">
                <a16:creationId xmlns:a16="http://schemas.microsoft.com/office/drawing/2014/main" id="{4B3F8D3E-1199-DB2D-7723-78C85A1E72ED}"/>
              </a:ext>
            </a:extLst>
          </p:cNvPr>
          <p:cNvPicPr>
            <a:picLocks noGrp="1" noChangeAspect="1"/>
          </p:cNvPicPr>
          <p:nvPr>
            <p:ph sz="half" idx="2"/>
          </p:nvPr>
        </p:nvPicPr>
        <p:blipFill>
          <a:blip r:embed="rId3"/>
          <a:stretch>
            <a:fillRect/>
          </a:stretch>
        </p:blipFill>
        <p:spPr>
          <a:xfrm>
            <a:off x="616425" y="3355848"/>
            <a:ext cx="6265230" cy="2825496"/>
          </a:xfrm>
        </p:spPr>
      </p:pic>
      <p:pic>
        <p:nvPicPr>
          <p:cNvPr id="15" name="Obraz 15" descr="Obraz zawierający podłoga, w pomieszczeniu&#10;&#10;Opis wygenerowany automatycznie">
            <a:extLst>
              <a:ext uri="{FF2B5EF4-FFF2-40B4-BE49-F238E27FC236}">
                <a16:creationId xmlns:a16="http://schemas.microsoft.com/office/drawing/2014/main" id="{B608E930-8618-6FA2-DA04-B206B83FE533}"/>
              </a:ext>
            </a:extLst>
          </p:cNvPr>
          <p:cNvPicPr>
            <a:picLocks noGrp="1" noChangeAspect="1"/>
          </p:cNvPicPr>
          <p:nvPr>
            <p:ph sz="half" idx="1"/>
          </p:nvPr>
        </p:nvPicPr>
        <p:blipFill rotWithShape="1">
          <a:blip r:embed="rId4"/>
          <a:srcRect l="80" r="9369"/>
          <a:stretch/>
        </p:blipFill>
        <p:spPr>
          <a:xfrm>
            <a:off x="7684008" y="2308860"/>
            <a:ext cx="4507992" cy="2240280"/>
          </a:xfrm>
          <a:prstGeom prst="rect">
            <a:avLst/>
          </a:prstGeom>
        </p:spPr>
      </p:pic>
      <p:pic>
        <p:nvPicPr>
          <p:cNvPr id="16" name="Obraz 16" descr="Obraz zawierający podłoga, szereg&#10;&#10;Opis wygenerowany automatycznie">
            <a:extLst>
              <a:ext uri="{FF2B5EF4-FFF2-40B4-BE49-F238E27FC236}">
                <a16:creationId xmlns:a16="http://schemas.microsoft.com/office/drawing/2014/main" id="{7FBA1323-F56D-963D-F0B6-854FEBD9329E}"/>
              </a:ext>
            </a:extLst>
          </p:cNvPr>
          <p:cNvPicPr>
            <a:picLocks noChangeAspect="1"/>
          </p:cNvPicPr>
          <p:nvPr/>
        </p:nvPicPr>
        <p:blipFill rotWithShape="1">
          <a:blip r:embed="rId5"/>
          <a:srcRect r="9072" b="-1"/>
          <a:stretch/>
        </p:blipFill>
        <p:spPr>
          <a:xfrm>
            <a:off x="7684008" y="4617720"/>
            <a:ext cx="4507992" cy="2240280"/>
          </a:xfrm>
          <a:prstGeom prst="rect">
            <a:avLst/>
          </a:prstGeom>
        </p:spPr>
      </p:pic>
    </p:spTree>
    <p:extLst>
      <p:ext uri="{BB962C8B-B14F-4D97-AF65-F5344CB8AC3E}">
        <p14:creationId xmlns:p14="http://schemas.microsoft.com/office/powerpoint/2010/main" val="1745320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9A27FDE-B1F1-A334-BDF6-FA01F351A2B7}"/>
              </a:ext>
            </a:extLst>
          </p:cNvPr>
          <p:cNvSpPr>
            <a:spLocks noGrp="1"/>
          </p:cNvSpPr>
          <p:nvPr>
            <p:ph type="title"/>
          </p:nvPr>
        </p:nvSpPr>
        <p:spPr>
          <a:xfrm>
            <a:off x="640080" y="325369"/>
            <a:ext cx="4368602" cy="1956841"/>
          </a:xfrm>
        </p:spPr>
        <p:txBody>
          <a:bodyPr vert="horz" lIns="91440" tIns="45720" rIns="91440" bIns="45720" rtlCol="0" anchor="b">
            <a:normAutofit/>
          </a:bodyPr>
          <a:lstStyle/>
          <a:p>
            <a:br>
              <a:rPr lang="en-US" sz="2200" b="1"/>
            </a:br>
            <a:r>
              <a:rPr lang="en-US" sz="2200" b="1"/>
              <a:t>     Tydzień  szósty </a:t>
            </a:r>
            <a:br>
              <a:rPr lang="en-US" sz="2200" b="1"/>
            </a:br>
            <a:r>
              <a:rPr lang="en-US" sz="2200" b="1"/>
              <a:t>wybieramy klasowego olimpijczyka</a:t>
            </a:r>
            <a:br>
              <a:rPr lang="en-US" sz="2200" b="1"/>
            </a:br>
            <a:r>
              <a:rPr lang="en-US" sz="2200"/>
              <a:t> </a:t>
            </a:r>
            <a:br>
              <a:rPr lang="en-US" sz="2200"/>
            </a:br>
            <a:r>
              <a:rPr lang="en-US" sz="2200"/>
              <a:t>Po długiej dyskusji wybraliśmy wspólnie sportowca .</a:t>
            </a:r>
          </a:p>
          <a:p>
            <a:endParaRPr lang="en-US" sz="2200"/>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ymbol zastępczy zawartości 8">
            <a:extLst>
              <a:ext uri="{FF2B5EF4-FFF2-40B4-BE49-F238E27FC236}">
                <a16:creationId xmlns:a16="http://schemas.microsoft.com/office/drawing/2014/main" id="{F923BE21-80EA-4742-3820-951BEA723811}"/>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endParaRPr lang="en-US" sz="2200" b="1"/>
          </a:p>
          <a:p>
            <a:pPr indent="-228600">
              <a:buFont typeface="Arial" panose="020B0604020202020204" pitchFamily="34" charset="0"/>
              <a:buChar char="•"/>
            </a:pPr>
            <a:endParaRPr lang="en-US" sz="2200"/>
          </a:p>
        </p:txBody>
      </p:sp>
      <p:pic>
        <p:nvPicPr>
          <p:cNvPr id="3" name="Obraz 4" descr="Obraz zawierający osoba, nosić, kapelusz&#10;&#10;Opis wygenerowany automatycznie">
            <a:extLst>
              <a:ext uri="{FF2B5EF4-FFF2-40B4-BE49-F238E27FC236}">
                <a16:creationId xmlns:a16="http://schemas.microsoft.com/office/drawing/2014/main" id="{25DC936A-E1BF-5886-F5E9-4FB084B48836}"/>
              </a:ext>
            </a:extLst>
          </p:cNvPr>
          <p:cNvPicPr>
            <a:picLocks noGrp="1" noChangeAspect="1"/>
          </p:cNvPicPr>
          <p:nvPr>
            <p:ph idx="1"/>
          </p:nvPr>
        </p:nvPicPr>
        <p:blipFill rotWithShape="1">
          <a:blip r:embed="rId2"/>
          <a:srcRect t="3746" r="2" b="1674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15454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5" descr="Obraz zawierający tekst, na wolnym powietrzu, znak, zakryte&#10;&#10;Opis wygenerowany automatycznie">
            <a:extLst>
              <a:ext uri="{FF2B5EF4-FFF2-40B4-BE49-F238E27FC236}">
                <a16:creationId xmlns:a16="http://schemas.microsoft.com/office/drawing/2014/main" id="{50731144-59D3-7543-B15C-8E076F19E60B}"/>
              </a:ext>
            </a:extLst>
          </p:cNvPr>
          <p:cNvPicPr>
            <a:picLocks noGrp="1" noChangeAspect="1"/>
          </p:cNvPicPr>
          <p:nvPr>
            <p:ph idx="1"/>
          </p:nvPr>
        </p:nvPicPr>
        <p:blipFill>
          <a:blip r:embed="rId2"/>
          <a:stretch>
            <a:fillRect/>
          </a:stretch>
        </p:blipFill>
        <p:spPr>
          <a:xfrm>
            <a:off x="643467" y="975360"/>
            <a:ext cx="10905066" cy="4907279"/>
          </a:xfrm>
          <a:prstGeom prst="rect">
            <a:avLst/>
          </a:prstGeom>
        </p:spPr>
      </p:pic>
    </p:spTree>
    <p:extLst>
      <p:ext uri="{BB962C8B-B14F-4D97-AF65-F5344CB8AC3E}">
        <p14:creationId xmlns:p14="http://schemas.microsoft.com/office/powerpoint/2010/main" val="1991758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7461A0C-E87E-4E75-8B94-7A19A2CA28E3}"/>
              </a:ext>
            </a:extLst>
          </p:cNvPr>
          <p:cNvSpPr>
            <a:spLocks noGrp="1"/>
          </p:cNvSpPr>
          <p:nvPr>
            <p:ph type="title"/>
          </p:nvPr>
        </p:nvSpPr>
        <p:spPr>
          <a:xfrm>
            <a:off x="686834" y="1153572"/>
            <a:ext cx="3200400" cy="4461163"/>
          </a:xfrm>
        </p:spPr>
        <p:txBody>
          <a:bodyPr>
            <a:normAutofit/>
          </a:bodyPr>
          <a:lstStyle/>
          <a:p>
            <a:r>
              <a:rPr lang="pl-PL" sz="2800">
                <a:solidFill>
                  <a:srgbClr val="FFFFFF"/>
                </a:solidFill>
                <a:cs typeface="Calibri Light"/>
              </a:rPr>
              <a:t>  </a:t>
            </a:r>
            <a:r>
              <a:rPr lang="pl-PL" sz="3600" b="1">
                <a:solidFill>
                  <a:srgbClr val="FFFFFF"/>
                </a:solidFill>
                <a:cs typeface="Calibri Light"/>
              </a:rPr>
              <a:t>  Tydzień </a:t>
            </a:r>
            <a:br>
              <a:rPr lang="pl-PL" sz="3600" b="1">
                <a:cs typeface="Calibri Light"/>
              </a:rPr>
            </a:br>
            <a:r>
              <a:rPr lang="pl-PL" sz="3600" b="1">
                <a:solidFill>
                  <a:srgbClr val="FFFFFF"/>
                </a:solidFill>
                <a:cs typeface="Calibri Light"/>
              </a:rPr>
              <a:t> pierwszy </a:t>
            </a:r>
            <a:endParaRPr lang="pl-PL" sz="3600" b="1">
              <a:solidFill>
                <a:srgbClr val="FFFFFF"/>
              </a:solidFill>
              <a:ea typeface="Calibri Light"/>
              <a:cs typeface="Calibri Light"/>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25702CE9-35AC-7E02-80B2-DB14DD0470F3}"/>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endParaRPr lang="pl-PL">
              <a:cs typeface="Calibri"/>
            </a:endParaRPr>
          </a:p>
          <a:p>
            <a:pPr marL="0" indent="0">
              <a:buNone/>
            </a:pPr>
            <a:endParaRPr lang="pl-PL">
              <a:cs typeface="Calibri"/>
            </a:endParaRPr>
          </a:p>
          <a:p>
            <a:pPr marL="0" indent="0">
              <a:buNone/>
            </a:pPr>
            <a:endParaRPr lang="pl-PL">
              <a:cs typeface="Calibri"/>
            </a:endParaRPr>
          </a:p>
          <a:p>
            <a:pPr marL="0" indent="0">
              <a:buNone/>
            </a:pPr>
            <a:r>
              <a:rPr lang="pl-PL">
                <a:cs typeface="Calibri"/>
              </a:rPr>
              <a:t>   </a:t>
            </a:r>
            <a:r>
              <a:rPr lang="pl-PL" sz="6000">
                <a:solidFill>
                  <a:srgbClr val="C00000"/>
                </a:solidFill>
                <a:cs typeface="Calibri"/>
              </a:rPr>
              <a:t>Woda w roli głównej</a:t>
            </a:r>
          </a:p>
        </p:txBody>
      </p:sp>
    </p:spTree>
    <p:extLst>
      <p:ext uri="{BB962C8B-B14F-4D97-AF65-F5344CB8AC3E}">
        <p14:creationId xmlns:p14="http://schemas.microsoft.com/office/powerpoint/2010/main" val="1837603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9E3FD95-3972-29F6-5902-17D1424981E3}"/>
              </a:ext>
            </a:extLst>
          </p:cNvPr>
          <p:cNvSpPr>
            <a:spLocks noGrp="1"/>
          </p:cNvSpPr>
          <p:nvPr>
            <p:ph type="title"/>
          </p:nvPr>
        </p:nvSpPr>
        <p:spPr>
          <a:xfrm>
            <a:off x="640080" y="325369"/>
            <a:ext cx="4368602" cy="1956841"/>
          </a:xfrm>
        </p:spPr>
        <p:txBody>
          <a:bodyPr anchor="b">
            <a:normAutofit/>
          </a:bodyPr>
          <a:lstStyle/>
          <a:p>
            <a:r>
              <a:rPr lang="pl-PL" sz="4200">
                <a:ea typeface="+mj-lt"/>
                <a:cs typeface="+mj-lt"/>
              </a:rPr>
              <a:t> </a:t>
            </a:r>
            <a:br>
              <a:rPr lang="pl-PL" sz="4200">
                <a:ea typeface="+mj-lt"/>
                <a:cs typeface="+mj-lt"/>
              </a:rPr>
            </a:br>
            <a:br>
              <a:rPr lang="pl-PL" sz="4200">
                <a:ea typeface="+mj-lt"/>
                <a:cs typeface="+mj-lt"/>
              </a:rPr>
            </a:br>
            <a:endParaRPr lang="pl-PL" sz="4200">
              <a:ea typeface="Calibri Light"/>
              <a:cs typeface="Calibri Light"/>
            </a:endParaRP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ymbol zastępczy zawartości 3">
            <a:extLst>
              <a:ext uri="{FF2B5EF4-FFF2-40B4-BE49-F238E27FC236}">
                <a16:creationId xmlns:a16="http://schemas.microsoft.com/office/drawing/2014/main" id="{372A4020-640C-DFD2-E034-E2B77DF4B266}"/>
              </a:ext>
            </a:extLst>
          </p:cNvPr>
          <p:cNvSpPr>
            <a:spLocks noGrp="1"/>
          </p:cNvSpPr>
          <p:nvPr>
            <p:ph type="body" sz="half" idx="4294967295"/>
          </p:nvPr>
        </p:nvSpPr>
        <p:spPr>
          <a:xfrm>
            <a:off x="204653" y="2872899"/>
            <a:ext cx="4951158" cy="3320668"/>
          </a:xfrm>
        </p:spPr>
        <p:txBody>
          <a:bodyPr vert="horz" lIns="91440" tIns="45720" rIns="91440" bIns="45720" rtlCol="0" anchor="t">
            <a:normAutofit/>
          </a:bodyPr>
          <a:lstStyle/>
          <a:p>
            <a:r>
              <a:rPr lang="pl-PL" sz="2200" b="1">
                <a:latin typeface="Calibri Light"/>
                <a:ea typeface="Calibri Light"/>
                <a:cs typeface="Calibri Light"/>
              </a:rPr>
              <a:t>Kamil Stoch jest jednym z najbardziej utytułowanych skoczków narciarskich w historii, trzykrotnym triumfatorem   olimpijskim i dwukrotnym zdobywcą  Kryształowej Kuli.</a:t>
            </a:r>
          </a:p>
          <a:p>
            <a:endParaRPr lang="pl-PL" sz="2200">
              <a:latin typeface="Calibri Light"/>
              <a:ea typeface="Calibri Light"/>
              <a:cs typeface="Calibri Light"/>
            </a:endParaRPr>
          </a:p>
        </p:txBody>
      </p:sp>
      <p:pic>
        <p:nvPicPr>
          <p:cNvPr id="8" name="Obraz 8" descr="Obraz zawierający osoba, czerwony, pozowanie&#10;&#10;Opis wygenerowany automatycznie">
            <a:extLst>
              <a:ext uri="{FF2B5EF4-FFF2-40B4-BE49-F238E27FC236}">
                <a16:creationId xmlns:a16="http://schemas.microsoft.com/office/drawing/2014/main" id="{C8F8A9B8-FFD6-E970-F76B-3F814BB08EC5}"/>
              </a:ext>
            </a:extLst>
          </p:cNvPr>
          <p:cNvPicPr>
            <a:picLocks noGrp="1" noChangeAspect="1"/>
          </p:cNvPicPr>
          <p:nvPr>
            <p:ph idx="1"/>
          </p:nvPr>
        </p:nvPicPr>
        <p:blipFill rotWithShape="1">
          <a:blip r:embed="rId2"/>
          <a:srcRect l="36290" r="729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7437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DB8C5F3-DF23-118B-9D11-D37FB528D34D}"/>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1800"/>
              <a:t>Kamil Stoch </a:t>
            </a:r>
            <a:r>
              <a:rPr lang="en-US" sz="1800" err="1"/>
              <a:t>zaczął</a:t>
            </a:r>
            <a:r>
              <a:rPr lang="en-US" sz="1800"/>
              <a:t> </a:t>
            </a:r>
            <a:r>
              <a:rPr lang="en-US" sz="1800" err="1"/>
              <a:t>jeździć</a:t>
            </a:r>
            <a:r>
              <a:rPr lang="en-US" sz="1800"/>
              <a:t> </a:t>
            </a:r>
            <a:r>
              <a:rPr lang="en-US" sz="1800" err="1"/>
              <a:t>na</a:t>
            </a:r>
            <a:r>
              <a:rPr lang="en-US" sz="1800"/>
              <a:t> </a:t>
            </a:r>
            <a:r>
              <a:rPr lang="en-US" sz="1800" err="1"/>
              <a:t>nartach</a:t>
            </a:r>
            <a:r>
              <a:rPr lang="en-US" sz="1800"/>
              <a:t> w </a:t>
            </a:r>
            <a:r>
              <a:rPr lang="en-US" sz="1800" err="1"/>
              <a:t>wieku</a:t>
            </a:r>
            <a:r>
              <a:rPr lang="en-US" sz="1800"/>
              <a:t> </a:t>
            </a:r>
            <a:r>
              <a:rPr lang="en-US" sz="1800" err="1"/>
              <a:t>trzech</a:t>
            </a:r>
            <a:r>
              <a:rPr lang="en-US" sz="1800"/>
              <a:t> lat. W </a:t>
            </a:r>
            <a:r>
              <a:rPr lang="en-US" sz="1800" err="1"/>
              <a:t>wieku</a:t>
            </a:r>
            <a:r>
              <a:rPr lang="en-US" sz="1800"/>
              <a:t> </a:t>
            </a:r>
            <a:r>
              <a:rPr lang="en-US" sz="1800" err="1"/>
              <a:t>czterech</a:t>
            </a:r>
            <a:r>
              <a:rPr lang="en-US" sz="1800"/>
              <a:t> </a:t>
            </a:r>
            <a:r>
              <a:rPr lang="en-US" sz="1800" err="1"/>
              <a:t>lat</a:t>
            </a:r>
            <a:r>
              <a:rPr lang="en-US" sz="1800"/>
              <a:t> </a:t>
            </a:r>
            <a:r>
              <a:rPr lang="en-US" sz="1800" err="1"/>
              <a:t>budował</a:t>
            </a:r>
            <a:r>
              <a:rPr lang="en-US" sz="1800"/>
              <a:t> </a:t>
            </a:r>
            <a:r>
              <a:rPr lang="en-US" sz="1800" err="1"/>
              <a:t>wspólnie</a:t>
            </a:r>
            <a:r>
              <a:rPr lang="en-US" sz="1800"/>
              <a:t> ze </a:t>
            </a:r>
            <a:r>
              <a:rPr lang="en-US" sz="1800" err="1"/>
              <a:t>swoimi</a:t>
            </a:r>
            <a:r>
              <a:rPr lang="en-US" sz="1800"/>
              <a:t> </a:t>
            </a:r>
            <a:r>
              <a:rPr lang="en-US" sz="1800" err="1"/>
              <a:t>kolegami</a:t>
            </a:r>
            <a:r>
              <a:rPr lang="en-US" sz="1800"/>
              <a:t> </a:t>
            </a:r>
            <a:r>
              <a:rPr lang="en-US" sz="1800" err="1"/>
              <a:t>małe</a:t>
            </a:r>
            <a:r>
              <a:rPr lang="en-US" sz="1800"/>
              <a:t> </a:t>
            </a:r>
            <a:r>
              <a:rPr lang="en-US" sz="1800" err="1"/>
              <a:t>skocznie</a:t>
            </a:r>
            <a:r>
              <a:rPr lang="en-US" sz="1800"/>
              <a:t>, </a:t>
            </a:r>
            <a:r>
              <a:rPr lang="en-US" sz="1800" err="1"/>
              <a:t>na</a:t>
            </a:r>
            <a:r>
              <a:rPr lang="en-US" sz="1800"/>
              <a:t> </a:t>
            </a:r>
            <a:r>
              <a:rPr lang="en-US" sz="1800" err="1"/>
              <a:t>których</a:t>
            </a:r>
            <a:r>
              <a:rPr lang="en-US" sz="1800"/>
              <a:t> </a:t>
            </a:r>
            <a:r>
              <a:rPr lang="en-US" sz="1800" err="1"/>
              <a:t>oddawał</a:t>
            </a:r>
            <a:r>
              <a:rPr lang="en-US" sz="1800"/>
              <a:t> </a:t>
            </a:r>
            <a:r>
              <a:rPr lang="en-US" sz="1800" err="1"/>
              <a:t>swoje</a:t>
            </a:r>
            <a:r>
              <a:rPr lang="en-US" sz="1800"/>
              <a:t> </a:t>
            </a:r>
            <a:r>
              <a:rPr lang="en-US" sz="1800" err="1"/>
              <a:t>pierwsze</a:t>
            </a:r>
            <a:r>
              <a:rPr lang="en-US" sz="1800"/>
              <a:t> </a:t>
            </a:r>
            <a:r>
              <a:rPr lang="en-US" sz="1800" err="1"/>
              <a:t>skoki</a:t>
            </a:r>
            <a:r>
              <a:rPr lang="en-US" sz="1800"/>
              <a:t>. </a:t>
            </a:r>
            <a:r>
              <a:rPr lang="en-US" sz="1800" err="1"/>
              <a:t>Gdy</a:t>
            </a:r>
            <a:r>
              <a:rPr lang="en-US" sz="1800"/>
              <a:t> </a:t>
            </a:r>
            <a:r>
              <a:rPr lang="en-US" sz="1800" err="1"/>
              <a:t>miał</a:t>
            </a:r>
            <a:r>
              <a:rPr lang="en-US" sz="1800"/>
              <a:t> </a:t>
            </a:r>
            <a:r>
              <a:rPr lang="en-US" sz="1800" err="1"/>
              <a:t>sześć</a:t>
            </a:r>
            <a:r>
              <a:rPr lang="en-US" sz="1800"/>
              <a:t> </a:t>
            </a:r>
            <a:r>
              <a:rPr lang="en-US" sz="1800" err="1"/>
              <a:t>lat</a:t>
            </a:r>
            <a:r>
              <a:rPr lang="en-US" sz="1800"/>
              <a:t> </a:t>
            </a:r>
            <a:r>
              <a:rPr lang="en-US" sz="1800" err="1"/>
              <a:t>otrzymał</a:t>
            </a:r>
            <a:r>
              <a:rPr lang="en-US" sz="1800"/>
              <a:t> od </a:t>
            </a:r>
            <a:r>
              <a:rPr lang="en-US" sz="1800" err="1"/>
              <a:t>swojego</a:t>
            </a:r>
            <a:r>
              <a:rPr lang="en-US" sz="1800"/>
              <a:t> </a:t>
            </a:r>
            <a:r>
              <a:rPr lang="en-US" sz="1800" err="1"/>
              <a:t>wujka</a:t>
            </a:r>
            <a:r>
              <a:rPr lang="en-US" sz="1800"/>
              <a:t> </a:t>
            </a:r>
            <a:r>
              <a:rPr lang="en-US" sz="1800" err="1"/>
              <a:t>pierwsze</a:t>
            </a:r>
            <a:r>
              <a:rPr lang="en-US" sz="1800"/>
              <a:t> </a:t>
            </a:r>
            <a:r>
              <a:rPr lang="en-US" sz="1800" err="1"/>
              <a:t>narty</a:t>
            </a:r>
            <a:r>
              <a:rPr lang="en-US" sz="1800"/>
              <a:t> </a:t>
            </a:r>
            <a:r>
              <a:rPr lang="en-US" sz="1800" err="1"/>
              <a:t>skokowe</a:t>
            </a:r>
            <a:r>
              <a:rPr lang="en-US" sz="1800"/>
              <a:t>. </a:t>
            </a:r>
            <a:r>
              <a:rPr lang="en-US" sz="1800" err="1"/>
              <a:t>Dwa</a:t>
            </a:r>
            <a:r>
              <a:rPr lang="en-US" sz="1800"/>
              <a:t> </a:t>
            </a:r>
            <a:r>
              <a:rPr lang="en-US" sz="1800" err="1"/>
              <a:t>lata</a:t>
            </a:r>
            <a:r>
              <a:rPr lang="en-US" sz="1800"/>
              <a:t> </a:t>
            </a:r>
            <a:r>
              <a:rPr lang="en-US" sz="1800" err="1"/>
              <a:t>później</a:t>
            </a:r>
            <a:r>
              <a:rPr lang="en-US" sz="1800"/>
              <a:t> </a:t>
            </a:r>
            <a:r>
              <a:rPr lang="en-US" sz="1800" err="1"/>
              <a:t>zapisał</a:t>
            </a:r>
            <a:r>
              <a:rPr lang="en-US" sz="1800"/>
              <a:t> </a:t>
            </a:r>
            <a:r>
              <a:rPr lang="en-US" sz="1800" err="1"/>
              <a:t>się</a:t>
            </a:r>
            <a:r>
              <a:rPr lang="en-US" sz="1800"/>
              <a:t> do </a:t>
            </a:r>
            <a:r>
              <a:rPr lang="en-US" sz="1800" err="1"/>
              <a:t>klubu</a:t>
            </a:r>
            <a:r>
              <a:rPr lang="en-US" sz="1800"/>
              <a:t> LKS </a:t>
            </a:r>
            <a:r>
              <a:rPr lang="en-US" sz="1800" err="1"/>
              <a:t>Ząb</a:t>
            </a:r>
            <a:r>
              <a:rPr lang="en-US" sz="1800"/>
              <a:t>, w </a:t>
            </a:r>
            <a:r>
              <a:rPr lang="en-US" sz="1800" err="1"/>
              <a:t>którym</a:t>
            </a:r>
            <a:r>
              <a:rPr lang="en-US" sz="1800"/>
              <a:t> </a:t>
            </a:r>
            <a:r>
              <a:rPr lang="en-US" sz="1800" err="1"/>
              <a:t>początkowo</a:t>
            </a:r>
            <a:r>
              <a:rPr lang="en-US" sz="1800"/>
              <a:t> </a:t>
            </a:r>
            <a:r>
              <a:rPr lang="en-US" sz="1800" err="1"/>
              <a:t>trenował</a:t>
            </a:r>
            <a:r>
              <a:rPr lang="en-US" sz="1800"/>
              <a:t> </a:t>
            </a:r>
            <a:r>
              <a:rPr lang="en-US" sz="1800" err="1"/>
              <a:t>kombinację</a:t>
            </a:r>
            <a:r>
              <a:rPr lang="en-US" sz="1800"/>
              <a:t> </a:t>
            </a:r>
            <a:r>
              <a:rPr lang="en-US" sz="1800" err="1"/>
              <a:t>norweską</a:t>
            </a:r>
            <a:r>
              <a:rPr lang="en-US" sz="1800"/>
              <a:t>. </a:t>
            </a:r>
            <a:r>
              <a:rPr lang="en-US" sz="1800" err="1"/>
              <a:t>Startował</a:t>
            </a:r>
            <a:r>
              <a:rPr lang="en-US" sz="1800"/>
              <a:t> w </a:t>
            </a:r>
            <a:r>
              <a:rPr lang="en-US" sz="1800" err="1"/>
              <a:t>lidze</a:t>
            </a:r>
            <a:r>
              <a:rPr lang="en-US" sz="1800"/>
              <a:t> </a:t>
            </a:r>
            <a:r>
              <a:rPr lang="en-US" sz="1800" err="1"/>
              <a:t>szkolnej</a:t>
            </a:r>
            <a:r>
              <a:rPr lang="en-US" sz="1800"/>
              <a:t> </a:t>
            </a:r>
            <a:r>
              <a:rPr lang="en-US" sz="1800" err="1"/>
              <a:t>osiągając</a:t>
            </a:r>
            <a:r>
              <a:rPr lang="en-US" sz="1800"/>
              <a:t> </a:t>
            </a:r>
            <a:r>
              <a:rPr lang="en-US" sz="1800" err="1"/>
              <a:t>swoje</a:t>
            </a:r>
            <a:r>
              <a:rPr lang="en-US" sz="1800"/>
              <a:t> </a:t>
            </a:r>
            <a:r>
              <a:rPr lang="en-US" sz="1800" err="1"/>
              <a:t>pierwsze</a:t>
            </a:r>
            <a:r>
              <a:rPr lang="en-US" sz="1800"/>
              <a:t> </a:t>
            </a:r>
            <a:r>
              <a:rPr lang="en-US" sz="1800" err="1"/>
              <a:t>sukcesy</a:t>
            </a:r>
            <a:r>
              <a:rPr lang="en-US" sz="1800"/>
              <a:t>.</a:t>
            </a:r>
            <a:br>
              <a:rPr lang="en-US" sz="1800"/>
            </a:br>
            <a:endParaRPr lang="en-US" sz="1800"/>
          </a:p>
          <a:p>
            <a:endParaRPr lang="en-US" sz="1800"/>
          </a:p>
        </p:txBody>
      </p:sp>
      <p:sp>
        <p:nvSpPr>
          <p:cNvPr id="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5" descr="Obraz zawierający tekst, osoba, śnieg, na wolnym powietrzu&#10;&#10;Opis wygenerowany automatycznie">
            <a:extLst>
              <a:ext uri="{FF2B5EF4-FFF2-40B4-BE49-F238E27FC236}">
                <a16:creationId xmlns:a16="http://schemas.microsoft.com/office/drawing/2014/main" id="{BE42C21C-65B4-A3D7-C2A7-B1D310AF0E37}"/>
              </a:ext>
            </a:extLst>
          </p:cNvPr>
          <p:cNvPicPr>
            <a:picLocks noGrp="1" noChangeAspect="1"/>
          </p:cNvPicPr>
          <p:nvPr>
            <p:ph idx="1"/>
          </p:nvPr>
        </p:nvPicPr>
        <p:blipFill rotWithShape="1">
          <a:blip r:embed="rId2"/>
          <a:srcRect l="14899" r="1840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40400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6E0A518-B2D5-FB55-6463-1E362F93F625}"/>
              </a:ext>
            </a:extLst>
          </p:cNvPr>
          <p:cNvSpPr>
            <a:spLocks noGrp="1"/>
          </p:cNvSpPr>
          <p:nvPr>
            <p:ph type="title"/>
          </p:nvPr>
        </p:nvSpPr>
        <p:spPr>
          <a:xfrm>
            <a:off x="1389278" y="1233241"/>
            <a:ext cx="3240506" cy="4064628"/>
          </a:xfrm>
        </p:spPr>
        <p:txBody>
          <a:bodyPr>
            <a:normAutofit/>
          </a:bodyPr>
          <a:lstStyle/>
          <a:p>
            <a:r>
              <a:rPr lang="pl-PL">
                <a:solidFill>
                  <a:srgbClr val="FFFFFF"/>
                </a:solidFill>
                <a:ea typeface="Calibri Light"/>
                <a:cs typeface="Calibri Light"/>
              </a:rPr>
              <a:t>Kariera Kamila </a:t>
            </a:r>
            <a:endParaRPr lang="pl-PL">
              <a:solidFill>
                <a:srgbClr val="FFFFFF"/>
              </a:solidFill>
            </a:endParaRPr>
          </a:p>
        </p:txBody>
      </p:sp>
      <p:sp>
        <p:nvSpPr>
          <p:cNvPr id="19" name="Freeform: Shape 18">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ymbol zastępczy zawartości 2">
            <a:extLst>
              <a:ext uri="{FF2B5EF4-FFF2-40B4-BE49-F238E27FC236}">
                <a16:creationId xmlns:a16="http://schemas.microsoft.com/office/drawing/2014/main" id="{4302F993-C2D9-99D0-F21C-77179860EAE6}"/>
              </a:ext>
            </a:extLst>
          </p:cNvPr>
          <p:cNvSpPr>
            <a:spLocks noGrp="1"/>
          </p:cNvSpPr>
          <p:nvPr>
            <p:ph idx="1"/>
          </p:nvPr>
        </p:nvSpPr>
        <p:spPr>
          <a:xfrm>
            <a:off x="6096000" y="820880"/>
            <a:ext cx="5257799" cy="4889350"/>
          </a:xfrm>
        </p:spPr>
        <p:txBody>
          <a:bodyPr vert="horz" lIns="91440" tIns="45720" rIns="91440" bIns="45720" rtlCol="0" anchor="t">
            <a:normAutofit/>
          </a:bodyPr>
          <a:lstStyle/>
          <a:p>
            <a:pPr marL="0" indent="0">
              <a:buNone/>
            </a:pPr>
            <a:r>
              <a:rPr lang="pl-PL" sz="2400">
                <a:ea typeface="+mn-lt"/>
                <a:cs typeface="+mn-lt"/>
              </a:rPr>
              <a:t>Jako junior występował w wielu lokalnych konkursach. W wieku 12. lat udzielił wywiadu w którym opowiadał o początkach swojej kariery oraz marzeniu </a:t>
            </a:r>
            <a:r>
              <a:rPr lang="pl-PL" sz="2400" err="1">
                <a:ea typeface="+mn-lt"/>
                <a:cs typeface="+mn-lt"/>
              </a:rPr>
              <a:t>zostania</a:t>
            </a:r>
            <a:r>
              <a:rPr lang="pl-PL" sz="2400">
                <a:ea typeface="+mn-lt"/>
                <a:cs typeface="+mn-lt"/>
              </a:rPr>
              <a:t> mistrzem olimpijskim. Tego samego roku pełnił rolę przedskoczka podczas zawodów Pucharu Świata w Zakopanem. Osiągnął wówczas odległość 128 metrów, czego nie dokonał tamtego dnia żaden ze startujących zawodników.</a:t>
            </a:r>
            <a:br>
              <a:rPr lang="pl-PL" sz="2400">
                <a:ea typeface="+mn-lt"/>
                <a:cs typeface="+mn-lt"/>
              </a:rPr>
            </a:br>
            <a:br>
              <a:rPr lang="pl-PL" sz="2400">
                <a:ea typeface="+mn-lt"/>
                <a:cs typeface="+mn-lt"/>
              </a:rPr>
            </a:br>
            <a:r>
              <a:rPr lang="pl-PL" sz="2400">
                <a:ea typeface="+mn-lt"/>
                <a:cs typeface="+mn-lt"/>
              </a:rPr>
              <a:t> </a:t>
            </a:r>
            <a:endParaRPr lang="pl-PL" sz="2400">
              <a:ea typeface="Calibri" panose="020F0502020204030204"/>
              <a:cs typeface="Calibri" panose="020F0502020204030204"/>
            </a:endParaRPr>
          </a:p>
          <a:p>
            <a:endParaRPr lang="pl-PL" sz="2400">
              <a:ea typeface="Calibri" panose="020F0502020204030204"/>
              <a:cs typeface="Calibri" panose="020F0502020204030204"/>
            </a:endParaRPr>
          </a:p>
        </p:txBody>
      </p:sp>
      <p:sp>
        <p:nvSpPr>
          <p:cNvPr id="25" name="Freeform: Shape 24">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42321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4A61939-31B6-C122-9985-7EC0532BCE88}"/>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a:t>Wielkie osiągnięcia</a:t>
            </a:r>
          </a:p>
        </p:txBody>
      </p:sp>
      <p:pic>
        <p:nvPicPr>
          <p:cNvPr id="6" name="Obraz 6" descr="Obraz zawierający tekst, osoba&#10;&#10;Opis wygenerowany automatycznie">
            <a:extLst>
              <a:ext uri="{FF2B5EF4-FFF2-40B4-BE49-F238E27FC236}">
                <a16:creationId xmlns:a16="http://schemas.microsoft.com/office/drawing/2014/main" id="{B751852F-33BE-5F74-4427-E95BA549822D}"/>
              </a:ext>
            </a:extLst>
          </p:cNvPr>
          <p:cNvPicPr>
            <a:picLocks noGrp="1" noChangeAspect="1"/>
          </p:cNvPicPr>
          <p:nvPr>
            <p:ph sz="half" idx="2"/>
          </p:nvPr>
        </p:nvPicPr>
        <p:blipFill>
          <a:blip r:embed="rId2"/>
          <a:stretch>
            <a:fillRect/>
          </a:stretch>
        </p:blipFill>
        <p:spPr>
          <a:xfrm>
            <a:off x="320040" y="421973"/>
            <a:ext cx="5614416" cy="3691478"/>
          </a:xfrm>
          <a:prstGeom prst="rect">
            <a:avLst/>
          </a:prstGeom>
        </p:spPr>
      </p:pic>
      <p:pic>
        <p:nvPicPr>
          <p:cNvPr id="5" name="Obraz 5" descr="Obraz zawierający tekst, osoba, na wolnym powietrzu&#10;&#10;Opis wygenerowany automatycznie">
            <a:extLst>
              <a:ext uri="{FF2B5EF4-FFF2-40B4-BE49-F238E27FC236}">
                <a16:creationId xmlns:a16="http://schemas.microsoft.com/office/drawing/2014/main" id="{22F149FF-4FE2-2DF4-9554-AE0224473BF4}"/>
              </a:ext>
            </a:extLst>
          </p:cNvPr>
          <p:cNvPicPr>
            <a:picLocks noGrp="1" noChangeAspect="1"/>
          </p:cNvPicPr>
          <p:nvPr>
            <p:ph sz="half" idx="1"/>
          </p:nvPr>
        </p:nvPicPr>
        <p:blipFill>
          <a:blip r:embed="rId3"/>
          <a:stretch>
            <a:fillRect/>
          </a:stretch>
        </p:blipFill>
        <p:spPr>
          <a:xfrm>
            <a:off x="6032824" y="550112"/>
            <a:ext cx="6127033" cy="3421344"/>
          </a:xfrm>
          <a:prstGeom prst="rect">
            <a:avLst/>
          </a:prstGeom>
        </p:spPr>
      </p:pic>
      <p:sp>
        <p:nvSpPr>
          <p:cNvPr id="2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846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9E8A3FF-DD3B-52D6-89C6-DEB884A027DD}"/>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Tydzień siódmy -</a:t>
            </a:r>
            <a:br>
              <a:rPr lang="en-US" sz="5400"/>
            </a:br>
            <a:r>
              <a:rPr lang="en-US" sz="5400"/>
              <a:t>Smok czy Smog?</a:t>
            </a:r>
          </a:p>
        </p:txBody>
      </p:sp>
      <p:pic>
        <p:nvPicPr>
          <p:cNvPr id="5" name="Obraz 5" descr="Obraz zawierający tekst&#10;&#10;Opis wygenerowany automatycznie">
            <a:extLst>
              <a:ext uri="{FF2B5EF4-FFF2-40B4-BE49-F238E27FC236}">
                <a16:creationId xmlns:a16="http://schemas.microsoft.com/office/drawing/2014/main" id="{FAF971EF-5FE4-E100-31B7-81A18FEC14E3}"/>
              </a:ext>
            </a:extLst>
          </p:cNvPr>
          <p:cNvPicPr>
            <a:picLocks noGrp="1" noChangeAspect="1"/>
          </p:cNvPicPr>
          <p:nvPr>
            <p:ph sz="half" idx="1"/>
          </p:nvPr>
        </p:nvPicPr>
        <p:blipFill rotWithShape="1">
          <a:blip r:embed="rId2"/>
          <a:srcRect t="3927" r="-1" b="2981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ymbol zastępczy zawartości 3">
            <a:extLst>
              <a:ext uri="{FF2B5EF4-FFF2-40B4-BE49-F238E27FC236}">
                <a16:creationId xmlns:a16="http://schemas.microsoft.com/office/drawing/2014/main" id="{92D14EBA-467B-813E-5751-5B779B35A80C}"/>
              </a:ext>
            </a:extLst>
          </p:cNvPr>
          <p:cNvSpPr>
            <a:spLocks noGrp="1"/>
          </p:cNvSpPr>
          <p:nvPr>
            <p:ph sz="half" idx="2"/>
          </p:nvPr>
        </p:nvSpPr>
        <p:spPr>
          <a:xfrm>
            <a:off x="5297762" y="2706624"/>
            <a:ext cx="6251110" cy="3483864"/>
          </a:xfrm>
        </p:spPr>
        <p:txBody>
          <a:bodyPr vert="horz" lIns="91440" tIns="45720" rIns="91440" bIns="45720" rtlCol="0" anchor="t">
            <a:normAutofit/>
          </a:bodyPr>
          <a:lstStyle/>
          <a:p>
            <a:pPr marL="0" indent="0">
              <a:buNone/>
            </a:pPr>
            <a:r>
              <a:rPr lang="en-US" sz="2200" b="1" err="1">
                <a:ea typeface="+mn-lt"/>
                <a:cs typeface="+mn-lt"/>
              </a:rPr>
              <a:t>Smok</a:t>
            </a:r>
            <a:r>
              <a:rPr lang="en-US" sz="2200" b="1">
                <a:ea typeface="+mn-lt"/>
                <a:cs typeface="+mn-lt"/>
              </a:rPr>
              <a:t> </a:t>
            </a:r>
            <a:r>
              <a:rPr lang="en-US" sz="2200" b="1" err="1">
                <a:ea typeface="+mn-lt"/>
                <a:cs typeface="+mn-lt"/>
              </a:rPr>
              <a:t>i</a:t>
            </a:r>
            <a:r>
              <a:rPr lang="en-US" sz="2200" b="1">
                <a:ea typeface="+mn-lt"/>
                <a:cs typeface="+mn-lt"/>
              </a:rPr>
              <a:t> smog</a:t>
            </a:r>
            <a:r>
              <a:rPr lang="en-US" sz="2200">
                <a:ea typeface="+mn-lt"/>
                <a:cs typeface="+mn-lt"/>
              </a:rPr>
              <a:t> </a:t>
            </a:r>
            <a:br>
              <a:rPr lang="en-US" sz="2200">
                <a:ea typeface="+mn-lt"/>
                <a:cs typeface="+mn-lt"/>
              </a:rPr>
            </a:br>
            <a:r>
              <a:rPr lang="en-US" sz="2200">
                <a:ea typeface="+mn-lt"/>
                <a:cs typeface="+mn-lt"/>
              </a:rPr>
              <a:t>Het, </a:t>
            </a:r>
            <a:r>
              <a:rPr lang="en-US" sz="2200" err="1">
                <a:ea typeface="+mn-lt"/>
                <a:cs typeface="+mn-lt"/>
              </a:rPr>
              <a:t>przed</a:t>
            </a:r>
            <a:r>
              <a:rPr lang="en-US" sz="2200">
                <a:ea typeface="+mn-lt"/>
                <a:cs typeface="+mn-lt"/>
              </a:rPr>
              <a:t> </a:t>
            </a:r>
            <a:r>
              <a:rPr lang="en-US" sz="2200" err="1">
                <a:ea typeface="+mn-lt"/>
                <a:cs typeface="+mn-lt"/>
              </a:rPr>
              <a:t>wiekami</a:t>
            </a:r>
            <a:r>
              <a:rPr lang="en-US" sz="2200">
                <a:ea typeface="+mn-lt"/>
                <a:cs typeface="+mn-lt"/>
              </a:rPr>
              <a:t> </a:t>
            </a:r>
            <a:r>
              <a:rPr lang="en-US" sz="2200" err="1">
                <a:ea typeface="+mn-lt"/>
                <a:cs typeface="+mn-lt"/>
              </a:rPr>
              <a:t>grozę</a:t>
            </a:r>
            <a:r>
              <a:rPr lang="en-US" sz="2200">
                <a:ea typeface="+mn-lt"/>
                <a:cs typeface="+mn-lt"/>
              </a:rPr>
              <a:t> </a:t>
            </a:r>
            <a:r>
              <a:rPr lang="en-US" sz="2200" err="1">
                <a:ea typeface="+mn-lt"/>
                <a:cs typeface="+mn-lt"/>
              </a:rPr>
              <a:t>wśród</a:t>
            </a:r>
            <a:r>
              <a:rPr lang="en-US" sz="2200">
                <a:ea typeface="+mn-lt"/>
                <a:cs typeface="+mn-lt"/>
              </a:rPr>
              <a:t> </a:t>
            </a:r>
            <a:r>
              <a:rPr lang="en-US" sz="2200" err="1">
                <a:ea typeface="+mn-lt"/>
                <a:cs typeface="+mn-lt"/>
              </a:rPr>
              <a:t>ludzi</a:t>
            </a:r>
            <a:r>
              <a:rPr lang="en-US" sz="2200">
                <a:ea typeface="+mn-lt"/>
                <a:cs typeface="+mn-lt"/>
              </a:rPr>
              <a:t> </a:t>
            </a:r>
            <a:br>
              <a:rPr lang="en-US" sz="2200">
                <a:ea typeface="+mn-lt"/>
                <a:cs typeface="+mn-lt"/>
              </a:rPr>
            </a:br>
            <a:r>
              <a:rPr lang="en-US" sz="2200" err="1">
                <a:ea typeface="+mn-lt"/>
                <a:cs typeface="+mn-lt"/>
              </a:rPr>
              <a:t>siał</a:t>
            </a:r>
            <a:r>
              <a:rPr lang="en-US" sz="2200">
                <a:ea typeface="+mn-lt"/>
                <a:cs typeface="+mn-lt"/>
              </a:rPr>
              <a:t> </a:t>
            </a:r>
            <a:r>
              <a:rPr lang="en-US" sz="2200" err="1">
                <a:ea typeface="+mn-lt"/>
                <a:cs typeface="+mn-lt"/>
              </a:rPr>
              <a:t>straszny</a:t>
            </a:r>
            <a:r>
              <a:rPr lang="en-US" sz="2200">
                <a:ea typeface="+mn-lt"/>
                <a:cs typeface="+mn-lt"/>
              </a:rPr>
              <a:t> </a:t>
            </a:r>
            <a:r>
              <a:rPr lang="en-US" sz="2200" err="1">
                <a:ea typeface="+mn-lt"/>
                <a:cs typeface="+mn-lt"/>
              </a:rPr>
              <a:t>wawelski</a:t>
            </a:r>
            <a:r>
              <a:rPr lang="en-US" sz="2200">
                <a:ea typeface="+mn-lt"/>
                <a:cs typeface="+mn-lt"/>
              </a:rPr>
              <a:t> </a:t>
            </a:r>
            <a:r>
              <a:rPr lang="en-US" sz="2200" err="1">
                <a:ea typeface="+mn-lt"/>
                <a:cs typeface="+mn-lt"/>
              </a:rPr>
              <a:t>smok</a:t>
            </a:r>
            <a:r>
              <a:rPr lang="en-US" sz="2200">
                <a:ea typeface="+mn-lt"/>
                <a:cs typeface="+mn-lt"/>
              </a:rPr>
              <a:t>, </a:t>
            </a:r>
            <a:br>
              <a:rPr lang="en-US" sz="2200">
                <a:ea typeface="+mn-lt"/>
                <a:cs typeface="+mn-lt"/>
              </a:rPr>
            </a:br>
            <a:r>
              <a:rPr lang="en-US" sz="2200" err="1">
                <a:ea typeface="+mn-lt"/>
                <a:cs typeface="+mn-lt"/>
              </a:rPr>
              <a:t>dzisiaj</a:t>
            </a:r>
            <a:r>
              <a:rPr lang="en-US" sz="2200">
                <a:ea typeface="+mn-lt"/>
                <a:cs typeface="+mn-lt"/>
              </a:rPr>
              <a:t> od gada </a:t>
            </a:r>
            <a:r>
              <a:rPr lang="en-US" sz="2200" err="1">
                <a:ea typeface="+mn-lt"/>
                <a:cs typeface="+mn-lt"/>
              </a:rPr>
              <a:t>bardziej</a:t>
            </a:r>
            <a:r>
              <a:rPr lang="en-US" sz="2200">
                <a:ea typeface="+mn-lt"/>
                <a:cs typeface="+mn-lt"/>
              </a:rPr>
              <a:t> </a:t>
            </a:r>
            <a:r>
              <a:rPr lang="en-US" sz="2200" err="1">
                <a:ea typeface="+mn-lt"/>
                <a:cs typeface="+mn-lt"/>
              </a:rPr>
              <a:t>groźniejszy</a:t>
            </a:r>
            <a:r>
              <a:rPr lang="en-US" sz="2200">
                <a:ea typeface="+mn-lt"/>
                <a:cs typeface="+mn-lt"/>
              </a:rPr>
              <a:t> </a:t>
            </a:r>
            <a:br>
              <a:rPr lang="en-US" sz="2200">
                <a:ea typeface="+mn-lt"/>
                <a:cs typeface="+mn-lt"/>
              </a:rPr>
            </a:br>
            <a:r>
              <a:rPr lang="en-US" sz="2200" err="1">
                <a:ea typeface="+mn-lt"/>
                <a:cs typeface="+mn-lt"/>
              </a:rPr>
              <a:t>panoszy</a:t>
            </a:r>
            <a:r>
              <a:rPr lang="en-US" sz="2200">
                <a:ea typeface="+mn-lt"/>
                <a:cs typeface="+mn-lt"/>
              </a:rPr>
              <a:t> </a:t>
            </a:r>
            <a:r>
              <a:rPr lang="en-US" sz="2200" err="1">
                <a:ea typeface="+mn-lt"/>
                <a:cs typeface="+mn-lt"/>
              </a:rPr>
              <a:t>się</a:t>
            </a:r>
            <a:r>
              <a:rPr lang="en-US" sz="2200">
                <a:ea typeface="+mn-lt"/>
                <a:cs typeface="+mn-lt"/>
              </a:rPr>
              <a:t> </a:t>
            </a:r>
            <a:r>
              <a:rPr lang="en-US" sz="2200" err="1">
                <a:ea typeface="+mn-lt"/>
                <a:cs typeface="+mn-lt"/>
              </a:rPr>
              <a:t>krakowski</a:t>
            </a:r>
            <a:r>
              <a:rPr lang="en-US" sz="2200">
                <a:ea typeface="+mn-lt"/>
                <a:cs typeface="+mn-lt"/>
              </a:rPr>
              <a:t> smog.</a:t>
            </a:r>
            <a:endParaRPr lang="en-US" sz="2200">
              <a:cs typeface="Calibri" panose="020F0502020204030204"/>
            </a:endParaRPr>
          </a:p>
          <a:p>
            <a:pPr marL="0" indent="0">
              <a:buNone/>
            </a:pPr>
            <a:r>
              <a:rPr lang="en-US" sz="2200">
                <a:ea typeface="+mn-lt"/>
                <a:cs typeface="+mn-lt"/>
              </a:rPr>
              <a:t>                                 Gabriela H –F</a:t>
            </a:r>
            <a:endParaRPr lang="en-US">
              <a:cs typeface="Calibri" panose="020F0502020204030204"/>
            </a:endParaRPr>
          </a:p>
          <a:p>
            <a:endParaRPr lang="en-US" sz="2200">
              <a:cs typeface="Calibri"/>
            </a:endParaRPr>
          </a:p>
        </p:txBody>
      </p:sp>
    </p:spTree>
    <p:extLst>
      <p:ext uri="{BB962C8B-B14F-4D97-AF65-F5344CB8AC3E}">
        <p14:creationId xmlns:p14="http://schemas.microsoft.com/office/powerpoint/2010/main" val="9209371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1FDA28A-06A7-1BBC-FBA8-33B1766A34E8}"/>
              </a:ext>
            </a:extLst>
          </p:cNvPr>
          <p:cNvSpPr>
            <a:spLocks noGrp="1"/>
          </p:cNvSpPr>
          <p:nvPr>
            <p:ph type="title"/>
          </p:nvPr>
        </p:nvSpPr>
        <p:spPr>
          <a:xfrm>
            <a:off x="838200" y="140273"/>
            <a:ext cx="10515600" cy="3536611"/>
          </a:xfrm>
        </p:spPr>
        <p:txBody>
          <a:bodyPr>
            <a:normAutofit/>
          </a:bodyPr>
          <a:lstStyle/>
          <a:p>
            <a:r>
              <a:rPr lang="pl-PL">
                <a:latin typeface="Arial"/>
                <a:cs typeface="Arial"/>
              </a:rPr>
              <a:t>Powstawaniu smogu sprzyja:</a:t>
            </a:r>
            <a:endParaRPr lang="pl-PL"/>
          </a:p>
          <a:p>
            <a:r>
              <a:rPr lang="pl-PL">
                <a:latin typeface="Arial"/>
                <a:cs typeface="Arial"/>
              </a:rPr>
              <a:t>•</a:t>
            </a:r>
            <a:r>
              <a:rPr lang="pl-PL">
                <a:ea typeface="+mj-lt"/>
                <a:cs typeface="+mj-lt"/>
              </a:rPr>
              <a:t> zanieczyszczenie powietrza wywołane działalnością człowieka,</a:t>
            </a:r>
            <a:br>
              <a:rPr lang="pl-PL">
                <a:ea typeface="+mj-lt"/>
                <a:cs typeface="+mj-lt"/>
              </a:rPr>
            </a:br>
            <a:r>
              <a:rPr lang="pl-PL">
                <a:ea typeface="+mj-lt"/>
                <a:cs typeface="+mj-lt"/>
              </a:rPr>
              <a:t> </a:t>
            </a:r>
            <a:r>
              <a:rPr lang="pl-PL">
                <a:latin typeface="Arial"/>
                <a:cs typeface="Arial"/>
              </a:rPr>
              <a:t>•</a:t>
            </a:r>
            <a:r>
              <a:rPr lang="pl-PL">
                <a:ea typeface="+mj-lt"/>
                <a:cs typeface="+mj-lt"/>
              </a:rPr>
              <a:t> znaczne zamglenie,</a:t>
            </a:r>
            <a:br>
              <a:rPr lang="pl-PL">
                <a:ea typeface="+mj-lt"/>
                <a:cs typeface="+mj-lt"/>
              </a:rPr>
            </a:br>
            <a:r>
              <a:rPr lang="pl-PL">
                <a:ea typeface="+mj-lt"/>
                <a:cs typeface="+mj-lt"/>
              </a:rPr>
              <a:t> </a:t>
            </a:r>
            <a:r>
              <a:rPr lang="pl-PL">
                <a:latin typeface="Arial"/>
                <a:cs typeface="Arial"/>
              </a:rPr>
              <a:t>•</a:t>
            </a:r>
            <a:r>
              <a:rPr lang="pl-PL">
                <a:ea typeface="+mj-lt"/>
                <a:cs typeface="+mj-lt"/>
              </a:rPr>
              <a:t> brak wiatru </a:t>
            </a:r>
            <a:endParaRPr lang="pl-PL"/>
          </a:p>
          <a:p>
            <a:endParaRPr lang="pl-PL">
              <a:cs typeface="Calibri Light"/>
            </a:endParaRPr>
          </a:p>
        </p:txBody>
      </p:sp>
      <p:pic>
        <p:nvPicPr>
          <p:cNvPr id="5" name="Obraz 5" descr="Obraz zawierający tekst&#10;&#10;Opis wygenerowany automatycznie">
            <a:extLst>
              <a:ext uri="{FF2B5EF4-FFF2-40B4-BE49-F238E27FC236}">
                <a16:creationId xmlns:a16="http://schemas.microsoft.com/office/drawing/2014/main" id="{5139139C-FE68-AC85-00CC-F03562B6955E}"/>
              </a:ext>
            </a:extLst>
          </p:cNvPr>
          <p:cNvPicPr>
            <a:picLocks noGrp="1" noChangeAspect="1"/>
          </p:cNvPicPr>
          <p:nvPr>
            <p:ph sz="half" idx="1"/>
          </p:nvPr>
        </p:nvPicPr>
        <p:blipFill>
          <a:blip r:embed="rId2"/>
          <a:stretch>
            <a:fillRect/>
          </a:stretch>
        </p:blipFill>
        <p:spPr>
          <a:xfrm>
            <a:off x="7781815" y="1213527"/>
            <a:ext cx="2512006" cy="5563041"/>
          </a:xfrm>
        </p:spPr>
      </p:pic>
      <p:pic>
        <p:nvPicPr>
          <p:cNvPr id="9" name="Obraz 9" descr="Obraz zawierający tekst&#10;&#10;Opis wygenerowany automatycznie">
            <a:extLst>
              <a:ext uri="{FF2B5EF4-FFF2-40B4-BE49-F238E27FC236}">
                <a16:creationId xmlns:a16="http://schemas.microsoft.com/office/drawing/2014/main" id="{51D4E858-783E-57BF-ABC1-05EBB4E50901}"/>
              </a:ext>
            </a:extLst>
          </p:cNvPr>
          <p:cNvPicPr>
            <a:picLocks noGrp="1" noChangeAspect="1"/>
          </p:cNvPicPr>
          <p:nvPr>
            <p:ph sz="half" idx="2"/>
          </p:nvPr>
        </p:nvPicPr>
        <p:blipFill>
          <a:blip r:embed="rId3"/>
          <a:stretch>
            <a:fillRect/>
          </a:stretch>
        </p:blipFill>
        <p:spPr>
          <a:xfrm rot="-5400000">
            <a:off x="2685162" y="2337789"/>
            <a:ext cx="2799317" cy="5775404"/>
          </a:xfrm>
        </p:spPr>
      </p:pic>
    </p:spTree>
    <p:extLst>
      <p:ext uri="{BB962C8B-B14F-4D97-AF65-F5344CB8AC3E}">
        <p14:creationId xmlns:p14="http://schemas.microsoft.com/office/powerpoint/2010/main" val="618528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8">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10">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Shape 12">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67" name="Freeform: Shape 14">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16">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69" name="Freeform: Shape 18">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70" name="Freeform: Shape 20">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5" name="pole tekstowe 1">
            <a:extLst>
              <a:ext uri="{FF2B5EF4-FFF2-40B4-BE49-F238E27FC236}">
                <a16:creationId xmlns:a16="http://schemas.microsoft.com/office/drawing/2014/main" id="{F5F1B84B-982C-36E0-1778-4897734DCF7B}"/>
              </a:ext>
            </a:extLst>
          </p:cNvPr>
          <p:cNvGraphicFramePr/>
          <p:nvPr>
            <p:extLst>
              <p:ext uri="{D42A27DB-BD31-4B8C-83A1-F6EECF244321}">
                <p14:modId xmlns:p14="http://schemas.microsoft.com/office/powerpoint/2010/main" val="1467903322"/>
              </p:ext>
            </p:extLst>
          </p:nvPr>
        </p:nvGraphicFramePr>
        <p:xfrm>
          <a:off x="5916706" y="764851"/>
          <a:ext cx="5257799" cy="4889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1413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017D6CE-2B6E-94B6-3269-47BAC18D571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000" b="1" err="1">
                <a:latin typeface="Calibri"/>
                <a:ea typeface="Calibri"/>
                <a:cs typeface="Calibri"/>
              </a:rPr>
              <a:t>Tydzień</a:t>
            </a:r>
            <a:r>
              <a:rPr lang="en-US" sz="4000" b="1">
                <a:latin typeface="Calibri"/>
                <a:ea typeface="Calibri"/>
                <a:cs typeface="Calibri"/>
              </a:rPr>
              <a:t> </a:t>
            </a:r>
            <a:r>
              <a:rPr lang="en-US" sz="4000" b="1" err="1">
                <a:latin typeface="Calibri"/>
                <a:ea typeface="Calibri"/>
                <a:cs typeface="Calibri"/>
              </a:rPr>
              <a:t>ósmy</a:t>
            </a:r>
            <a:r>
              <a:rPr lang="en-US" sz="4000" b="1">
                <a:latin typeface="Calibri"/>
                <a:ea typeface="Calibri"/>
                <a:cs typeface="Calibri"/>
              </a:rPr>
              <a:t> </a:t>
            </a:r>
            <a:endParaRPr lang="en-US" sz="4000" b="1">
              <a:latin typeface="Calibri"/>
              <a:cs typeface="Calibri"/>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ymbol zastępczy zawartości 3">
            <a:extLst>
              <a:ext uri="{FF2B5EF4-FFF2-40B4-BE49-F238E27FC236}">
                <a16:creationId xmlns:a16="http://schemas.microsoft.com/office/drawing/2014/main" id="{F3B9AA47-3B5D-E7EF-8104-6A69101780EA}"/>
              </a:ext>
            </a:extLst>
          </p:cNvPr>
          <p:cNvSpPr>
            <a:spLocks noGrp="1"/>
          </p:cNvSpPr>
          <p:nvPr>
            <p:ph type="body" sz="half" idx="2"/>
          </p:nvPr>
        </p:nvSpPr>
        <p:spPr>
          <a:xfrm>
            <a:off x="640080" y="2872899"/>
            <a:ext cx="4243589" cy="3320668"/>
          </a:xfrm>
        </p:spPr>
        <p:txBody>
          <a:bodyPr vert="horz" lIns="91440" tIns="45720" rIns="91440" bIns="45720" rtlCol="0" anchor="t">
            <a:normAutofit/>
          </a:bodyPr>
          <a:lstStyle/>
          <a:p>
            <a:pPr indent="-228600">
              <a:buFont typeface="Arial" panose="020B0604020202020204" pitchFamily="34" charset="0"/>
              <a:buChar char="•"/>
            </a:pPr>
            <a:endParaRPr lang="en-US" sz="2200" b="1">
              <a:ea typeface="Calibri"/>
              <a:cs typeface="Calibri"/>
            </a:endParaRPr>
          </a:p>
          <a:p>
            <a:r>
              <a:rPr lang="en-US" sz="3600" b="1" err="1"/>
              <a:t>Uczestniczymy</a:t>
            </a:r>
            <a:r>
              <a:rPr lang="en-US" sz="3600" b="1"/>
              <a:t> w </a:t>
            </a:r>
            <a:r>
              <a:rPr lang="en-US" sz="3600" b="1" err="1"/>
              <a:t>turnieju</a:t>
            </a:r>
            <a:r>
              <a:rPr lang="en-US" sz="3600" b="1"/>
              <a:t> </a:t>
            </a:r>
            <a:r>
              <a:rPr lang="en-US" sz="3600" b="1" err="1"/>
              <a:t>sportowym</a:t>
            </a:r>
            <a:r>
              <a:rPr lang="en-US" sz="3600" b="1"/>
              <a:t> w </a:t>
            </a:r>
            <a:r>
              <a:rPr lang="en-US" sz="3600" b="1" err="1"/>
              <a:t>Towarzystwie</a:t>
            </a:r>
            <a:r>
              <a:rPr lang="en-US" sz="3600" b="1"/>
              <a:t> </a:t>
            </a:r>
            <a:r>
              <a:rPr lang="en-US" sz="3600" b="1" err="1"/>
              <a:t>Sportowym</a:t>
            </a:r>
            <a:r>
              <a:rPr lang="en-US" sz="3600" b="1"/>
              <a:t> </a:t>
            </a:r>
            <a:r>
              <a:rPr lang="en-US" sz="3600" b="1" err="1"/>
              <a:t>Tramwaj</a:t>
            </a:r>
            <a:endParaRPr lang="en-US" sz="3600" b="1" err="1">
              <a:ea typeface="Calibri"/>
              <a:cs typeface="Calibri"/>
            </a:endParaRPr>
          </a:p>
        </p:txBody>
      </p:sp>
      <p:pic>
        <p:nvPicPr>
          <p:cNvPr id="5" name="Obraz 5" descr="Obraz zawierający budynek, trawa, piłka nożna, osoba&#10;&#10;Opis wygenerowany automatycznie">
            <a:extLst>
              <a:ext uri="{FF2B5EF4-FFF2-40B4-BE49-F238E27FC236}">
                <a16:creationId xmlns:a16="http://schemas.microsoft.com/office/drawing/2014/main" id="{D6582B91-00AE-CB82-D1E8-4B9C1F459AD8}"/>
              </a:ext>
            </a:extLst>
          </p:cNvPr>
          <p:cNvPicPr>
            <a:picLocks noGrp="1" noChangeAspect="1"/>
          </p:cNvPicPr>
          <p:nvPr>
            <p:ph idx="1"/>
          </p:nvPr>
        </p:nvPicPr>
        <p:blipFill rotWithShape="1">
          <a:blip r:embed="rId2"/>
          <a:srcRect l="19863" r="3500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06382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17">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Arc 1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pole tekstowe 1">
            <a:extLst>
              <a:ext uri="{FF2B5EF4-FFF2-40B4-BE49-F238E27FC236}">
                <a16:creationId xmlns:a16="http://schemas.microsoft.com/office/drawing/2014/main" id="{A3BBEACB-675B-C0CA-8A43-4FB7BA744025}"/>
              </a:ext>
            </a:extLst>
          </p:cNvPr>
          <p:cNvSpPr txBox="1"/>
          <p:nvPr/>
        </p:nvSpPr>
        <p:spPr>
          <a:xfrm>
            <a:off x="838200" y="1825625"/>
            <a:ext cx="10515600" cy="435133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b="1" err="1"/>
              <a:t>Już</a:t>
            </a:r>
            <a:r>
              <a:rPr lang="en-US" b="1"/>
              <a:t> </a:t>
            </a:r>
            <a:r>
              <a:rPr lang="en-US" b="1" err="1"/>
              <a:t>zawody</a:t>
            </a:r>
            <a:r>
              <a:rPr lang="en-US" b="1"/>
              <a:t> </a:t>
            </a:r>
            <a:r>
              <a:rPr lang="en-US" b="1" err="1"/>
              <a:t>zacząć</a:t>
            </a:r>
            <a:r>
              <a:rPr lang="en-US" b="1"/>
              <a:t> </a:t>
            </a:r>
            <a:r>
              <a:rPr lang="en-US" b="1" err="1"/>
              <a:t>czas</a:t>
            </a:r>
            <a:r>
              <a:rPr lang="en-US" b="1"/>
              <a:t>,</a:t>
            </a:r>
            <a:br>
              <a:rPr lang="en-US" b="1"/>
            </a:br>
            <a:r>
              <a:rPr lang="en-US" b="1" err="1"/>
              <a:t>więc</a:t>
            </a:r>
            <a:r>
              <a:rPr lang="en-US" b="1"/>
              <a:t> </a:t>
            </a:r>
            <a:r>
              <a:rPr lang="en-US" b="1" err="1"/>
              <a:t>na</a:t>
            </a:r>
            <a:r>
              <a:rPr lang="en-US" b="1"/>
              <a:t> </a:t>
            </a:r>
            <a:r>
              <a:rPr lang="en-US" b="1" err="1"/>
              <a:t>starcie</a:t>
            </a:r>
            <a:r>
              <a:rPr lang="en-US" b="1"/>
              <a:t> </a:t>
            </a:r>
            <a:r>
              <a:rPr lang="en-US" b="1" err="1"/>
              <a:t>stańmy</a:t>
            </a:r>
            <a:r>
              <a:rPr lang="en-US" b="1"/>
              <a:t> </a:t>
            </a:r>
            <a:r>
              <a:rPr lang="en-US" b="1" err="1"/>
              <a:t>wraz</a:t>
            </a:r>
            <a:r>
              <a:rPr lang="en-US" b="1"/>
              <a:t>.</a:t>
            </a:r>
            <a:br>
              <a:rPr lang="en-US" b="1"/>
            </a:br>
            <a:r>
              <a:rPr lang="en-US" b="1"/>
              <a:t>W </a:t>
            </a:r>
            <a:r>
              <a:rPr lang="en-US" b="1" err="1"/>
              <a:t>gotowości</a:t>
            </a:r>
            <a:r>
              <a:rPr lang="en-US" b="1"/>
              <a:t> </a:t>
            </a:r>
            <a:r>
              <a:rPr lang="en-US" b="1" err="1"/>
              <a:t>każdy</a:t>
            </a:r>
            <a:r>
              <a:rPr lang="en-US" b="1"/>
              <a:t> z </a:t>
            </a:r>
            <a:r>
              <a:rPr lang="en-US" b="1" err="1"/>
              <a:t>nas</a:t>
            </a:r>
            <a:r>
              <a:rPr lang="en-US" b="1"/>
              <a:t>,</a:t>
            </a:r>
            <a:br>
              <a:rPr lang="en-US" b="1"/>
            </a:br>
            <a:r>
              <a:rPr lang="en-US" b="1" err="1"/>
              <a:t>już</a:t>
            </a:r>
            <a:r>
              <a:rPr lang="en-US" b="1"/>
              <a:t> </a:t>
            </a:r>
            <a:r>
              <a:rPr lang="en-US" b="1" err="1"/>
              <a:t>nie</a:t>
            </a:r>
            <a:r>
              <a:rPr lang="en-US" b="1"/>
              <a:t> </a:t>
            </a:r>
            <a:r>
              <a:rPr lang="en-US" b="1" err="1"/>
              <a:t>czekaj</a:t>
            </a:r>
            <a:r>
              <a:rPr lang="en-US" b="1"/>
              <a:t> - z </a:t>
            </a:r>
            <a:r>
              <a:rPr lang="en-US" b="1" err="1"/>
              <a:t>nami</a:t>
            </a:r>
            <a:r>
              <a:rPr lang="en-US" b="1"/>
              <a:t> </a:t>
            </a:r>
            <a:r>
              <a:rPr lang="en-US" b="1" err="1"/>
              <a:t>stań</a:t>
            </a:r>
            <a:r>
              <a:rPr lang="en-US" b="1"/>
              <a:t>!</a:t>
            </a:r>
            <a:br>
              <a:rPr lang="en-US" b="1"/>
            </a:br>
            <a:r>
              <a:rPr lang="en-US" b="1" err="1"/>
              <a:t>Jeśli</a:t>
            </a:r>
            <a:r>
              <a:rPr lang="en-US" b="1"/>
              <a:t> </a:t>
            </a:r>
            <a:r>
              <a:rPr lang="en-US" b="1" err="1"/>
              <a:t>ruch</a:t>
            </a:r>
            <a:r>
              <a:rPr lang="en-US" b="1"/>
              <a:t> </a:t>
            </a:r>
            <a:r>
              <a:rPr lang="en-US" b="1" err="1"/>
              <a:t>uwielbiasz</a:t>
            </a:r>
            <a:r>
              <a:rPr lang="en-US" b="1"/>
              <a:t> Ty,</a:t>
            </a:r>
            <a:br>
              <a:rPr lang="en-US" b="1"/>
            </a:br>
            <a:r>
              <a:rPr lang="en-US" b="1" err="1"/>
              <a:t>spełniaj</a:t>
            </a:r>
            <a:r>
              <a:rPr lang="en-US" b="1"/>
              <a:t> z </a:t>
            </a:r>
            <a:r>
              <a:rPr lang="en-US" b="1" err="1"/>
              <a:t>nami</a:t>
            </a:r>
            <a:r>
              <a:rPr lang="en-US" b="1"/>
              <a:t> </a:t>
            </a:r>
            <a:r>
              <a:rPr lang="en-US" b="1" err="1"/>
              <a:t>swoje</a:t>
            </a:r>
            <a:r>
              <a:rPr lang="en-US" b="1"/>
              <a:t> </a:t>
            </a:r>
            <a:r>
              <a:rPr lang="en-US" b="1" err="1"/>
              <a:t>sny</a:t>
            </a:r>
            <a:r>
              <a:rPr lang="en-US" b="1"/>
              <a:t>.</a:t>
            </a:r>
            <a:br>
              <a:rPr lang="en-US" b="1"/>
            </a:br>
            <a:r>
              <a:rPr lang="en-US" b="1"/>
              <a:t>I </a:t>
            </a:r>
            <a:r>
              <a:rPr lang="en-US" b="1" err="1"/>
              <a:t>na</a:t>
            </a:r>
            <a:r>
              <a:rPr lang="en-US" b="1"/>
              <a:t> </a:t>
            </a:r>
            <a:r>
              <a:rPr lang="en-US" b="1" err="1"/>
              <a:t>buzi</a:t>
            </a:r>
            <a:r>
              <a:rPr lang="en-US" b="1"/>
              <a:t> </a:t>
            </a:r>
            <a:r>
              <a:rPr lang="en-US" b="1" err="1"/>
              <a:t>uśmiech</a:t>
            </a:r>
            <a:r>
              <a:rPr lang="en-US" b="1"/>
              <a:t> </a:t>
            </a:r>
            <a:r>
              <a:rPr lang="en-US" b="1" err="1"/>
              <a:t>miej</a:t>
            </a:r>
            <a:r>
              <a:rPr lang="en-US" b="1"/>
              <a:t>,</a:t>
            </a:r>
            <a:br>
              <a:rPr lang="en-US" b="1"/>
            </a:br>
            <a:r>
              <a:rPr lang="en-US" b="1" err="1"/>
              <a:t>bo</a:t>
            </a:r>
            <a:r>
              <a:rPr lang="en-US" b="1"/>
              <a:t> to </a:t>
            </a:r>
            <a:r>
              <a:rPr lang="en-US" b="1" err="1"/>
              <a:t>najważniejsza</a:t>
            </a:r>
            <a:r>
              <a:rPr lang="en-US" b="1"/>
              <a:t> </a:t>
            </a:r>
            <a:r>
              <a:rPr lang="en-US" b="1" err="1"/>
              <a:t>rzecz</a:t>
            </a:r>
            <a:r>
              <a:rPr lang="en-US" b="1"/>
              <a:t>.</a:t>
            </a:r>
            <a:endParaRPr lang="en-US">
              <a:cs typeface="Calibri" panose="020F0502020204030204"/>
            </a:endParaRPr>
          </a:p>
          <a:p>
            <a:pPr indent="-228600">
              <a:lnSpc>
                <a:spcPct val="90000"/>
              </a:lnSpc>
              <a:spcAft>
                <a:spcPts val="600"/>
              </a:spcAft>
              <a:buFont typeface="Arial" panose="020B0604020202020204" pitchFamily="34" charset="0"/>
              <a:buChar char="•"/>
            </a:pPr>
            <a:endParaRPr lang="en-US"/>
          </a:p>
          <a:p>
            <a:pPr>
              <a:lnSpc>
                <a:spcPct val="90000"/>
              </a:lnSpc>
              <a:spcAft>
                <a:spcPts val="600"/>
              </a:spcAft>
            </a:pPr>
            <a:r>
              <a:rPr lang="en-US" b="1"/>
              <a:t>                                                                           </a:t>
            </a:r>
            <a:r>
              <a:rPr lang="en-US" b="1" err="1"/>
              <a:t>Zawsze</a:t>
            </a:r>
            <a:r>
              <a:rPr lang="en-US" b="1"/>
              <a:t> </a:t>
            </a:r>
            <a:r>
              <a:rPr lang="en-US" b="1" err="1"/>
              <a:t>wygrywa</a:t>
            </a:r>
            <a:r>
              <a:rPr lang="en-US" b="1"/>
              <a:t> ten,</a:t>
            </a:r>
            <a:br>
              <a:rPr lang="en-US" b="1"/>
            </a:br>
            <a:r>
              <a:rPr lang="en-US" b="1"/>
              <a:t>                                                                            </a:t>
            </a:r>
            <a:r>
              <a:rPr lang="en-US" b="1" err="1"/>
              <a:t>kto</a:t>
            </a:r>
            <a:r>
              <a:rPr lang="en-US" b="1"/>
              <a:t> </a:t>
            </a:r>
            <a:r>
              <a:rPr lang="en-US" b="1" err="1"/>
              <a:t>dobrze</a:t>
            </a:r>
            <a:r>
              <a:rPr lang="en-US" b="1"/>
              <a:t> </a:t>
            </a:r>
            <a:r>
              <a:rPr lang="en-US" b="1" err="1"/>
              <a:t>bawi</a:t>
            </a:r>
            <a:r>
              <a:rPr lang="en-US" b="1"/>
              <a:t> </a:t>
            </a:r>
            <a:r>
              <a:rPr lang="en-US" b="1" err="1"/>
              <a:t>się</a:t>
            </a:r>
            <a:r>
              <a:rPr lang="en-US" b="1"/>
              <a:t>,</a:t>
            </a:r>
            <a:br>
              <a:rPr lang="en-US" b="1"/>
            </a:br>
            <a:r>
              <a:rPr lang="en-US" b="1"/>
              <a:t>                                                                            </a:t>
            </a:r>
            <a:r>
              <a:rPr lang="en-US" b="1" err="1"/>
              <a:t>zasady</a:t>
            </a:r>
            <a:r>
              <a:rPr lang="en-US" b="1"/>
              <a:t> fair play </a:t>
            </a:r>
            <a:r>
              <a:rPr lang="en-US" b="1" err="1"/>
              <a:t>dobrze</a:t>
            </a:r>
            <a:r>
              <a:rPr lang="en-US" b="1"/>
              <a:t> </a:t>
            </a:r>
            <a:r>
              <a:rPr lang="en-US" b="1" err="1"/>
              <a:t>zna</a:t>
            </a:r>
            <a:r>
              <a:rPr lang="en-US" b="1"/>
              <a:t>.</a:t>
            </a:r>
            <a:br>
              <a:rPr lang="en-US" b="1"/>
            </a:br>
            <a:r>
              <a:rPr lang="en-US" b="1"/>
              <a:t>                                                                            </a:t>
            </a:r>
            <a:r>
              <a:rPr lang="en-US" b="1" err="1"/>
              <a:t>Zawsze</a:t>
            </a:r>
            <a:r>
              <a:rPr lang="en-US" b="1"/>
              <a:t> </a:t>
            </a:r>
            <a:r>
              <a:rPr lang="en-US" b="1" err="1"/>
              <a:t>wygrywa</a:t>
            </a:r>
            <a:r>
              <a:rPr lang="en-US" b="1"/>
              <a:t> ten,</a:t>
            </a:r>
            <a:br>
              <a:rPr lang="en-US" b="1"/>
            </a:br>
            <a:r>
              <a:rPr lang="en-US" b="1"/>
              <a:t>                                                                            </a:t>
            </a:r>
            <a:r>
              <a:rPr lang="en-US" b="1" err="1"/>
              <a:t>kto</a:t>
            </a:r>
            <a:r>
              <a:rPr lang="en-US" b="1"/>
              <a:t> </a:t>
            </a:r>
            <a:r>
              <a:rPr lang="en-US" b="1" err="1"/>
              <a:t>dobrze</a:t>
            </a:r>
            <a:r>
              <a:rPr lang="en-US" b="1"/>
              <a:t> </a:t>
            </a:r>
            <a:r>
              <a:rPr lang="en-US" b="1" err="1"/>
              <a:t>bawi</a:t>
            </a:r>
            <a:r>
              <a:rPr lang="en-US" b="1"/>
              <a:t> </a:t>
            </a:r>
            <a:r>
              <a:rPr lang="en-US" b="1" err="1"/>
              <a:t>się</a:t>
            </a:r>
            <a:r>
              <a:rPr lang="en-US" b="1"/>
              <a:t>,</a:t>
            </a:r>
            <a:br>
              <a:rPr lang="en-US" b="1"/>
            </a:br>
            <a:r>
              <a:rPr lang="en-US" b="1"/>
              <a:t>                                                                            </a:t>
            </a:r>
            <a:r>
              <a:rPr lang="en-US" b="1" err="1"/>
              <a:t>zasady</a:t>
            </a:r>
            <a:r>
              <a:rPr lang="en-US" b="1"/>
              <a:t> fair play </a:t>
            </a:r>
            <a:r>
              <a:rPr lang="en-US" b="1" err="1"/>
              <a:t>dobrze</a:t>
            </a:r>
            <a:r>
              <a:rPr lang="en-US" b="1"/>
              <a:t> </a:t>
            </a:r>
            <a:r>
              <a:rPr lang="en-US" b="1" err="1"/>
              <a:t>zna</a:t>
            </a:r>
            <a:r>
              <a:rPr lang="en-US" b="1"/>
              <a:t>.</a:t>
            </a:r>
            <a:endParaRPr lang="en-US">
              <a:cs typeface="Calibri" panose="020F0502020204030204"/>
            </a:endParaRPr>
          </a:p>
          <a:p>
            <a:pPr indent="-228600">
              <a:lnSpc>
                <a:spcPct val="90000"/>
              </a:lnSpc>
              <a:spcAft>
                <a:spcPts val="600"/>
              </a:spcAft>
              <a:buFont typeface="Arial" panose="020B0604020202020204" pitchFamily="34" charset="0"/>
              <a:buChar char="•"/>
            </a:pPr>
            <a:endParaRPr lang="en-US"/>
          </a:p>
        </p:txBody>
      </p:sp>
    </p:spTree>
    <p:extLst>
      <p:ext uri="{BB962C8B-B14F-4D97-AF65-F5344CB8AC3E}">
        <p14:creationId xmlns:p14="http://schemas.microsoft.com/office/powerpoint/2010/main" val="1416344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6">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2" name="Obraz 13" descr="Obraz zawierający trawa, osoba, dziecko, młody&#10;&#10;Opis wygenerowany automatycznie">
            <a:extLst>
              <a:ext uri="{FF2B5EF4-FFF2-40B4-BE49-F238E27FC236}">
                <a16:creationId xmlns:a16="http://schemas.microsoft.com/office/drawing/2014/main" id="{23392D2E-72FF-900C-BD2E-88C5EB60634B}"/>
              </a:ext>
            </a:extLst>
          </p:cNvPr>
          <p:cNvPicPr>
            <a:picLocks noGrp="1" noChangeAspect="1"/>
          </p:cNvPicPr>
          <p:nvPr>
            <p:ph sz="half" idx="2"/>
          </p:nvPr>
        </p:nvPicPr>
        <p:blipFill rotWithShape="1">
          <a:blip r:embed="rId2"/>
          <a:srcRect l="11152" r="8850"/>
          <a:stretch/>
        </p:blipFill>
        <p:spPr>
          <a:xfrm>
            <a:off x="-1219" y="-4"/>
            <a:ext cx="12191695" cy="6858000"/>
          </a:xfrm>
          <a:prstGeom prst="rect">
            <a:avLst/>
          </a:prstGeom>
        </p:spPr>
      </p:pic>
      <p:sp>
        <p:nvSpPr>
          <p:cNvPr id="35" name="Freeform: Shape 18">
            <a:extLst>
              <a:ext uri="{FF2B5EF4-FFF2-40B4-BE49-F238E27FC236}">
                <a16:creationId xmlns:a16="http://schemas.microsoft.com/office/drawing/2014/main" id="{8CC700D5-9809-43F4-89D5-7DBBCB0D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81377" y="1386250"/>
            <a:ext cx="4598786" cy="411340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20">
            <a:extLst>
              <a:ext uri="{FF2B5EF4-FFF2-40B4-BE49-F238E27FC236}">
                <a16:creationId xmlns:a16="http://schemas.microsoft.com/office/drawing/2014/main" id="{C7163242-6303-46DC-BAC1-2A204F061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9573" y="1494845"/>
            <a:ext cx="4354593" cy="386112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prstClr val="white"/>
              </a:solidFill>
              <a:latin typeface="Meiryo"/>
            </a:endParaRPr>
          </a:p>
        </p:txBody>
      </p:sp>
      <p:sp>
        <p:nvSpPr>
          <p:cNvPr id="37" name="Freeform: Shape 22">
            <a:extLst>
              <a:ext uri="{FF2B5EF4-FFF2-40B4-BE49-F238E27FC236}">
                <a16:creationId xmlns:a16="http://schemas.microsoft.com/office/drawing/2014/main" id="{805C4C40-D70E-4C4F-B228-98A0A6132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000" flipH="1">
            <a:off x="987224" y="1122042"/>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ytuł 6">
            <a:extLst>
              <a:ext uri="{FF2B5EF4-FFF2-40B4-BE49-F238E27FC236}">
                <a16:creationId xmlns:a16="http://schemas.microsoft.com/office/drawing/2014/main" id="{BD164F60-0C7C-45EC-786D-014672C40809}"/>
              </a:ext>
            </a:extLst>
          </p:cNvPr>
          <p:cNvSpPr>
            <a:spLocks noGrp="1"/>
          </p:cNvSpPr>
          <p:nvPr>
            <p:ph type="title"/>
          </p:nvPr>
        </p:nvSpPr>
        <p:spPr>
          <a:xfrm>
            <a:off x="1636511" y="1872171"/>
            <a:ext cx="3555692" cy="2042712"/>
          </a:xfrm>
        </p:spPr>
        <p:txBody>
          <a:bodyPr vert="horz" lIns="91440" tIns="45720" rIns="91440" bIns="45720" rtlCol="0" anchor="b">
            <a:normAutofit/>
          </a:bodyPr>
          <a:lstStyle/>
          <a:p>
            <a:pPr algn="ctr"/>
            <a:r>
              <a:rPr lang="en-US" sz="4000" b="1">
                <a:solidFill>
                  <a:schemeClr val="tx1">
                    <a:lumMod val="75000"/>
                    <a:lumOff val="25000"/>
                  </a:schemeClr>
                </a:solidFill>
                <a:ea typeface="Calibri Light"/>
                <a:cs typeface="Calibri Light"/>
              </a:rPr>
              <a:t>Nie </a:t>
            </a:r>
            <a:r>
              <a:rPr lang="en-US" sz="4000" b="1" err="1">
                <a:solidFill>
                  <a:schemeClr val="tx1">
                    <a:lumMod val="75000"/>
                    <a:lumOff val="25000"/>
                  </a:schemeClr>
                </a:solidFill>
                <a:ea typeface="Calibri Light"/>
                <a:cs typeface="Calibri Light"/>
              </a:rPr>
              <a:t>straszne</a:t>
            </a:r>
            <a:r>
              <a:rPr lang="en-US" sz="4000" b="1">
                <a:solidFill>
                  <a:schemeClr val="tx1">
                    <a:lumMod val="75000"/>
                    <a:lumOff val="25000"/>
                  </a:schemeClr>
                </a:solidFill>
                <a:ea typeface="Calibri Light"/>
                <a:cs typeface="Calibri Light"/>
              </a:rPr>
              <a:t> </a:t>
            </a:r>
            <a:r>
              <a:rPr lang="en-US" sz="4000" b="1" err="1">
                <a:solidFill>
                  <a:schemeClr val="tx1">
                    <a:lumMod val="75000"/>
                    <a:lumOff val="25000"/>
                  </a:schemeClr>
                </a:solidFill>
                <a:ea typeface="Calibri Light"/>
                <a:cs typeface="Calibri Light"/>
              </a:rPr>
              <a:t>nam</a:t>
            </a:r>
            <a:r>
              <a:rPr lang="en-US" sz="4000" b="1">
                <a:solidFill>
                  <a:schemeClr val="tx1">
                    <a:lumMod val="75000"/>
                    <a:lumOff val="25000"/>
                  </a:schemeClr>
                </a:solidFill>
                <a:ea typeface="Calibri Light"/>
                <a:cs typeface="Calibri Light"/>
              </a:rPr>
              <a:t> </a:t>
            </a:r>
            <a:r>
              <a:rPr lang="en-US" sz="4000" b="1" err="1">
                <a:solidFill>
                  <a:schemeClr val="tx1">
                    <a:lumMod val="75000"/>
                    <a:lumOff val="25000"/>
                  </a:schemeClr>
                </a:solidFill>
                <a:ea typeface="Calibri Light"/>
                <a:cs typeface="Calibri Light"/>
              </a:rPr>
              <a:t>przeszkody</a:t>
            </a:r>
            <a:r>
              <a:rPr lang="en-US" sz="4000" b="1">
                <a:solidFill>
                  <a:schemeClr val="tx1">
                    <a:lumMod val="75000"/>
                    <a:lumOff val="25000"/>
                  </a:schemeClr>
                </a:solidFill>
                <a:ea typeface="Calibri Light"/>
                <a:cs typeface="Calibri Light"/>
              </a:rPr>
              <a:t>.</a:t>
            </a:r>
            <a:endParaRPr lang="en-US" sz="4000" b="1" kern="1200">
              <a:solidFill>
                <a:schemeClr val="tx1">
                  <a:lumMod val="75000"/>
                  <a:lumOff val="25000"/>
                </a:schemeClr>
              </a:solidFill>
              <a:latin typeface="+mj-lt"/>
              <a:ea typeface="+mj-ea"/>
              <a:cs typeface="+mj-cs"/>
            </a:endParaRPr>
          </a:p>
        </p:txBody>
      </p:sp>
      <p:grpSp>
        <p:nvGrpSpPr>
          <p:cNvPr id="38" name="Group 24">
            <a:extLst>
              <a:ext uri="{FF2B5EF4-FFF2-40B4-BE49-F238E27FC236}">
                <a16:creationId xmlns:a16="http://schemas.microsoft.com/office/drawing/2014/main" id="{06536C0D-2219-44F1-94EC-B9A56501DB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6303" y="1122043"/>
            <a:ext cx="4908132" cy="4613915"/>
            <a:chOff x="6516303" y="1122043"/>
            <a:chExt cx="4908132" cy="4613915"/>
          </a:xfrm>
        </p:grpSpPr>
        <p:sp>
          <p:nvSpPr>
            <p:cNvPr id="26" name="Freeform: Shape 25">
              <a:extLst>
                <a:ext uri="{FF2B5EF4-FFF2-40B4-BE49-F238E27FC236}">
                  <a16:creationId xmlns:a16="http://schemas.microsoft.com/office/drawing/2014/main" id="{9DF0CCBF-D7FD-451C-92EB-84C362B69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0901" y="1264257"/>
              <a:ext cx="4534335" cy="423539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2B1B8EEB-4E8B-43EC-AB8F-F7E2CD9682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300000">
              <a:off x="6516303" y="1122043"/>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Obraz 11" descr="Obraz zawierający trawa, dziecko, osoba, sport&#10;&#10;Opis wygenerowany automatycznie">
            <a:extLst>
              <a:ext uri="{FF2B5EF4-FFF2-40B4-BE49-F238E27FC236}">
                <a16:creationId xmlns:a16="http://schemas.microsoft.com/office/drawing/2014/main" id="{8564BD36-3BE6-650F-C159-30EBA69E8D8A}"/>
              </a:ext>
            </a:extLst>
          </p:cNvPr>
          <p:cNvPicPr>
            <a:picLocks noGrp="1" noChangeAspect="1"/>
          </p:cNvPicPr>
          <p:nvPr>
            <p:ph sz="half" idx="1"/>
          </p:nvPr>
        </p:nvPicPr>
        <p:blipFill rotWithShape="1">
          <a:blip r:embed="rId3"/>
          <a:srcRect l="22658" r="29411"/>
          <a:stretch/>
        </p:blipFill>
        <p:spPr>
          <a:xfrm>
            <a:off x="6882275" y="1386254"/>
            <a:ext cx="4228348"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val="2376137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tekst, osoba, w pomieszczeniu, pozowanie&#10;&#10;Opis wygenerowany automatycznie">
            <a:extLst>
              <a:ext uri="{FF2B5EF4-FFF2-40B4-BE49-F238E27FC236}">
                <a16:creationId xmlns:a16="http://schemas.microsoft.com/office/drawing/2014/main" id="{EF10AD0E-5C11-384F-1C8C-B0F0840A3D41}"/>
              </a:ext>
            </a:extLst>
          </p:cNvPr>
          <p:cNvPicPr>
            <a:picLocks noGrp="1" noChangeAspect="1"/>
          </p:cNvPicPr>
          <p:nvPr>
            <p:ph sz="half" idx="2"/>
          </p:nvPr>
        </p:nvPicPr>
        <p:blipFill rotWithShape="1">
          <a:blip r:embed="rId2"/>
          <a:srcRect t="7268" r="-1" b="7919"/>
          <a:stretch/>
        </p:blipFill>
        <p:spPr>
          <a:xfrm>
            <a:off x="-1" y="10"/>
            <a:ext cx="12228129" cy="4666928"/>
          </a:xfrm>
          <a:prstGeom prst="rect">
            <a:avLst/>
          </a:prstGeom>
        </p:spPr>
      </p:pic>
      <p:grpSp>
        <p:nvGrpSpPr>
          <p:cNvPr id="20" name="Group 19">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21" name="Freeform: Shape 20">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4" name="Freeform: Shape 23">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2" name="Tytuł 1">
            <a:extLst>
              <a:ext uri="{FF2B5EF4-FFF2-40B4-BE49-F238E27FC236}">
                <a16:creationId xmlns:a16="http://schemas.microsoft.com/office/drawing/2014/main" id="{326F79F7-247F-0EEC-44ED-23DC896486E1}"/>
              </a:ext>
            </a:extLst>
          </p:cNvPr>
          <p:cNvSpPr>
            <a:spLocks noGrp="1"/>
          </p:cNvSpPr>
          <p:nvPr>
            <p:ph type="title"/>
          </p:nvPr>
        </p:nvSpPr>
        <p:spPr>
          <a:xfrm>
            <a:off x="804672" y="4551037"/>
            <a:ext cx="5021782" cy="1509931"/>
          </a:xfrm>
        </p:spPr>
        <p:txBody>
          <a:bodyPr vert="horz" lIns="91440" tIns="45720" rIns="91440" bIns="45720" rtlCol="0" anchor="ctr">
            <a:normAutofit fontScale="90000"/>
          </a:bodyPr>
          <a:lstStyle/>
          <a:p>
            <a:br>
              <a:rPr lang="en-US" sz="3600" b="1"/>
            </a:br>
            <a:r>
              <a:rPr lang="en-US" sz="3600" b="1">
                <a:solidFill>
                  <a:schemeClr val="tx2"/>
                </a:solidFill>
              </a:rPr>
              <a:t>Woda </a:t>
            </a:r>
            <a:r>
              <a:rPr lang="en-US" sz="3600" b="1" err="1">
                <a:solidFill>
                  <a:schemeClr val="tx2"/>
                </a:solidFill>
              </a:rPr>
              <a:t>na</a:t>
            </a:r>
            <a:r>
              <a:rPr lang="en-US" sz="3600" b="1">
                <a:solidFill>
                  <a:schemeClr val="tx2"/>
                </a:solidFill>
              </a:rPr>
              <a:t> </a:t>
            </a:r>
            <a:r>
              <a:rPr lang="en-US" sz="3600" b="1" err="1">
                <a:solidFill>
                  <a:schemeClr val="tx2"/>
                </a:solidFill>
              </a:rPr>
              <a:t>pierwszym</a:t>
            </a:r>
            <a:r>
              <a:rPr lang="en-US" sz="3600" b="1">
                <a:solidFill>
                  <a:schemeClr val="tx2"/>
                </a:solidFill>
              </a:rPr>
              <a:t> </a:t>
            </a:r>
            <a:r>
              <a:rPr lang="en-US" sz="3600" b="1" err="1">
                <a:solidFill>
                  <a:schemeClr val="tx2"/>
                </a:solidFill>
              </a:rPr>
              <a:t>planie</a:t>
            </a:r>
            <a:r>
              <a:rPr lang="en-US" sz="3600" b="1">
                <a:solidFill>
                  <a:schemeClr val="tx2"/>
                </a:solidFill>
              </a:rPr>
              <a:t>!</a:t>
            </a:r>
            <a:endParaRPr lang="en-US" sz="3600" b="1" err="1">
              <a:solidFill>
                <a:schemeClr val="tx2"/>
              </a:solidFill>
              <a:cs typeface="Calibri Light"/>
            </a:endParaRPr>
          </a:p>
        </p:txBody>
      </p:sp>
      <p:sp>
        <p:nvSpPr>
          <p:cNvPr id="4" name="Symbol zastępczy zawartości 3">
            <a:extLst>
              <a:ext uri="{FF2B5EF4-FFF2-40B4-BE49-F238E27FC236}">
                <a16:creationId xmlns:a16="http://schemas.microsoft.com/office/drawing/2014/main" id="{A74CB3D3-C006-2699-5D57-0E36C3928249}"/>
              </a:ext>
            </a:extLst>
          </p:cNvPr>
          <p:cNvSpPr>
            <a:spLocks noGrp="1"/>
          </p:cNvSpPr>
          <p:nvPr>
            <p:ph sz="half" idx="1"/>
          </p:nvPr>
        </p:nvSpPr>
        <p:spPr>
          <a:xfrm>
            <a:off x="6470247" y="4551037"/>
            <a:ext cx="5414567" cy="1867122"/>
          </a:xfrm>
        </p:spPr>
        <p:txBody>
          <a:bodyPr vert="horz" lIns="91440" tIns="45720" rIns="91440" bIns="45720" rtlCol="0" anchor="ctr">
            <a:noAutofit/>
          </a:bodyPr>
          <a:lstStyle/>
          <a:p>
            <a:pPr marL="0" indent="0">
              <a:buNone/>
            </a:pPr>
            <a:r>
              <a:rPr lang="en-US" sz="4800">
                <a:solidFill>
                  <a:srgbClr val="C00000"/>
                </a:solidFill>
                <a:cs typeface="Calibri"/>
              </a:rPr>
              <a:t>Od </a:t>
            </a:r>
            <a:r>
              <a:rPr lang="en-US" sz="4800" err="1">
                <a:solidFill>
                  <a:srgbClr val="C00000"/>
                </a:solidFill>
                <a:cs typeface="Calibri"/>
              </a:rPr>
              <a:t>dziś</a:t>
            </a:r>
            <a:r>
              <a:rPr lang="en-US" sz="4800">
                <a:solidFill>
                  <a:srgbClr val="C00000"/>
                </a:solidFill>
                <a:cs typeface="Calibri"/>
              </a:rPr>
              <a:t> </a:t>
            </a:r>
            <a:r>
              <a:rPr lang="en-US" sz="4800" err="1">
                <a:solidFill>
                  <a:srgbClr val="C00000"/>
                </a:solidFill>
                <a:cs typeface="Calibri"/>
              </a:rPr>
              <a:t>zawsze</a:t>
            </a:r>
            <a:r>
              <a:rPr lang="en-US" sz="4800">
                <a:solidFill>
                  <a:srgbClr val="C00000"/>
                </a:solidFill>
                <a:cs typeface="Calibri"/>
              </a:rPr>
              <a:t> </a:t>
            </a:r>
            <a:r>
              <a:rPr lang="en-US" sz="4800" err="1">
                <a:solidFill>
                  <a:srgbClr val="C00000"/>
                </a:solidFill>
                <a:cs typeface="Calibri"/>
              </a:rPr>
              <a:t>będziemy</a:t>
            </a:r>
            <a:r>
              <a:rPr lang="en-US" sz="4800">
                <a:solidFill>
                  <a:srgbClr val="C00000"/>
                </a:solidFill>
                <a:cs typeface="Calibri"/>
              </a:rPr>
              <a:t> </a:t>
            </a:r>
            <a:r>
              <a:rPr lang="en-US" sz="4800" err="1">
                <a:solidFill>
                  <a:srgbClr val="C00000"/>
                </a:solidFill>
                <a:cs typeface="Calibri"/>
              </a:rPr>
              <a:t>pamiętać</a:t>
            </a:r>
            <a:r>
              <a:rPr lang="en-US" sz="4800">
                <a:solidFill>
                  <a:srgbClr val="C00000"/>
                </a:solidFill>
                <a:cs typeface="Calibri"/>
              </a:rPr>
              <a:t> o </a:t>
            </a:r>
            <a:r>
              <a:rPr lang="en-US" sz="4800" err="1">
                <a:solidFill>
                  <a:srgbClr val="C00000"/>
                </a:solidFill>
                <a:cs typeface="Calibri"/>
              </a:rPr>
              <a:t>wodzie</a:t>
            </a:r>
            <a:r>
              <a:rPr lang="en-US" sz="4800">
                <a:solidFill>
                  <a:srgbClr val="C00000"/>
                </a:solidFill>
                <a:cs typeface="Calibri"/>
              </a:rPr>
              <a:t>!</a:t>
            </a:r>
            <a:endParaRPr lang="pl-PL">
              <a:solidFill>
                <a:srgbClr val="C00000"/>
              </a:solidFill>
              <a:cs typeface="Calibri"/>
            </a:endParaRPr>
          </a:p>
        </p:txBody>
      </p:sp>
    </p:spTree>
    <p:extLst>
      <p:ext uri="{BB962C8B-B14F-4D97-AF65-F5344CB8AC3E}">
        <p14:creationId xmlns:p14="http://schemas.microsoft.com/office/powerpoint/2010/main" val="5871278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165A0A-DB72-0090-4B9A-DBBE43957100}"/>
              </a:ext>
            </a:extLst>
          </p:cNvPr>
          <p:cNvSpPr>
            <a:spLocks noGrp="1"/>
          </p:cNvSpPr>
          <p:nvPr>
            <p:ph type="title"/>
          </p:nvPr>
        </p:nvSpPr>
        <p:spPr/>
        <p:txBody>
          <a:bodyPr/>
          <a:lstStyle/>
          <a:p>
            <a:r>
              <a:rPr lang="pl-PL" b="1">
                <a:ea typeface="Calibri Light"/>
                <a:cs typeface="Calibri Light"/>
              </a:rPr>
              <a:t>Wszyscy ćwiczyli wytrwale</a:t>
            </a:r>
            <a:r>
              <a:rPr lang="pl-PL">
                <a:ea typeface="Calibri Light"/>
                <a:cs typeface="Calibri Light"/>
              </a:rPr>
              <a:t> </a:t>
            </a:r>
            <a:endParaRPr lang="pl-PL"/>
          </a:p>
        </p:txBody>
      </p:sp>
      <p:sp>
        <p:nvSpPr>
          <p:cNvPr id="3" name="Symbol zastępczy tekstu 2">
            <a:extLst>
              <a:ext uri="{FF2B5EF4-FFF2-40B4-BE49-F238E27FC236}">
                <a16:creationId xmlns:a16="http://schemas.microsoft.com/office/drawing/2014/main" id="{04A8A21F-F2FF-396B-60F4-07A8E5E5AB79}"/>
              </a:ext>
            </a:extLst>
          </p:cNvPr>
          <p:cNvSpPr>
            <a:spLocks noGrp="1"/>
          </p:cNvSpPr>
          <p:nvPr>
            <p:ph type="body" idx="1"/>
          </p:nvPr>
        </p:nvSpPr>
        <p:spPr/>
        <p:txBody>
          <a:bodyPr>
            <a:normAutofit fontScale="92500" lnSpcReduction="20000"/>
          </a:bodyPr>
          <a:lstStyle/>
          <a:p>
            <a:r>
              <a:rPr lang="pl-PL">
                <a:ea typeface="Calibri"/>
                <a:cs typeface="Calibri"/>
              </a:rPr>
              <a:t>Rzucać każdy może trochę lepiej lub trochę gorzej , ale nie o to chodzi jak co komu wychodzi.</a:t>
            </a:r>
            <a:endParaRPr lang="pl-PL"/>
          </a:p>
        </p:txBody>
      </p:sp>
      <p:sp>
        <p:nvSpPr>
          <p:cNvPr id="5" name="Symbol zastępczy tekstu 4">
            <a:extLst>
              <a:ext uri="{FF2B5EF4-FFF2-40B4-BE49-F238E27FC236}">
                <a16:creationId xmlns:a16="http://schemas.microsoft.com/office/drawing/2014/main" id="{87512150-A0E0-3573-FEDA-FB8E727D104C}"/>
              </a:ext>
            </a:extLst>
          </p:cNvPr>
          <p:cNvSpPr>
            <a:spLocks noGrp="1"/>
          </p:cNvSpPr>
          <p:nvPr>
            <p:ph type="body" sz="quarter" idx="3"/>
          </p:nvPr>
        </p:nvSpPr>
        <p:spPr/>
        <p:txBody>
          <a:bodyPr>
            <a:normAutofit fontScale="92500" lnSpcReduction="20000"/>
          </a:bodyPr>
          <a:lstStyle/>
          <a:p>
            <a:r>
              <a:rPr lang="pl-PL">
                <a:ea typeface="Calibri"/>
                <a:cs typeface="Calibri"/>
              </a:rPr>
              <a:t>Kiedy ćwiczy trzecia klasa nie ma tam lepszego asa.</a:t>
            </a:r>
          </a:p>
        </p:txBody>
      </p:sp>
      <p:pic>
        <p:nvPicPr>
          <p:cNvPr id="22" name="Obraz 22" descr="Obraz zawierający trawa, piłka nożna, osoba, dziecko&#10;&#10;Opis wygenerowany automatycznie">
            <a:extLst>
              <a:ext uri="{FF2B5EF4-FFF2-40B4-BE49-F238E27FC236}">
                <a16:creationId xmlns:a16="http://schemas.microsoft.com/office/drawing/2014/main" id="{2271F138-D72B-A4A7-B8F4-73ED9DBCCDD6}"/>
              </a:ext>
            </a:extLst>
          </p:cNvPr>
          <p:cNvPicPr>
            <a:picLocks noGrp="1" noChangeAspect="1"/>
          </p:cNvPicPr>
          <p:nvPr>
            <p:ph sz="half" idx="2"/>
          </p:nvPr>
        </p:nvPicPr>
        <p:blipFill>
          <a:blip r:embed="rId2"/>
          <a:stretch>
            <a:fillRect/>
          </a:stretch>
        </p:blipFill>
        <p:spPr>
          <a:xfrm>
            <a:off x="-19193" y="2588595"/>
            <a:ext cx="6016768" cy="2713987"/>
          </a:xfrm>
        </p:spPr>
      </p:pic>
      <p:pic>
        <p:nvPicPr>
          <p:cNvPr id="23" name="Obraz 23" descr="Obraz zawierający trawa, osoba, młody, chłopiec&#10;&#10;Opis wygenerowany automatycznie">
            <a:extLst>
              <a:ext uri="{FF2B5EF4-FFF2-40B4-BE49-F238E27FC236}">
                <a16:creationId xmlns:a16="http://schemas.microsoft.com/office/drawing/2014/main" id="{FB3BCDD5-C3B1-188A-366F-D8C665922E58}"/>
              </a:ext>
            </a:extLst>
          </p:cNvPr>
          <p:cNvPicPr>
            <a:picLocks noGrp="1" noChangeAspect="1"/>
          </p:cNvPicPr>
          <p:nvPr>
            <p:ph sz="quarter" idx="4"/>
          </p:nvPr>
        </p:nvPicPr>
        <p:blipFill>
          <a:blip r:embed="rId3"/>
          <a:stretch>
            <a:fillRect/>
          </a:stretch>
        </p:blipFill>
        <p:spPr>
          <a:xfrm>
            <a:off x="6172201" y="3885194"/>
            <a:ext cx="6014459" cy="2697733"/>
          </a:xfrm>
        </p:spPr>
      </p:pic>
    </p:spTree>
    <p:extLst>
      <p:ext uri="{BB962C8B-B14F-4D97-AF65-F5344CB8AC3E}">
        <p14:creationId xmlns:p14="http://schemas.microsoft.com/office/powerpoint/2010/main" val="749469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DE475C9-14FA-1316-0C87-490B14F83052}"/>
              </a:ext>
            </a:extLst>
          </p:cNvPr>
          <p:cNvSpPr>
            <a:spLocks noGrp="1"/>
          </p:cNvSpPr>
          <p:nvPr>
            <p:ph type="title"/>
          </p:nvPr>
        </p:nvSpPr>
        <p:spPr>
          <a:xfrm>
            <a:off x="838201" y="365125"/>
            <a:ext cx="3816095" cy="1938076"/>
          </a:xfrm>
        </p:spPr>
        <p:txBody>
          <a:bodyPr vert="horz" lIns="91440" tIns="45720" rIns="91440" bIns="45720" rtlCol="0" anchor="ctr">
            <a:normAutofit/>
          </a:bodyPr>
          <a:lstStyle/>
          <a:p>
            <a:r>
              <a:rPr lang="en-US" b="1" kern="1200" err="1">
                <a:latin typeface="+mj-lt"/>
                <a:ea typeface="+mj-ea"/>
                <a:cs typeface="+mj-cs"/>
              </a:rPr>
              <a:t>Złote</a:t>
            </a:r>
            <a:r>
              <a:rPr lang="en-US" b="1" kern="1200">
                <a:latin typeface="+mj-lt"/>
                <a:ea typeface="+mj-ea"/>
                <a:cs typeface="+mj-cs"/>
              </a:rPr>
              <a:t> </a:t>
            </a:r>
            <a:r>
              <a:rPr lang="en-US" b="1" kern="1200" err="1">
                <a:latin typeface="+mj-lt"/>
                <a:ea typeface="+mj-ea"/>
                <a:cs typeface="+mj-cs"/>
              </a:rPr>
              <a:t>medale</a:t>
            </a:r>
            <a:r>
              <a:rPr lang="en-US" b="1" kern="1200">
                <a:latin typeface="+mj-lt"/>
                <a:ea typeface="+mj-ea"/>
                <a:cs typeface="+mj-cs"/>
              </a:rPr>
              <a:t> </a:t>
            </a:r>
            <a:r>
              <a:rPr lang="en-US" b="1" kern="1200" err="1">
                <a:latin typeface="+mj-lt"/>
                <a:ea typeface="+mj-ea"/>
                <a:cs typeface="+mj-cs"/>
              </a:rPr>
              <a:t>dla</a:t>
            </a:r>
            <a:r>
              <a:rPr lang="en-US" b="1" kern="1200">
                <a:latin typeface="+mj-lt"/>
                <a:ea typeface="+mj-ea"/>
                <a:cs typeface="+mj-cs"/>
              </a:rPr>
              <a:t> </a:t>
            </a:r>
            <a:r>
              <a:rPr lang="en-US" b="1" kern="1200" err="1">
                <a:latin typeface="+mj-lt"/>
                <a:ea typeface="+mj-ea"/>
                <a:cs typeface="+mj-cs"/>
              </a:rPr>
              <a:t>sportowców</a:t>
            </a:r>
            <a:r>
              <a:rPr lang="en-US" b="1" kern="1200">
                <a:latin typeface="+mj-lt"/>
                <a:ea typeface="+mj-ea"/>
                <a:cs typeface="+mj-cs"/>
              </a:rPr>
              <a:t> z 3b</a:t>
            </a:r>
            <a:endParaRPr lang="en-US" b="1" kern="1200">
              <a:latin typeface="+mj-lt"/>
              <a:ea typeface="Calibri Light"/>
              <a:cs typeface="Calibri Light"/>
            </a:endParaRPr>
          </a:p>
        </p:txBody>
      </p:sp>
      <p:pic>
        <p:nvPicPr>
          <p:cNvPr id="7" name="Obraz 7" descr="Obraz zawierający osoba, trawa, dziecko, grupa&#10;&#10;Opis wygenerowany automatycznie">
            <a:extLst>
              <a:ext uri="{FF2B5EF4-FFF2-40B4-BE49-F238E27FC236}">
                <a16:creationId xmlns:a16="http://schemas.microsoft.com/office/drawing/2014/main" id="{08A42F71-3B9A-19C2-97C2-80460F8F0CE8}"/>
              </a:ext>
            </a:extLst>
          </p:cNvPr>
          <p:cNvPicPr>
            <a:picLocks noGrp="1" noChangeAspect="1"/>
          </p:cNvPicPr>
          <p:nvPr>
            <p:ph sz="half" idx="1"/>
          </p:nvPr>
        </p:nvPicPr>
        <p:blipFill>
          <a:blip r:embed="rId2"/>
          <a:stretch>
            <a:fillRect/>
          </a:stretch>
        </p:blipFill>
        <p:spPr>
          <a:xfrm>
            <a:off x="-6824795" y="5229767"/>
            <a:ext cx="5520204" cy="2482983"/>
          </a:xfrm>
        </p:spPr>
      </p:pic>
      <p:pic>
        <p:nvPicPr>
          <p:cNvPr id="6" name="Obraz 6" descr="Obraz zawierający trawa, osoba, na wolnym powietrzu, grupa&#10;&#10;Opis wygenerowany automatycznie">
            <a:extLst>
              <a:ext uri="{FF2B5EF4-FFF2-40B4-BE49-F238E27FC236}">
                <a16:creationId xmlns:a16="http://schemas.microsoft.com/office/drawing/2014/main" id="{72F930CB-A6C6-5914-8AF6-2194F7BA5A12}"/>
              </a:ext>
            </a:extLst>
          </p:cNvPr>
          <p:cNvPicPr>
            <a:picLocks noGrp="1" noChangeAspect="1"/>
          </p:cNvPicPr>
          <p:nvPr>
            <p:ph sz="half" idx="2"/>
          </p:nvPr>
        </p:nvPicPr>
        <p:blipFill rotWithShape="1">
          <a:blip r:embed="rId3"/>
          <a:srcRect l="3946" r="7284" b="-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Obraz 5" descr="Obraz zawierający osoba, trawa, dziecko, na wolnym powietrzu&#10;&#10;Opis wygenerowany automatycznie">
            <a:extLst>
              <a:ext uri="{FF2B5EF4-FFF2-40B4-BE49-F238E27FC236}">
                <a16:creationId xmlns:a16="http://schemas.microsoft.com/office/drawing/2014/main" id="{76D87547-D6B1-E744-A727-2D42E51EA94A}"/>
              </a:ext>
            </a:extLst>
          </p:cNvPr>
          <p:cNvPicPr>
            <a:picLocks noChangeAspect="1"/>
          </p:cNvPicPr>
          <p:nvPr/>
        </p:nvPicPr>
        <p:blipFill rotWithShape="1">
          <a:blip r:embed="rId4"/>
          <a:srcRect b="9146"/>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886973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5" descr="Obraz zawierający osoba, trawa, dziecko, grupa&#10;&#10;Opis wygenerowany automatycznie">
            <a:extLst>
              <a:ext uri="{FF2B5EF4-FFF2-40B4-BE49-F238E27FC236}">
                <a16:creationId xmlns:a16="http://schemas.microsoft.com/office/drawing/2014/main" id="{7078E056-78D9-D7EA-FF4C-F2B0ECF3B340}"/>
              </a:ext>
            </a:extLst>
          </p:cNvPr>
          <p:cNvPicPr>
            <a:picLocks noChangeAspect="1"/>
          </p:cNvPicPr>
          <p:nvPr/>
        </p:nvPicPr>
        <p:blipFill rotWithShape="1">
          <a:blip r:embed="rId2"/>
          <a:srcRect t="8189" r="-1" b="6998"/>
          <a:stretch/>
        </p:blipFill>
        <p:spPr>
          <a:xfrm>
            <a:off x="-1" y="10"/>
            <a:ext cx="12228129" cy="4666928"/>
          </a:xfrm>
          <a:prstGeom prst="rect">
            <a:avLst/>
          </a:prstGeom>
        </p:spPr>
      </p:pic>
      <p:sp>
        <p:nvSpPr>
          <p:cNvPr id="2" name="Tytuł 1">
            <a:extLst>
              <a:ext uri="{FF2B5EF4-FFF2-40B4-BE49-F238E27FC236}">
                <a16:creationId xmlns:a16="http://schemas.microsoft.com/office/drawing/2014/main" id="{827569FF-1778-FAA1-2EF0-104DFCB905B3}"/>
              </a:ext>
            </a:extLst>
          </p:cNvPr>
          <p:cNvSpPr>
            <a:spLocks noGrp="1"/>
          </p:cNvSpPr>
          <p:nvPr>
            <p:ph type="title" idx="4294967295"/>
          </p:nvPr>
        </p:nvSpPr>
        <p:spPr>
          <a:xfrm>
            <a:off x="0" y="4551363"/>
            <a:ext cx="9003327" cy="1509712"/>
          </a:xfrm>
        </p:spPr>
        <p:txBody>
          <a:bodyPr>
            <a:normAutofit/>
          </a:bodyPr>
          <a:lstStyle/>
          <a:p>
            <a:r>
              <a:rPr lang="pl-PL" sz="3600">
                <a:solidFill>
                  <a:schemeClr val="tx2"/>
                </a:solidFill>
                <a:cs typeface="Calibri Light"/>
              </a:rPr>
              <a:t>                                            </a:t>
            </a:r>
            <a:r>
              <a:rPr lang="pl-PL" sz="3600" b="1">
                <a:solidFill>
                  <a:schemeClr val="tx2"/>
                </a:solidFill>
                <a:cs typeface="Calibri Light"/>
              </a:rPr>
              <a:t> Brawo my!!! </a:t>
            </a:r>
          </a:p>
        </p:txBody>
      </p:sp>
    </p:spTree>
    <p:extLst>
      <p:ext uri="{BB962C8B-B14F-4D97-AF65-F5344CB8AC3E}">
        <p14:creationId xmlns:p14="http://schemas.microsoft.com/office/powerpoint/2010/main" val="40357838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017D6CE-2B6E-94B6-3269-47BAC18D571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000" b="1" err="1">
                <a:latin typeface="Calibri"/>
                <a:ea typeface="Calibri"/>
                <a:cs typeface="Calibri"/>
              </a:rPr>
              <a:t>Tydzień</a:t>
            </a:r>
            <a:r>
              <a:rPr lang="en-US" sz="4000" b="1">
                <a:latin typeface="Calibri"/>
                <a:ea typeface="Calibri"/>
                <a:cs typeface="Calibri"/>
              </a:rPr>
              <a:t> </a:t>
            </a:r>
            <a:r>
              <a:rPr lang="en-US" sz="4000" b="1" err="1">
                <a:latin typeface="Calibri"/>
                <a:ea typeface="Calibri"/>
                <a:cs typeface="Calibri"/>
              </a:rPr>
              <a:t>dziewiąty</a:t>
            </a:r>
            <a:r>
              <a:rPr lang="en-US" sz="4000" b="1">
                <a:latin typeface="Calibri"/>
                <a:ea typeface="Calibri"/>
                <a:cs typeface="Calibri"/>
              </a:rPr>
              <a:t> </a:t>
            </a:r>
            <a:endParaRPr lang="en-US" sz="4000" b="1">
              <a:latin typeface="Calibri"/>
              <a:cs typeface="Calibri"/>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ymbol zastępczy zawartości 3">
            <a:extLst>
              <a:ext uri="{FF2B5EF4-FFF2-40B4-BE49-F238E27FC236}">
                <a16:creationId xmlns:a16="http://schemas.microsoft.com/office/drawing/2014/main" id="{F3B9AA47-3B5D-E7EF-8104-6A69101780EA}"/>
              </a:ext>
            </a:extLst>
          </p:cNvPr>
          <p:cNvSpPr>
            <a:spLocks noGrp="1"/>
          </p:cNvSpPr>
          <p:nvPr>
            <p:ph type="body" sz="half" idx="2"/>
          </p:nvPr>
        </p:nvSpPr>
        <p:spPr>
          <a:xfrm>
            <a:off x="640080" y="2872899"/>
            <a:ext cx="4243589" cy="3320668"/>
          </a:xfrm>
        </p:spPr>
        <p:txBody>
          <a:bodyPr vert="horz" lIns="91440" tIns="45720" rIns="91440" bIns="45720" rtlCol="0" anchor="t">
            <a:normAutofit/>
          </a:bodyPr>
          <a:lstStyle/>
          <a:p>
            <a:r>
              <a:rPr lang="en-US" sz="3200" b="1" err="1">
                <a:solidFill>
                  <a:srgbClr val="C00000"/>
                </a:solidFill>
                <a:ea typeface="Calibri"/>
                <a:cs typeface="Calibri"/>
              </a:rPr>
              <a:t>Prezentujemy</a:t>
            </a:r>
            <a:r>
              <a:rPr lang="en-US" sz="3200" b="1">
                <a:solidFill>
                  <a:srgbClr val="C00000"/>
                </a:solidFill>
                <a:ea typeface="Calibri"/>
                <a:cs typeface="Calibri"/>
              </a:rPr>
              <a:t> </a:t>
            </a:r>
            <a:r>
              <a:rPr lang="en-US" sz="3200" b="1" err="1">
                <a:solidFill>
                  <a:srgbClr val="C00000"/>
                </a:solidFill>
                <a:ea typeface="Calibri"/>
                <a:cs typeface="Calibri"/>
              </a:rPr>
              <a:t>swoje</a:t>
            </a:r>
            <a:r>
              <a:rPr lang="en-US" sz="3200" b="1">
                <a:solidFill>
                  <a:srgbClr val="C00000"/>
                </a:solidFill>
                <a:ea typeface="Calibri"/>
                <a:cs typeface="Calibri"/>
              </a:rPr>
              <a:t> </a:t>
            </a:r>
            <a:r>
              <a:rPr lang="en-US" sz="3200" b="1" err="1">
                <a:solidFill>
                  <a:srgbClr val="C00000"/>
                </a:solidFill>
                <a:ea typeface="Calibri"/>
                <a:cs typeface="Calibri"/>
              </a:rPr>
              <a:t>osiągnięcia</a:t>
            </a:r>
            <a:r>
              <a:rPr lang="en-US" sz="3200" b="1">
                <a:solidFill>
                  <a:srgbClr val="C00000"/>
                </a:solidFill>
                <a:ea typeface="Calibri"/>
                <a:cs typeface="Calibri"/>
              </a:rPr>
              <a:t> </a:t>
            </a:r>
            <a:r>
              <a:rPr lang="en-US" sz="3200" b="1" err="1">
                <a:solidFill>
                  <a:srgbClr val="C00000"/>
                </a:solidFill>
                <a:ea typeface="Calibri"/>
                <a:cs typeface="Calibri"/>
              </a:rPr>
              <a:t>sportowe</a:t>
            </a:r>
            <a:r>
              <a:rPr lang="en-US" sz="3200" b="1">
                <a:solidFill>
                  <a:srgbClr val="C00000"/>
                </a:solidFill>
                <a:ea typeface="Calibri"/>
                <a:cs typeface="Calibri"/>
              </a:rPr>
              <a:t>.</a:t>
            </a:r>
            <a:endParaRPr lang="pl-PL" sz="3200">
              <a:solidFill>
                <a:srgbClr val="C00000"/>
              </a:solidFill>
              <a:cs typeface="Calibri"/>
            </a:endParaRPr>
          </a:p>
        </p:txBody>
      </p:sp>
      <p:sp>
        <p:nvSpPr>
          <p:cNvPr id="6" name="Symbol zastępczy zawartości 5">
            <a:extLst>
              <a:ext uri="{FF2B5EF4-FFF2-40B4-BE49-F238E27FC236}">
                <a16:creationId xmlns:a16="http://schemas.microsoft.com/office/drawing/2014/main" id="{3C7D1690-0EF6-68AC-5AB0-13064CB475A2}"/>
              </a:ext>
            </a:extLst>
          </p:cNvPr>
          <p:cNvSpPr>
            <a:spLocks noGrp="1"/>
          </p:cNvSpPr>
          <p:nvPr>
            <p:ph idx="1"/>
          </p:nvPr>
        </p:nvSpPr>
        <p:spPr/>
        <p:txBody>
          <a:bodyPr vert="horz" lIns="91440" tIns="45720" rIns="91440" bIns="45720" rtlCol="0" anchor="t">
            <a:normAutofit/>
          </a:bodyPr>
          <a:lstStyle/>
          <a:p>
            <a:pPr marL="0" indent="0">
              <a:buNone/>
            </a:pPr>
            <a:r>
              <a:rPr lang="pl-PL">
                <a:cs typeface="Calibri" panose="020F0502020204030204"/>
              </a:rPr>
              <a:t>Każdy uczeń może się pochwalić swoimi osiągnięciami w sporcie .</a:t>
            </a:r>
          </a:p>
        </p:txBody>
      </p:sp>
    </p:spTree>
    <p:extLst>
      <p:ext uri="{BB962C8B-B14F-4D97-AF65-F5344CB8AC3E}">
        <p14:creationId xmlns:p14="http://schemas.microsoft.com/office/powerpoint/2010/main" val="2707649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C239335F-85D8-28EE-D375-C2A594000DC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solidFill>
                  <a:srgbClr val="C00000"/>
                </a:solidFill>
              </a:rPr>
              <a:t>  Lusia kl.3b</a:t>
            </a:r>
          </a:p>
        </p:txBody>
      </p:sp>
      <p:sp>
        <p:nvSpPr>
          <p:cNvPr id="3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ymbol zastępczy tekstu 3">
            <a:extLst>
              <a:ext uri="{FF2B5EF4-FFF2-40B4-BE49-F238E27FC236}">
                <a16:creationId xmlns:a16="http://schemas.microsoft.com/office/drawing/2014/main" id="{331FB9B3-BE58-BAFE-2E6C-89B8B000EA66}"/>
              </a:ext>
            </a:extLst>
          </p:cNvPr>
          <p:cNvSpPr>
            <a:spLocks noGrp="1"/>
          </p:cNvSpPr>
          <p:nvPr>
            <p:ph type="body" sz="half" idx="2"/>
          </p:nvPr>
        </p:nvSpPr>
        <p:spPr>
          <a:xfrm>
            <a:off x="640080" y="2872899"/>
            <a:ext cx="4243589" cy="3320668"/>
          </a:xfrm>
        </p:spPr>
        <p:txBody>
          <a:bodyPr vert="horz" lIns="91440" tIns="45720" rIns="91440" bIns="45720" rtlCol="0" anchor="t">
            <a:normAutofit/>
          </a:bodyPr>
          <a:lstStyle/>
          <a:p>
            <a:r>
              <a:rPr lang="en-US" sz="2400">
                <a:cs typeface="Calibri"/>
              </a:rPr>
              <a:t> Lusia </a:t>
            </a:r>
            <a:r>
              <a:rPr lang="en-US" sz="2400" err="1">
                <a:cs typeface="Calibri"/>
              </a:rPr>
              <a:t>trenuje</a:t>
            </a:r>
            <a:r>
              <a:rPr lang="en-US" sz="2400">
                <a:cs typeface="Calibri"/>
              </a:rPr>
              <a:t> </a:t>
            </a:r>
            <a:r>
              <a:rPr lang="en-US" sz="2400">
                <a:ea typeface="+mn-lt"/>
                <a:cs typeface="+mn-lt"/>
              </a:rPr>
              <a:t>cheerleading </a:t>
            </a:r>
          </a:p>
          <a:p>
            <a:r>
              <a:rPr lang="en-US" sz="2400" err="1">
                <a:ea typeface="+mn-lt"/>
                <a:cs typeface="+mn-lt"/>
              </a:rPr>
              <a:t>Zdobyła</a:t>
            </a:r>
            <a:r>
              <a:rPr lang="en-US" sz="2400">
                <a:ea typeface="+mn-lt"/>
                <a:cs typeface="+mn-lt"/>
              </a:rPr>
              <a:t> </a:t>
            </a:r>
            <a:r>
              <a:rPr lang="en-US" sz="2400" err="1">
                <a:ea typeface="+mn-lt"/>
                <a:cs typeface="+mn-lt"/>
              </a:rPr>
              <a:t>złoty</a:t>
            </a:r>
            <a:r>
              <a:rPr lang="en-US" sz="2400">
                <a:ea typeface="+mn-lt"/>
                <a:cs typeface="+mn-lt"/>
              </a:rPr>
              <a:t> medal w </a:t>
            </a:r>
            <a:r>
              <a:rPr lang="en-US" sz="2400" err="1">
                <a:ea typeface="+mn-lt"/>
                <a:cs typeface="+mn-lt"/>
              </a:rPr>
              <a:t>mistrzostwach</a:t>
            </a:r>
            <a:r>
              <a:rPr lang="en-US" sz="2400">
                <a:ea typeface="+mn-lt"/>
                <a:cs typeface="+mn-lt"/>
              </a:rPr>
              <a:t> Polski.</a:t>
            </a:r>
          </a:p>
          <a:p>
            <a:endParaRPr lang="en-US" sz="2400">
              <a:ea typeface="+mn-lt"/>
              <a:cs typeface="+mn-lt"/>
            </a:endParaRPr>
          </a:p>
          <a:p>
            <a:r>
              <a:rPr lang="en-US" sz="2400">
                <a:ea typeface="+mn-lt"/>
                <a:cs typeface="+mn-lt"/>
              </a:rPr>
              <a:t>Cheerleading </a:t>
            </a:r>
            <a:r>
              <a:rPr lang="en-US" sz="2400" err="1">
                <a:ea typeface="+mn-lt"/>
                <a:cs typeface="+mn-lt"/>
              </a:rPr>
              <a:t>łączy</a:t>
            </a:r>
            <a:r>
              <a:rPr lang="en-US" sz="2400">
                <a:ea typeface="+mn-lt"/>
                <a:cs typeface="+mn-lt"/>
              </a:rPr>
              <a:t> w </a:t>
            </a:r>
            <a:r>
              <a:rPr lang="en-US" sz="2400" err="1">
                <a:ea typeface="+mn-lt"/>
                <a:cs typeface="+mn-lt"/>
              </a:rPr>
              <a:t>sobie</a:t>
            </a:r>
            <a:r>
              <a:rPr lang="en-US" sz="2400">
                <a:ea typeface="+mn-lt"/>
                <a:cs typeface="+mn-lt"/>
              </a:rPr>
              <a:t> </a:t>
            </a:r>
            <a:r>
              <a:rPr lang="en-US" sz="2400" err="1">
                <a:ea typeface="+mn-lt"/>
                <a:cs typeface="+mn-lt"/>
              </a:rPr>
              <a:t>elementy</a:t>
            </a:r>
            <a:r>
              <a:rPr lang="en-US" sz="2400">
                <a:ea typeface="+mn-lt"/>
                <a:cs typeface="+mn-lt"/>
              </a:rPr>
              <a:t> </a:t>
            </a:r>
            <a:r>
              <a:rPr lang="en-US" sz="2400" err="1">
                <a:ea typeface="+mn-lt"/>
                <a:cs typeface="+mn-lt"/>
              </a:rPr>
              <a:t>tańca</a:t>
            </a:r>
            <a:r>
              <a:rPr lang="en-US" sz="2400">
                <a:ea typeface="+mn-lt"/>
                <a:cs typeface="+mn-lt"/>
              </a:rPr>
              <a:t>, </a:t>
            </a:r>
            <a:r>
              <a:rPr lang="en-US" sz="2400" err="1">
                <a:ea typeface="+mn-lt"/>
                <a:cs typeface="+mn-lt"/>
              </a:rPr>
              <a:t>gimnastyki</a:t>
            </a:r>
            <a:r>
              <a:rPr lang="en-US" sz="2400">
                <a:ea typeface="+mn-lt"/>
                <a:cs typeface="+mn-lt"/>
              </a:rPr>
              <a:t> </a:t>
            </a:r>
            <a:r>
              <a:rPr lang="en-US" sz="2400" err="1">
                <a:ea typeface="+mn-lt"/>
                <a:cs typeface="+mn-lt"/>
              </a:rPr>
              <a:t>i</a:t>
            </a:r>
            <a:r>
              <a:rPr lang="en-US" sz="2400">
                <a:ea typeface="+mn-lt"/>
                <a:cs typeface="+mn-lt"/>
              </a:rPr>
              <a:t> </a:t>
            </a:r>
            <a:r>
              <a:rPr lang="en-US" sz="2400" err="1">
                <a:ea typeface="+mn-lt"/>
                <a:cs typeface="+mn-lt"/>
              </a:rPr>
              <a:t>złożonych</a:t>
            </a:r>
            <a:r>
              <a:rPr lang="en-US" sz="2400">
                <a:ea typeface="+mn-lt"/>
                <a:cs typeface="+mn-lt"/>
              </a:rPr>
              <a:t> </a:t>
            </a:r>
            <a:r>
              <a:rPr lang="en-US" sz="2400" err="1">
                <a:ea typeface="+mn-lt"/>
                <a:cs typeface="+mn-lt"/>
              </a:rPr>
              <a:t>akrobacji</a:t>
            </a:r>
            <a:r>
              <a:rPr lang="en-US" sz="2400">
                <a:ea typeface="+mn-lt"/>
                <a:cs typeface="+mn-lt"/>
              </a:rPr>
              <a:t>.</a:t>
            </a:r>
            <a:endParaRPr lang="en-US">
              <a:cs typeface="Calibri"/>
            </a:endParaRPr>
          </a:p>
        </p:txBody>
      </p:sp>
      <p:pic>
        <p:nvPicPr>
          <p:cNvPr id="5" name="Obraz 5" descr="Obraz zawierający tekst, osoba, w pomieszczeniu&#10;&#10;Opis wygenerowany automatycznie">
            <a:extLst>
              <a:ext uri="{FF2B5EF4-FFF2-40B4-BE49-F238E27FC236}">
                <a16:creationId xmlns:a16="http://schemas.microsoft.com/office/drawing/2014/main" id="{A7A9791E-05A6-E0C4-436D-131E5BEE6ACC}"/>
              </a:ext>
            </a:extLst>
          </p:cNvPr>
          <p:cNvPicPr>
            <a:picLocks noGrp="1" noChangeAspect="1"/>
          </p:cNvPicPr>
          <p:nvPr>
            <p:ph idx="1"/>
          </p:nvPr>
        </p:nvPicPr>
        <p:blipFill rotWithShape="1">
          <a:blip r:embed="rId2"/>
          <a:srcRect l="27432" r="2743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8331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FED7926-CEC0-C902-6F49-18784CC5620A}"/>
              </a:ext>
            </a:extLst>
          </p:cNvPr>
          <p:cNvSpPr>
            <a:spLocks noGrp="1"/>
          </p:cNvSpPr>
          <p:nvPr>
            <p:ph type="title"/>
          </p:nvPr>
        </p:nvSpPr>
        <p:spPr/>
        <p:txBody>
          <a:bodyPr>
            <a:normAutofit/>
          </a:bodyPr>
          <a:lstStyle/>
          <a:p>
            <a:r>
              <a:rPr lang="pl-PL" sz="4800" b="1">
                <a:solidFill>
                  <a:srgbClr val="C00000"/>
                </a:solidFill>
                <a:cs typeface="Calibri Light"/>
              </a:rPr>
              <a:t>Szymon kl.3b</a:t>
            </a:r>
            <a:endParaRPr lang="pl-PL" sz="4800" b="1">
              <a:solidFill>
                <a:srgbClr val="C00000"/>
              </a:solidFill>
            </a:endParaRPr>
          </a:p>
        </p:txBody>
      </p:sp>
      <p:pic>
        <p:nvPicPr>
          <p:cNvPr id="5" name="Obraz 5" descr="Obraz zawierający tekst, chłopiec, w pomieszczeniu, osoba&#10;&#10;Opis wygenerowany automatycznie">
            <a:extLst>
              <a:ext uri="{FF2B5EF4-FFF2-40B4-BE49-F238E27FC236}">
                <a16:creationId xmlns:a16="http://schemas.microsoft.com/office/drawing/2014/main" id="{5F6D8BD2-2F54-8B12-6041-3DF43EEB033B}"/>
              </a:ext>
            </a:extLst>
          </p:cNvPr>
          <p:cNvPicPr>
            <a:picLocks noGrp="1" noChangeAspect="1"/>
          </p:cNvPicPr>
          <p:nvPr>
            <p:ph idx="1"/>
          </p:nvPr>
        </p:nvPicPr>
        <p:blipFill>
          <a:blip r:embed="rId2"/>
          <a:stretch>
            <a:fillRect/>
          </a:stretch>
        </p:blipFill>
        <p:spPr>
          <a:xfrm>
            <a:off x="4773229" y="2347741"/>
            <a:ext cx="7240232" cy="3274836"/>
          </a:xfrm>
        </p:spPr>
      </p:pic>
      <p:sp>
        <p:nvSpPr>
          <p:cNvPr id="4" name="Symbol zastępczy tekstu 3">
            <a:extLst>
              <a:ext uri="{FF2B5EF4-FFF2-40B4-BE49-F238E27FC236}">
                <a16:creationId xmlns:a16="http://schemas.microsoft.com/office/drawing/2014/main" id="{D956807D-D65B-3AD3-EB40-A1DAE9D1D80C}"/>
              </a:ext>
            </a:extLst>
          </p:cNvPr>
          <p:cNvSpPr>
            <a:spLocks noGrp="1"/>
          </p:cNvSpPr>
          <p:nvPr>
            <p:ph type="body" sz="half" idx="2"/>
          </p:nvPr>
        </p:nvSpPr>
        <p:spPr/>
        <p:txBody>
          <a:bodyPr vert="horz" lIns="91440" tIns="45720" rIns="91440" bIns="45720" rtlCol="0" anchor="t">
            <a:normAutofit/>
          </a:bodyPr>
          <a:lstStyle/>
          <a:p>
            <a:endParaRPr lang="pl-PL" sz="2800">
              <a:cs typeface="Calibri"/>
            </a:endParaRPr>
          </a:p>
          <a:p>
            <a:r>
              <a:rPr lang="pl-PL" sz="3200">
                <a:cs typeface="Calibri"/>
              </a:rPr>
              <a:t>Szymon ma osiągnięcia   w karate, trenuje już cztery lata. </a:t>
            </a:r>
          </a:p>
          <a:p>
            <a:r>
              <a:rPr lang="pl-PL" sz="3200">
                <a:cs typeface="Calibri"/>
              </a:rPr>
              <a:t>Zdobył  6 medali w karate.</a:t>
            </a:r>
          </a:p>
        </p:txBody>
      </p:sp>
    </p:spTree>
    <p:extLst>
      <p:ext uri="{BB962C8B-B14F-4D97-AF65-F5344CB8AC3E}">
        <p14:creationId xmlns:p14="http://schemas.microsoft.com/office/powerpoint/2010/main" val="34668315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386428-2A3D-E049-2448-D672913B7AE5}"/>
              </a:ext>
            </a:extLst>
          </p:cNvPr>
          <p:cNvSpPr>
            <a:spLocks noGrp="1"/>
          </p:cNvSpPr>
          <p:nvPr>
            <p:ph type="title"/>
          </p:nvPr>
        </p:nvSpPr>
        <p:spPr/>
        <p:txBody>
          <a:bodyPr>
            <a:normAutofit/>
          </a:bodyPr>
          <a:lstStyle/>
          <a:p>
            <a:r>
              <a:rPr lang="pl-PL" sz="4800" b="1">
                <a:solidFill>
                  <a:srgbClr val="C00000"/>
                </a:solidFill>
                <a:cs typeface="Calibri Light"/>
              </a:rPr>
              <a:t>Kamil kl.3b</a:t>
            </a:r>
          </a:p>
        </p:txBody>
      </p:sp>
      <p:pic>
        <p:nvPicPr>
          <p:cNvPr id="5" name="Obraz 5" descr="Obraz zawierający tekst, osoba, w pomieszczeniu, chłopiec&#10;&#10;Opis wygenerowany automatycznie">
            <a:extLst>
              <a:ext uri="{FF2B5EF4-FFF2-40B4-BE49-F238E27FC236}">
                <a16:creationId xmlns:a16="http://schemas.microsoft.com/office/drawing/2014/main" id="{7A23BED6-95BB-F5E8-A976-124D1606CCC6}"/>
              </a:ext>
            </a:extLst>
          </p:cNvPr>
          <p:cNvPicPr>
            <a:picLocks noGrp="1" noChangeAspect="1"/>
          </p:cNvPicPr>
          <p:nvPr>
            <p:ph idx="1"/>
          </p:nvPr>
        </p:nvPicPr>
        <p:blipFill>
          <a:blip r:embed="rId2"/>
          <a:stretch>
            <a:fillRect/>
          </a:stretch>
        </p:blipFill>
        <p:spPr>
          <a:xfrm>
            <a:off x="4780622" y="1845562"/>
            <a:ext cx="7437407" cy="3373012"/>
          </a:xfrm>
        </p:spPr>
      </p:pic>
      <p:sp>
        <p:nvSpPr>
          <p:cNvPr id="4" name="Symbol zastępczy tekstu 3">
            <a:extLst>
              <a:ext uri="{FF2B5EF4-FFF2-40B4-BE49-F238E27FC236}">
                <a16:creationId xmlns:a16="http://schemas.microsoft.com/office/drawing/2014/main" id="{A7858982-6282-7C72-81AF-60B4CBF51039}"/>
              </a:ext>
            </a:extLst>
          </p:cNvPr>
          <p:cNvSpPr>
            <a:spLocks noGrp="1"/>
          </p:cNvSpPr>
          <p:nvPr>
            <p:ph type="body" sz="half" idx="2"/>
          </p:nvPr>
        </p:nvSpPr>
        <p:spPr/>
        <p:txBody>
          <a:bodyPr vert="horz" lIns="91440" tIns="45720" rIns="91440" bIns="45720" rtlCol="0" anchor="t">
            <a:normAutofit/>
          </a:bodyPr>
          <a:lstStyle/>
          <a:p>
            <a:r>
              <a:rPr lang="pl-PL" sz="3600">
                <a:cs typeface="Calibri"/>
              </a:rPr>
              <a:t>Kamil trenował Judo .Zdobył medale złoty, srebrny i brązowy. Zdobył również medal brązowy w grze w tenisa.</a:t>
            </a:r>
          </a:p>
        </p:txBody>
      </p:sp>
    </p:spTree>
    <p:extLst>
      <p:ext uri="{BB962C8B-B14F-4D97-AF65-F5344CB8AC3E}">
        <p14:creationId xmlns:p14="http://schemas.microsoft.com/office/powerpoint/2010/main" val="3272774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8" descr="Obraz zawierający tekst, w pomieszczeniu&#10;&#10;Opis wygenerowany automatycznie">
            <a:extLst>
              <a:ext uri="{FF2B5EF4-FFF2-40B4-BE49-F238E27FC236}">
                <a16:creationId xmlns:a16="http://schemas.microsoft.com/office/drawing/2014/main" id="{633A2DB8-B207-85B0-72D7-C01EF4669296}"/>
              </a:ext>
            </a:extLst>
          </p:cNvPr>
          <p:cNvPicPr>
            <a:picLocks noGrp="1" noChangeAspect="1"/>
          </p:cNvPicPr>
          <p:nvPr>
            <p:ph idx="1"/>
          </p:nvPr>
        </p:nvPicPr>
        <p:blipFill rotWithShape="1">
          <a:blip r:embed="rId2"/>
          <a:srcRect l="5128"/>
          <a:stretch/>
        </p:blipFill>
        <p:spPr>
          <a:xfrm rot="-5400000">
            <a:off x="6537961" y="-2270760"/>
            <a:ext cx="3383280" cy="7924800"/>
          </a:xfrm>
          <a:prstGeom prst="rect">
            <a:avLst/>
          </a:prstGeom>
        </p:spPr>
      </p:pic>
      <p:pic>
        <p:nvPicPr>
          <p:cNvPr id="5" name="Obraz 5" descr="Obraz zawierający diagram&#10;&#10;Opis wygenerowany automatycznie">
            <a:extLst>
              <a:ext uri="{FF2B5EF4-FFF2-40B4-BE49-F238E27FC236}">
                <a16:creationId xmlns:a16="http://schemas.microsoft.com/office/drawing/2014/main" id="{593222E2-8F6F-92EC-98F6-B3F493017C5E}"/>
              </a:ext>
            </a:extLst>
          </p:cNvPr>
          <p:cNvPicPr>
            <a:picLocks noChangeAspect="1"/>
          </p:cNvPicPr>
          <p:nvPr/>
        </p:nvPicPr>
        <p:blipFill rotWithShape="1">
          <a:blip r:embed="rId3"/>
          <a:srcRect r="498" b="2"/>
          <a:stretch/>
        </p:blipFill>
        <p:spPr>
          <a:xfrm rot="16200000">
            <a:off x="6737192" y="1388444"/>
            <a:ext cx="3383280" cy="7555832"/>
          </a:xfrm>
          <a:prstGeom prst="rect">
            <a:avLst/>
          </a:prstGeom>
        </p:spPr>
      </p:pic>
      <p:sp useBgFill="1">
        <p:nvSpPr>
          <p:cNvPr id="28" name="Freeform: Shape 27">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id="{69A27FDE-B1F1-A334-BDF6-FA01F351A2B7}"/>
              </a:ext>
            </a:extLst>
          </p:cNvPr>
          <p:cNvSpPr>
            <a:spLocks noGrp="1"/>
          </p:cNvSpPr>
          <p:nvPr>
            <p:ph type="title"/>
          </p:nvPr>
        </p:nvSpPr>
        <p:spPr>
          <a:xfrm>
            <a:off x="643468" y="609600"/>
            <a:ext cx="3992700" cy="3877197"/>
          </a:xfrm>
        </p:spPr>
        <p:txBody>
          <a:bodyPr vert="horz" lIns="91440" tIns="45720" rIns="91440" bIns="45720" rtlCol="0" anchor="b">
            <a:normAutofit fontScale="90000"/>
          </a:bodyPr>
          <a:lstStyle/>
          <a:p>
            <a:r>
              <a:rPr lang="en-US" b="1" kern="1200" err="1">
                <a:solidFill>
                  <a:srgbClr val="FF0000"/>
                </a:solidFill>
                <a:latin typeface="+mj-lt"/>
                <a:ea typeface="+mj-ea"/>
                <a:cs typeface="+mj-cs"/>
              </a:rPr>
              <a:t>Tydzień</a:t>
            </a:r>
            <a:r>
              <a:rPr lang="en-US" b="1" kern="1200">
                <a:solidFill>
                  <a:srgbClr val="FF0000"/>
                </a:solidFill>
                <a:latin typeface="+mj-lt"/>
                <a:ea typeface="+mj-ea"/>
                <a:cs typeface="+mj-cs"/>
              </a:rPr>
              <a:t> </a:t>
            </a:r>
            <a:r>
              <a:rPr lang="en-US" b="1" kern="1200" err="1">
                <a:solidFill>
                  <a:srgbClr val="FF0000"/>
                </a:solidFill>
                <a:latin typeface="+mj-lt"/>
                <a:ea typeface="+mj-ea"/>
                <a:cs typeface="+mj-cs"/>
              </a:rPr>
              <a:t>dziesiąty</a:t>
            </a:r>
            <a:endParaRPr lang="en-US" b="1" kern="1200" err="1">
              <a:solidFill>
                <a:srgbClr val="FF0000"/>
              </a:solidFill>
              <a:latin typeface="+mj-lt"/>
              <a:cs typeface="Calibri Light"/>
            </a:endParaRPr>
          </a:p>
          <a:p>
            <a:endParaRPr lang="en-US" kern="1200">
              <a:solidFill>
                <a:schemeClr val="tx1"/>
              </a:solidFill>
              <a:latin typeface="+mj-lt"/>
              <a:ea typeface="+mj-ea"/>
              <a:cs typeface="+mj-cs"/>
            </a:endParaRPr>
          </a:p>
          <a:p>
            <a:r>
              <a:rPr lang="en-US" kern="1200" err="1">
                <a:latin typeface="+mj-lt"/>
                <a:ea typeface="+mj-ea"/>
                <a:cs typeface="+mj-cs"/>
              </a:rPr>
              <a:t>Bawimy</a:t>
            </a:r>
            <a:r>
              <a:rPr lang="en-US" kern="1200">
                <a:latin typeface="+mj-lt"/>
                <a:ea typeface="+mj-ea"/>
                <a:cs typeface="+mj-cs"/>
              </a:rPr>
              <a:t> </a:t>
            </a:r>
            <a:r>
              <a:rPr lang="en-US" kern="1200" err="1">
                <a:latin typeface="+mj-lt"/>
                <a:ea typeface="+mj-ea"/>
                <a:cs typeface="+mj-cs"/>
              </a:rPr>
              <a:t>się</a:t>
            </a:r>
            <a:r>
              <a:rPr lang="en-US" kern="1200">
                <a:latin typeface="+mj-lt"/>
                <a:ea typeface="+mj-ea"/>
                <a:cs typeface="+mj-cs"/>
              </a:rPr>
              <a:t> w </a:t>
            </a:r>
            <a:r>
              <a:rPr lang="en-US" kern="1200" err="1">
                <a:latin typeface="+mj-lt"/>
                <a:ea typeface="+mj-ea"/>
                <a:cs typeface="+mj-cs"/>
              </a:rPr>
              <a:t>projektantów</a:t>
            </a:r>
            <a:r>
              <a:rPr lang="en-US"/>
              <a:t>.   </a:t>
            </a:r>
            <a:r>
              <a:rPr lang="en-US" sz="2800"/>
              <a:t>W </a:t>
            </a:r>
            <a:r>
              <a:rPr lang="en-US" sz="2800" err="1"/>
              <a:t>tym</a:t>
            </a:r>
            <a:r>
              <a:rPr lang="en-US" sz="2800"/>
              <a:t> </a:t>
            </a:r>
            <a:r>
              <a:rPr lang="en-US" sz="2800" err="1"/>
              <a:t>tygodniu</a:t>
            </a:r>
            <a:r>
              <a:rPr lang="en-US" sz="2800"/>
              <a:t> </a:t>
            </a:r>
            <a:r>
              <a:rPr lang="en-US" sz="2800" err="1"/>
              <a:t>pracujemy</a:t>
            </a:r>
            <a:r>
              <a:rPr lang="en-US" sz="2800"/>
              <a:t> </a:t>
            </a:r>
            <a:r>
              <a:rPr lang="en-US" sz="2800" err="1"/>
              <a:t>nad</a:t>
            </a:r>
            <a:r>
              <a:rPr lang="en-US" sz="2800"/>
              <a:t> </a:t>
            </a:r>
            <a:r>
              <a:rPr lang="en-US" sz="2800" err="1"/>
              <a:t>hasłem</a:t>
            </a:r>
            <a:r>
              <a:rPr lang="en-US" sz="2800"/>
              <a:t> I </a:t>
            </a:r>
            <a:r>
              <a:rPr lang="en-US" sz="2800" err="1"/>
              <a:t>oprawą</a:t>
            </a:r>
            <a:r>
              <a:rPr lang="en-US" sz="2800"/>
              <a:t> </a:t>
            </a:r>
            <a:r>
              <a:rPr lang="en-US" sz="2800" err="1"/>
              <a:t>graficzną</a:t>
            </a:r>
            <a:r>
              <a:rPr lang="en-US" sz="2800"/>
              <a:t> </a:t>
            </a:r>
            <a:r>
              <a:rPr lang="en-US" sz="2800" err="1"/>
              <a:t>naszego</a:t>
            </a:r>
            <a:r>
              <a:rPr lang="en-US" sz="2800"/>
              <a:t> </a:t>
            </a:r>
            <a:r>
              <a:rPr lang="en-US" sz="2800" err="1"/>
              <a:t>projektu</a:t>
            </a:r>
            <a:r>
              <a:rPr lang="en-US" sz="2800"/>
              <a:t> edukacyjnego.</a:t>
            </a:r>
            <a:endParaRPr lang="en-US" sz="2800" kern="1200">
              <a:latin typeface="+mj-lt"/>
              <a:cs typeface="Calibri Light"/>
            </a:endParaRPr>
          </a:p>
        </p:txBody>
      </p:sp>
    </p:spTree>
    <p:extLst>
      <p:ext uri="{BB962C8B-B14F-4D97-AF65-F5344CB8AC3E}">
        <p14:creationId xmlns:p14="http://schemas.microsoft.com/office/powerpoint/2010/main" val="3747773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Arc 2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39E5DCFC-67A9-CE9E-593E-B132DDD84D4D}"/>
              </a:ext>
            </a:extLst>
          </p:cNvPr>
          <p:cNvSpPr>
            <a:spLocks noGrp="1"/>
          </p:cNvSpPr>
          <p:nvPr>
            <p:ph type="title"/>
          </p:nvPr>
        </p:nvSpPr>
        <p:spPr>
          <a:xfrm>
            <a:off x="5894962" y="479493"/>
            <a:ext cx="5458838" cy="5271634"/>
          </a:xfrm>
        </p:spPr>
        <p:txBody>
          <a:bodyPr vert="horz" lIns="91440" tIns="45720" rIns="91440" bIns="45720" rtlCol="0" anchor="ctr">
            <a:normAutofit/>
          </a:bodyPr>
          <a:lstStyle/>
          <a:p>
            <a:r>
              <a:rPr lang="en-US" b="1">
                <a:solidFill>
                  <a:srgbClr val="C00000"/>
                </a:solidFill>
              </a:rPr>
              <a:t>Ze</a:t>
            </a:r>
            <a:r>
              <a:rPr lang="en-US" b="1" kern="1200">
                <a:solidFill>
                  <a:srgbClr val="C00000"/>
                </a:solidFill>
                <a:latin typeface="+mj-lt"/>
                <a:ea typeface="+mj-ea"/>
                <a:cs typeface="+mj-cs"/>
              </a:rPr>
              <a:t> </a:t>
            </a:r>
            <a:r>
              <a:rPr lang="en-US" b="1" kern="1200" err="1">
                <a:solidFill>
                  <a:srgbClr val="C00000"/>
                </a:solidFill>
                <a:latin typeface="+mj-lt"/>
                <a:ea typeface="+mj-ea"/>
                <a:cs typeface="+mj-cs"/>
              </a:rPr>
              <a:t>sportem</a:t>
            </a:r>
            <a:r>
              <a:rPr lang="en-US" b="1" kern="1200">
                <a:solidFill>
                  <a:srgbClr val="C00000"/>
                </a:solidFill>
                <a:latin typeface="+mj-lt"/>
                <a:ea typeface="+mj-ea"/>
                <a:cs typeface="+mj-cs"/>
              </a:rPr>
              <a:t> </a:t>
            </a:r>
            <a:r>
              <a:rPr lang="en-US" b="1" kern="1200" err="1">
                <a:solidFill>
                  <a:srgbClr val="C00000"/>
                </a:solidFill>
                <a:latin typeface="+mj-lt"/>
                <a:ea typeface="+mj-ea"/>
                <a:cs typeface="+mj-cs"/>
              </a:rPr>
              <a:t>nam</a:t>
            </a:r>
            <a:r>
              <a:rPr lang="en-US" b="1" kern="1200">
                <a:solidFill>
                  <a:srgbClr val="C00000"/>
                </a:solidFill>
                <a:latin typeface="+mj-lt"/>
                <a:ea typeface="+mj-ea"/>
                <a:cs typeface="+mj-cs"/>
              </a:rPr>
              <a:t> do </a:t>
            </a:r>
            <a:r>
              <a:rPr lang="en-US" b="1" kern="1200" err="1">
                <a:solidFill>
                  <a:srgbClr val="C00000"/>
                </a:solidFill>
                <a:latin typeface="+mj-lt"/>
                <a:ea typeface="+mj-ea"/>
                <a:cs typeface="+mj-cs"/>
              </a:rPr>
              <a:t>twarzy</a:t>
            </a:r>
            <a:r>
              <a:rPr lang="en-US" b="1" kern="1200">
                <a:solidFill>
                  <a:srgbClr val="C00000"/>
                </a:solidFill>
                <a:latin typeface="+mj-lt"/>
                <a:ea typeface="+mj-ea"/>
                <a:cs typeface="+mj-cs"/>
              </a:rPr>
              <a:t>, </a:t>
            </a:r>
            <a:r>
              <a:rPr lang="en-US" b="1" kern="1200" err="1">
                <a:solidFill>
                  <a:srgbClr val="C00000"/>
                </a:solidFill>
                <a:latin typeface="+mj-lt"/>
                <a:ea typeface="+mj-ea"/>
                <a:cs typeface="+mj-cs"/>
              </a:rPr>
              <a:t>pokój</a:t>
            </a:r>
            <a:r>
              <a:rPr lang="en-US" b="1" kern="1200">
                <a:solidFill>
                  <a:srgbClr val="C00000"/>
                </a:solidFill>
                <a:latin typeface="+mj-lt"/>
                <a:ea typeface="+mj-ea"/>
                <a:cs typeface="+mj-cs"/>
              </a:rPr>
              <a:t> </a:t>
            </a:r>
            <a:r>
              <a:rPr lang="en-US" b="1" kern="1200" err="1">
                <a:solidFill>
                  <a:srgbClr val="C00000"/>
                </a:solidFill>
                <a:latin typeface="+mj-lt"/>
                <a:ea typeface="+mj-ea"/>
                <a:cs typeface="+mj-cs"/>
              </a:rPr>
              <a:t>na</a:t>
            </a:r>
            <a:r>
              <a:rPr lang="en-US" b="1" kern="1200">
                <a:solidFill>
                  <a:srgbClr val="C00000"/>
                </a:solidFill>
                <a:latin typeface="+mj-lt"/>
                <a:ea typeface="+mj-ea"/>
                <a:cs typeface="+mj-cs"/>
              </a:rPr>
              <a:t> </a:t>
            </a:r>
            <a:r>
              <a:rPr lang="en-US" b="1" kern="1200" err="1">
                <a:solidFill>
                  <a:srgbClr val="C00000"/>
                </a:solidFill>
                <a:latin typeface="+mj-lt"/>
                <a:ea typeface="+mj-ea"/>
                <a:cs typeface="+mj-cs"/>
              </a:rPr>
              <a:t>świecie</a:t>
            </a:r>
            <a:r>
              <a:rPr lang="en-US" b="1" kern="1200">
                <a:solidFill>
                  <a:srgbClr val="C00000"/>
                </a:solidFill>
                <a:latin typeface="+mj-lt"/>
                <a:ea typeface="+mj-ea"/>
                <a:cs typeface="+mj-cs"/>
              </a:rPr>
              <a:t> </a:t>
            </a:r>
            <a:r>
              <a:rPr lang="en-US" b="1" kern="1200" err="1">
                <a:solidFill>
                  <a:srgbClr val="C00000"/>
                </a:solidFill>
                <a:latin typeface="+mj-lt"/>
                <a:ea typeface="+mj-ea"/>
                <a:cs typeface="+mj-cs"/>
              </a:rPr>
              <a:t>nam</a:t>
            </a:r>
            <a:r>
              <a:rPr lang="en-US" b="1" kern="1200">
                <a:solidFill>
                  <a:srgbClr val="C00000"/>
                </a:solidFill>
                <a:latin typeface="+mj-lt"/>
                <a:ea typeface="+mj-ea"/>
                <a:cs typeface="+mj-cs"/>
              </a:rPr>
              <a:t> </a:t>
            </a:r>
            <a:r>
              <a:rPr lang="en-US" b="1" kern="1200" err="1">
                <a:solidFill>
                  <a:srgbClr val="C00000"/>
                </a:solidFill>
                <a:latin typeface="+mj-lt"/>
                <a:ea typeface="+mj-ea"/>
                <a:cs typeface="+mj-cs"/>
              </a:rPr>
              <a:t>się</a:t>
            </a:r>
            <a:r>
              <a:rPr lang="en-US" b="1" kern="1200">
                <a:solidFill>
                  <a:srgbClr val="C00000"/>
                </a:solidFill>
                <a:latin typeface="+mj-lt"/>
                <a:ea typeface="+mj-ea"/>
                <a:cs typeface="+mj-cs"/>
              </a:rPr>
              <a:t> </a:t>
            </a:r>
            <a:r>
              <a:rPr lang="en-US" b="1" kern="1200" err="1">
                <a:solidFill>
                  <a:srgbClr val="C00000"/>
                </a:solidFill>
                <a:latin typeface="+mj-lt"/>
                <a:ea typeface="+mj-ea"/>
                <a:cs typeface="+mj-cs"/>
              </a:rPr>
              <a:t>marzy</a:t>
            </a:r>
            <a:r>
              <a:rPr lang="en-US" b="1" kern="1200">
                <a:solidFill>
                  <a:srgbClr val="C00000"/>
                </a:solidFill>
                <a:latin typeface="+mj-lt"/>
                <a:ea typeface="+mj-ea"/>
                <a:cs typeface="+mj-cs"/>
              </a:rPr>
              <a:t>.</a:t>
            </a:r>
            <a:r>
              <a:rPr lang="en-US" b="1" kern="1200">
                <a:latin typeface="+mj-lt"/>
                <a:ea typeface="+mj-ea"/>
                <a:cs typeface="+mj-cs"/>
              </a:rPr>
              <a:t> </a:t>
            </a:r>
            <a:br>
              <a:rPr lang="en-US" b="1" kern="1200"/>
            </a:br>
            <a:r>
              <a:rPr lang="en-US" kern="1200" err="1">
                <a:latin typeface="+mj-lt"/>
                <a:ea typeface="+mj-ea"/>
                <a:cs typeface="+mj-cs"/>
              </a:rPr>
              <a:t>Takie</a:t>
            </a:r>
            <a:r>
              <a:rPr lang="en-US" kern="1200">
                <a:latin typeface="+mj-lt"/>
                <a:ea typeface="+mj-ea"/>
                <a:cs typeface="+mj-cs"/>
              </a:rPr>
              <a:t> </a:t>
            </a:r>
            <a:r>
              <a:rPr lang="en-US" kern="1200" err="1">
                <a:latin typeface="+mj-lt"/>
                <a:ea typeface="+mj-ea"/>
                <a:cs typeface="+mj-cs"/>
              </a:rPr>
              <a:t>hasło</a:t>
            </a:r>
            <a:r>
              <a:rPr lang="en-US" kern="1200">
                <a:latin typeface="+mj-lt"/>
                <a:ea typeface="+mj-ea"/>
                <a:cs typeface="+mj-cs"/>
              </a:rPr>
              <a:t> </a:t>
            </a:r>
            <a:r>
              <a:rPr lang="en-US" kern="1200" err="1">
                <a:latin typeface="+mj-lt"/>
                <a:ea typeface="+mj-ea"/>
                <a:cs typeface="+mj-cs"/>
              </a:rPr>
              <a:t>zostało</a:t>
            </a:r>
            <a:r>
              <a:rPr lang="en-US" kern="1200">
                <a:latin typeface="+mj-lt"/>
                <a:ea typeface="+mj-ea"/>
                <a:cs typeface="+mj-cs"/>
              </a:rPr>
              <a:t> </a:t>
            </a:r>
            <a:r>
              <a:rPr lang="en-US" kern="1200" err="1">
                <a:latin typeface="+mj-lt"/>
                <a:ea typeface="+mj-ea"/>
                <a:cs typeface="+mj-cs"/>
              </a:rPr>
              <a:t>wybrane</a:t>
            </a:r>
            <a:r>
              <a:rPr lang="en-US" kern="1200">
                <a:latin typeface="+mj-lt"/>
                <a:ea typeface="+mj-ea"/>
                <a:cs typeface="+mj-cs"/>
              </a:rPr>
              <a:t> do </a:t>
            </a:r>
            <a:r>
              <a:rPr lang="en-US" kern="1200" err="1">
                <a:latin typeface="+mj-lt"/>
                <a:ea typeface="+mj-ea"/>
                <a:cs typeface="+mj-cs"/>
              </a:rPr>
              <a:t>loga</a:t>
            </a:r>
            <a:r>
              <a:rPr lang="en-US" kern="1200">
                <a:latin typeface="+mj-lt"/>
                <a:ea typeface="+mj-ea"/>
                <a:cs typeface="+mj-cs"/>
              </a:rPr>
              <a:t>  </a:t>
            </a:r>
            <a:r>
              <a:rPr lang="en-US" kern="1200" err="1">
                <a:latin typeface="+mj-lt"/>
                <a:ea typeface="+mj-ea"/>
                <a:cs typeface="+mj-cs"/>
              </a:rPr>
              <a:t>klasowego</a:t>
            </a:r>
            <a:r>
              <a:rPr lang="en-US" kern="1200">
                <a:latin typeface="+mj-lt"/>
                <a:ea typeface="+mj-ea"/>
                <a:cs typeface="+mj-cs"/>
              </a:rPr>
              <a:t> </a:t>
            </a:r>
            <a:r>
              <a:rPr lang="en-US" kern="1200" err="1">
                <a:latin typeface="+mj-lt"/>
                <a:ea typeface="+mj-ea"/>
                <a:cs typeface="+mj-cs"/>
              </a:rPr>
              <a:t>ułożyła</a:t>
            </a:r>
            <a:r>
              <a:rPr lang="en-US" kern="1200">
                <a:latin typeface="+mj-lt"/>
                <a:ea typeface="+mj-ea"/>
                <a:cs typeface="+mj-cs"/>
              </a:rPr>
              <a:t>  je Ola.</a:t>
            </a:r>
            <a:r>
              <a:rPr lang="en-US"/>
              <a:t>   </a:t>
            </a:r>
            <a:r>
              <a:rPr lang="en-US" err="1"/>
              <a:t>Każdy</a:t>
            </a:r>
            <a:r>
              <a:rPr lang="en-US"/>
              <a:t> w </a:t>
            </a:r>
            <a:r>
              <a:rPr lang="en-US" err="1"/>
              <a:t>klasie</a:t>
            </a:r>
            <a:r>
              <a:rPr lang="en-US"/>
              <a:t> </a:t>
            </a:r>
            <a:r>
              <a:rPr lang="en-US" err="1"/>
              <a:t>zaprojektował</a:t>
            </a:r>
            <a:r>
              <a:rPr lang="en-US"/>
              <a:t> </a:t>
            </a:r>
            <a:r>
              <a:rPr lang="en-US" err="1"/>
              <a:t>znak</a:t>
            </a:r>
            <a:r>
              <a:rPr lang="en-US"/>
              <a:t> </a:t>
            </a:r>
            <a:r>
              <a:rPr lang="en-US" err="1"/>
              <a:t>graficzny</a:t>
            </a:r>
            <a:r>
              <a:rPr lang="en-US"/>
              <a:t>. Oto </a:t>
            </a:r>
            <a:r>
              <a:rPr lang="en-US" err="1"/>
              <a:t>nasze</a:t>
            </a:r>
            <a:r>
              <a:rPr lang="en-US"/>
              <a:t> </a:t>
            </a:r>
            <a:r>
              <a:rPr lang="en-US" err="1"/>
              <a:t>prace</a:t>
            </a:r>
            <a:r>
              <a:rPr lang="en-US"/>
              <a:t>.</a:t>
            </a:r>
            <a:endParaRPr lang="en-US" kern="1200">
              <a:latin typeface="+mj-lt"/>
              <a:cs typeface="Calibri Light"/>
            </a:endParaRPr>
          </a:p>
        </p:txBody>
      </p:sp>
      <p:sp>
        <p:nvSpPr>
          <p:cNvPr id="32" name="Freeform: Shape 3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Obraz 23" descr="Obraz zawierający tekst, przeróżny, szereg, różność&#10;&#10;Opis wygenerowany automatycznie">
            <a:extLst>
              <a:ext uri="{FF2B5EF4-FFF2-40B4-BE49-F238E27FC236}">
                <a16:creationId xmlns:a16="http://schemas.microsoft.com/office/drawing/2014/main" id="{FCBDE547-3E96-29E8-E206-AB2C0541F2BC}"/>
              </a:ext>
            </a:extLst>
          </p:cNvPr>
          <p:cNvPicPr>
            <a:picLocks noGrp="1" noChangeAspect="1"/>
          </p:cNvPicPr>
          <p:nvPr>
            <p:ph type="pic" idx="1"/>
          </p:nvPr>
        </p:nvPicPr>
        <p:blipFill>
          <a:blip r:embed="rId2"/>
          <a:srcRect l="2798" r="2798"/>
          <a:stretch/>
        </p:blipFill>
        <p:spPr>
          <a:xfrm>
            <a:off x="471861" y="1459066"/>
            <a:ext cx="5008702" cy="396062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Symbol zastępczy zawartości 5">
            <a:extLst>
              <a:ext uri="{FF2B5EF4-FFF2-40B4-BE49-F238E27FC236}">
                <a16:creationId xmlns:a16="http://schemas.microsoft.com/office/drawing/2014/main" id="{8E7BEFF2-3FCB-66E0-8711-F3BE953D5A6E}"/>
              </a:ext>
            </a:extLst>
          </p:cNvPr>
          <p:cNvSpPr>
            <a:spLocks noGrp="1"/>
          </p:cNvSpPr>
          <p:nvPr>
            <p:ph type="body" sz="half" idx="2"/>
          </p:nvPr>
        </p:nvSpPr>
        <p:spPr>
          <a:xfrm>
            <a:off x="5894962" y="1984443"/>
            <a:ext cx="5458838" cy="4192520"/>
          </a:xfrm>
        </p:spPr>
        <p:txBody>
          <a:bodyPr vert="horz" lIns="91440" tIns="45720" rIns="91440" bIns="45720" rtlCol="0">
            <a:normAutofit/>
          </a:bodyPr>
          <a:lstStyle/>
          <a:p>
            <a:pPr indent="-228600">
              <a:buFont typeface="Arial" panose="020B0604020202020204" pitchFamily="34" charset="0"/>
              <a:buChar char="•"/>
            </a:pPr>
            <a:endParaRPr lang="en-US"/>
          </a:p>
          <a:p>
            <a:pPr indent="-228600">
              <a:buFont typeface="Arial" panose="020B0604020202020204" pitchFamily="34" charset="0"/>
              <a:buChar char="•"/>
            </a:pPr>
            <a:endParaRPr lang="en-US"/>
          </a:p>
          <a:p>
            <a:pPr indent="-228600">
              <a:buFont typeface="Arial" panose="020B0604020202020204" pitchFamily="34" charset="0"/>
              <a:buChar char="•"/>
            </a:pPr>
            <a:endParaRPr lang="en-US"/>
          </a:p>
          <a:p>
            <a:pPr indent="-228600">
              <a:buFont typeface="Arial" panose="020B0604020202020204" pitchFamily="34" charset="0"/>
              <a:buChar char="•"/>
            </a:pPr>
            <a:endParaRPr lang="en-US"/>
          </a:p>
        </p:txBody>
      </p:sp>
    </p:spTree>
    <p:extLst>
      <p:ext uri="{BB962C8B-B14F-4D97-AF65-F5344CB8AC3E}">
        <p14:creationId xmlns:p14="http://schemas.microsoft.com/office/powerpoint/2010/main" val="8976817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2CD0391-B506-8B0B-AD77-D0DA6E35882B}"/>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Nasze klasowe logo</a:t>
            </a:r>
          </a:p>
        </p:txBody>
      </p:sp>
      <p:sp>
        <p:nvSpPr>
          <p:cNvPr id="4" name="Symbol zastępczy tekstu 3">
            <a:extLst>
              <a:ext uri="{FF2B5EF4-FFF2-40B4-BE49-F238E27FC236}">
                <a16:creationId xmlns:a16="http://schemas.microsoft.com/office/drawing/2014/main" id="{5FEEFFE0-5D36-9DE9-DD7B-93928D6EFD27}"/>
              </a:ext>
            </a:extLst>
          </p:cNvPr>
          <p:cNvSpPr>
            <a:spLocks noGrp="1"/>
          </p:cNvSpPr>
          <p:nvPr>
            <p:ph type="body" sz="half" idx="2"/>
          </p:nvPr>
        </p:nvSpPr>
        <p:spPr>
          <a:xfrm>
            <a:off x="890339" y="4636008"/>
            <a:ext cx="3734014" cy="1572768"/>
          </a:xfrm>
        </p:spPr>
        <p:txBody>
          <a:bodyPr vert="horz" lIns="91440" tIns="45720" rIns="91440" bIns="45720" rtlCol="0" anchor="t">
            <a:normAutofit/>
          </a:bodyPr>
          <a:lstStyle/>
          <a:p>
            <a:r>
              <a:rPr lang="en-US" sz="2400"/>
              <a:t>Z </a:t>
            </a:r>
            <a:r>
              <a:rPr lang="en-US" sz="2400" err="1"/>
              <a:t>projektów</a:t>
            </a:r>
            <a:r>
              <a:rPr lang="en-US" sz="2400"/>
              <a:t>, </a:t>
            </a:r>
            <a:r>
              <a:rPr lang="en-US" sz="2400" err="1"/>
              <a:t>które</a:t>
            </a:r>
            <a:r>
              <a:rPr lang="en-US" sz="2400"/>
              <a:t> </a:t>
            </a:r>
            <a:r>
              <a:rPr lang="en-US" sz="2400" err="1"/>
              <a:t>najbardziej</a:t>
            </a:r>
            <a:r>
              <a:rPr lang="en-US" sz="2400"/>
              <a:t> </a:t>
            </a:r>
            <a:r>
              <a:rPr lang="en-US" sz="2400" err="1"/>
              <a:t>podobały</a:t>
            </a:r>
            <a:r>
              <a:rPr lang="en-US" sz="2400"/>
              <a:t> </a:t>
            </a:r>
            <a:r>
              <a:rPr lang="en-US" sz="2400" err="1"/>
              <a:t>się</a:t>
            </a:r>
            <a:r>
              <a:rPr lang="en-US" sz="2400"/>
              <a:t> </a:t>
            </a:r>
            <a:r>
              <a:rPr lang="en-US" sz="2400" err="1"/>
              <a:t>klasie</a:t>
            </a:r>
            <a:r>
              <a:rPr lang="en-US" sz="2400"/>
              <a:t>, </a:t>
            </a:r>
            <a:r>
              <a:rPr lang="en-US" sz="2400" err="1"/>
              <a:t>stworzyliśmy</a:t>
            </a:r>
            <a:r>
              <a:rPr lang="en-US" sz="2400"/>
              <a:t> </a:t>
            </a:r>
            <a:r>
              <a:rPr lang="en-US" sz="2400" err="1"/>
              <a:t>jedno</a:t>
            </a:r>
            <a:r>
              <a:rPr lang="en-US" sz="2400"/>
              <a:t> </a:t>
            </a:r>
            <a:r>
              <a:rPr lang="en-US" sz="2400" err="1"/>
              <a:t>wspólne</a:t>
            </a:r>
            <a:r>
              <a:rPr lang="en-US" sz="2400"/>
              <a:t> logo.</a:t>
            </a:r>
            <a:endParaRPr lang="en-US" sz="2400">
              <a:cs typeface="Calibri"/>
            </a:endParaRPr>
          </a:p>
        </p:txBody>
      </p:sp>
      <p:sp>
        <p:nvSpPr>
          <p:cNvPr id="2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diagram&#10;&#10;Opis wygenerowany automatycznie">
            <a:extLst>
              <a:ext uri="{FF2B5EF4-FFF2-40B4-BE49-F238E27FC236}">
                <a16:creationId xmlns:a16="http://schemas.microsoft.com/office/drawing/2014/main" id="{113692D3-90EC-3712-9E5C-6ACB264865F5}"/>
              </a:ext>
            </a:extLst>
          </p:cNvPr>
          <p:cNvPicPr>
            <a:picLocks noGrp="1" noChangeAspect="1"/>
          </p:cNvPicPr>
          <p:nvPr>
            <p:ph idx="1"/>
          </p:nvPr>
        </p:nvPicPr>
        <p:blipFill rotWithShape="1">
          <a:blip r:embed="rId2"/>
          <a:srcRect t="1" r="-2" b="7278"/>
          <a:stretch/>
        </p:blipFill>
        <p:spPr>
          <a:xfrm>
            <a:off x="5017788"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8316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55385B9-6B25-1540-3454-A26628C0A02D}"/>
              </a:ext>
            </a:extLst>
          </p:cNvPr>
          <p:cNvSpPr>
            <a:spLocks noGrp="1"/>
          </p:cNvSpPr>
          <p:nvPr>
            <p:ph type="title"/>
          </p:nvPr>
        </p:nvSpPr>
        <p:spPr>
          <a:xfrm>
            <a:off x="640080" y="4777739"/>
            <a:ext cx="3418990" cy="1412119"/>
          </a:xfrm>
        </p:spPr>
        <p:txBody>
          <a:bodyPr>
            <a:normAutofit/>
          </a:bodyPr>
          <a:lstStyle/>
          <a:p>
            <a:r>
              <a:rPr lang="pl-PL" sz="6000" b="1">
                <a:solidFill>
                  <a:srgbClr val="C00000"/>
                </a:solidFill>
                <a:cs typeface="Calibri Light"/>
              </a:rPr>
              <a:t>     Pij !!!</a:t>
            </a:r>
            <a:endParaRPr lang="pl-PL" sz="3000" b="1">
              <a:solidFill>
                <a:srgbClr val="C00000"/>
              </a:solidFill>
              <a:cs typeface="Calibri Light"/>
            </a:endParaRPr>
          </a:p>
        </p:txBody>
      </p:sp>
      <p:pic>
        <p:nvPicPr>
          <p:cNvPr id="4" name="Obraz 4" descr="Obraz zawierający osoba, dziecko, w pomieszczeniu, młody&#10;&#10;Opis wygenerowany automatycznie">
            <a:extLst>
              <a:ext uri="{FF2B5EF4-FFF2-40B4-BE49-F238E27FC236}">
                <a16:creationId xmlns:a16="http://schemas.microsoft.com/office/drawing/2014/main" id="{1020E515-4202-F054-3B89-0CFD141A7AAD}"/>
              </a:ext>
            </a:extLst>
          </p:cNvPr>
          <p:cNvPicPr>
            <a:picLocks noChangeAspect="1"/>
          </p:cNvPicPr>
          <p:nvPr/>
        </p:nvPicPr>
        <p:blipFill rotWithShape="1">
          <a:blip r:embed="rId2"/>
          <a:srcRect t="2246" b="15127"/>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0"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7">
            <a:extLst>
              <a:ext uri="{FF2B5EF4-FFF2-40B4-BE49-F238E27FC236}">
                <a16:creationId xmlns:a16="http://schemas.microsoft.com/office/drawing/2014/main" id="{7B2C104F-9FBD-CB32-36BA-6498DDE9FC5A}"/>
              </a:ext>
            </a:extLst>
          </p:cNvPr>
          <p:cNvSpPr>
            <a:spLocks noGrp="1"/>
          </p:cNvSpPr>
          <p:nvPr>
            <p:ph idx="1"/>
          </p:nvPr>
        </p:nvSpPr>
        <p:spPr>
          <a:xfrm>
            <a:off x="4713826" y="4420552"/>
            <a:ext cx="6980968" cy="2530315"/>
          </a:xfrm>
        </p:spPr>
        <p:txBody>
          <a:bodyPr anchor="ctr">
            <a:normAutofit/>
          </a:bodyPr>
          <a:lstStyle/>
          <a:p>
            <a:pPr marL="0" indent="0">
              <a:buNone/>
            </a:pPr>
            <a:r>
              <a:rPr lang="pl-PL" b="1">
                <a:solidFill>
                  <a:schemeClr val="accent1"/>
                </a:solidFill>
                <a:ea typeface="+mn-lt"/>
                <a:cs typeface="+mn-lt"/>
              </a:rPr>
              <a:t>Mineralna czy kranowa,</a:t>
            </a:r>
            <a:endParaRPr lang="en-US" b="1">
              <a:solidFill>
                <a:schemeClr val="accent1"/>
              </a:solidFill>
              <a:ea typeface="+mn-lt"/>
              <a:cs typeface="+mn-lt"/>
            </a:endParaRPr>
          </a:p>
          <a:p>
            <a:pPr marL="0" indent="0">
              <a:buNone/>
            </a:pPr>
            <a:r>
              <a:rPr lang="pl-PL" b="1">
                <a:solidFill>
                  <a:schemeClr val="accent1"/>
                </a:solidFill>
                <a:ea typeface="+mn-lt"/>
                <a:cs typeface="+mn-lt"/>
              </a:rPr>
              <a:t> każda woda jest zdrowa!!!!</a:t>
            </a:r>
            <a:endParaRPr lang="en-US" b="1">
              <a:solidFill>
                <a:schemeClr val="accent1"/>
              </a:solidFill>
              <a:ea typeface="+mn-lt"/>
              <a:cs typeface="+mn-lt"/>
            </a:endParaRPr>
          </a:p>
          <a:p>
            <a:endParaRPr lang="en-US">
              <a:cs typeface="Calibri"/>
            </a:endParaRPr>
          </a:p>
        </p:txBody>
      </p:sp>
    </p:spTree>
    <p:extLst>
      <p:ext uri="{BB962C8B-B14F-4D97-AF65-F5344CB8AC3E}">
        <p14:creationId xmlns:p14="http://schemas.microsoft.com/office/powerpoint/2010/main" val="1575809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2" descr="Obraz zawierający kalendarz&#10;&#10;Opis wygenerowany automatycznie">
            <a:extLst>
              <a:ext uri="{FF2B5EF4-FFF2-40B4-BE49-F238E27FC236}">
                <a16:creationId xmlns:a16="http://schemas.microsoft.com/office/drawing/2014/main" id="{F3BCABE3-8D32-37A3-F62E-35B4702985FF}"/>
              </a:ext>
            </a:extLst>
          </p:cNvPr>
          <p:cNvPicPr>
            <a:picLocks noChangeAspect="1"/>
          </p:cNvPicPr>
          <p:nvPr/>
        </p:nvPicPr>
        <p:blipFill>
          <a:blip r:embed="rId2"/>
          <a:stretch>
            <a:fillRect/>
          </a:stretch>
        </p:blipFill>
        <p:spPr>
          <a:xfrm>
            <a:off x="272272" y="971439"/>
            <a:ext cx="11442037" cy="4835121"/>
          </a:xfrm>
          <a:prstGeom prst="rect">
            <a:avLst/>
          </a:prstGeom>
        </p:spPr>
      </p:pic>
    </p:spTree>
    <p:extLst>
      <p:ext uri="{BB962C8B-B14F-4D97-AF65-F5344CB8AC3E}">
        <p14:creationId xmlns:p14="http://schemas.microsoft.com/office/powerpoint/2010/main" val="1080722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035316F-387F-3C0D-986C-C4D1A8C25684}"/>
              </a:ext>
            </a:extLst>
          </p:cNvPr>
          <p:cNvSpPr>
            <a:spLocks noGrp="1"/>
          </p:cNvSpPr>
          <p:nvPr>
            <p:ph type="title"/>
          </p:nvPr>
        </p:nvSpPr>
        <p:spPr>
          <a:xfrm>
            <a:off x="686834" y="1153572"/>
            <a:ext cx="3200400" cy="4461163"/>
          </a:xfrm>
        </p:spPr>
        <p:txBody>
          <a:bodyPr>
            <a:normAutofit/>
          </a:bodyPr>
          <a:lstStyle/>
          <a:p>
            <a:r>
              <a:rPr lang="pl-PL">
                <a:solidFill>
                  <a:srgbClr val="FFFFFF"/>
                </a:solidFill>
                <a:cs typeface="Calibri Light"/>
              </a:rPr>
              <a:t>Nasza </a:t>
            </a:r>
            <a:r>
              <a:rPr lang="pl-PL" err="1">
                <a:solidFill>
                  <a:srgbClr val="FFFFFF"/>
                </a:solidFill>
                <a:cs typeface="Calibri Light"/>
              </a:rPr>
              <a:t>twórczośc</a:t>
            </a:r>
            <a:endParaRPr lang="pl-PL" err="1">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B33FBEE8-A61F-80DF-08E6-ADF609CA22D5}"/>
              </a:ext>
            </a:extLst>
          </p:cNvPr>
          <p:cNvSpPr>
            <a:spLocks noGrp="1"/>
          </p:cNvSpPr>
          <p:nvPr>
            <p:ph idx="1"/>
          </p:nvPr>
        </p:nvSpPr>
        <p:spPr>
          <a:xfrm>
            <a:off x="4447308" y="591344"/>
            <a:ext cx="6906491" cy="5585619"/>
          </a:xfrm>
        </p:spPr>
        <p:txBody>
          <a:bodyPr anchor="ctr">
            <a:normAutofit/>
          </a:bodyPr>
          <a:lstStyle/>
          <a:p>
            <a:pPr marL="0" indent="0">
              <a:buNone/>
            </a:pPr>
            <a:r>
              <a:rPr lang="pl-PL" sz="3200">
                <a:cs typeface="Calibri"/>
              </a:rPr>
              <a:t>Czy to piątek czy to środa nowych sił doda woda !</a:t>
            </a:r>
            <a:endParaRPr lang="en-US" sz="3200">
              <a:ea typeface="+mn-lt"/>
              <a:cs typeface="+mn-lt"/>
            </a:endParaRPr>
          </a:p>
          <a:p>
            <a:pPr marL="0" indent="0">
              <a:buNone/>
            </a:pPr>
            <a:r>
              <a:rPr lang="pl-PL" sz="3200">
                <a:ea typeface="+mn-lt"/>
                <a:cs typeface="+mn-lt"/>
              </a:rPr>
              <a:t>Pij dużo wody,   a nie braknie ci urody.</a:t>
            </a:r>
            <a:endParaRPr lang="en-US" sz="3200">
              <a:ea typeface="+mn-lt"/>
              <a:cs typeface="+mn-lt"/>
            </a:endParaRPr>
          </a:p>
          <a:p>
            <a:pPr marL="0" indent="0">
              <a:buNone/>
            </a:pPr>
            <a:r>
              <a:rPr lang="pl-PL" sz="3200">
                <a:ea typeface="+mn-lt"/>
                <a:cs typeface="+mn-lt"/>
              </a:rPr>
              <a:t>                                                </a:t>
            </a:r>
            <a:r>
              <a:rPr lang="pl-PL" sz="1600">
                <a:ea typeface="+mn-lt"/>
                <a:cs typeface="+mn-lt"/>
              </a:rPr>
              <a:t>Mateusz  kl.3b</a:t>
            </a:r>
          </a:p>
          <a:p>
            <a:pPr marL="0" indent="0">
              <a:buNone/>
            </a:pPr>
            <a:r>
              <a:rPr lang="pl-PL" sz="3200">
                <a:cs typeface="Calibri"/>
              </a:rPr>
              <a:t>Woda, woda sił nam doda!!</a:t>
            </a:r>
          </a:p>
          <a:p>
            <a:pPr marL="0" indent="0">
              <a:buNone/>
            </a:pPr>
            <a:r>
              <a:rPr lang="pl-PL" sz="3200">
                <a:cs typeface="Calibri"/>
              </a:rPr>
              <a:t>Wodę piję więc zdrowo żyję!!!!</a:t>
            </a:r>
          </a:p>
          <a:p>
            <a:pPr marL="0" indent="0">
              <a:buNone/>
            </a:pPr>
            <a:r>
              <a:rPr lang="pl-PL" sz="3200">
                <a:cs typeface="Calibri"/>
              </a:rPr>
              <a:t>                                               </a:t>
            </a:r>
            <a:r>
              <a:rPr lang="pl-PL" sz="1800">
                <a:cs typeface="Calibri"/>
              </a:rPr>
              <a:t>Kamil  kl.3b</a:t>
            </a:r>
            <a:endParaRPr lang="pl-PL" sz="3200">
              <a:cs typeface="Calibri"/>
            </a:endParaRPr>
          </a:p>
          <a:p>
            <a:pPr>
              <a:buFont typeface="Calibri,Sans-Serif" panose="020B0604020202020204" pitchFamily="34" charset="0"/>
              <a:buChar char="-"/>
            </a:pPr>
            <a:endParaRPr lang="pl-PL" sz="1600">
              <a:cs typeface="Calibri"/>
            </a:endParaRPr>
          </a:p>
          <a:p>
            <a:endParaRPr lang="pl-PL">
              <a:cs typeface="Calibri"/>
            </a:endParaRPr>
          </a:p>
        </p:txBody>
      </p:sp>
    </p:spTree>
    <p:extLst>
      <p:ext uri="{BB962C8B-B14F-4D97-AF65-F5344CB8AC3E}">
        <p14:creationId xmlns:p14="http://schemas.microsoft.com/office/powerpoint/2010/main" val="1231851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AE6789-B70F-0E3E-2373-0381492FE371}"/>
              </a:ext>
            </a:extLst>
          </p:cNvPr>
          <p:cNvSpPr>
            <a:spLocks noGrp="1"/>
          </p:cNvSpPr>
          <p:nvPr>
            <p:ph type="title"/>
          </p:nvPr>
        </p:nvSpPr>
        <p:spPr>
          <a:xfrm>
            <a:off x="481013" y="3752849"/>
            <a:ext cx="3290887" cy="2452687"/>
          </a:xfrm>
        </p:spPr>
        <p:txBody>
          <a:bodyPr anchor="ctr">
            <a:normAutofit/>
          </a:bodyPr>
          <a:lstStyle/>
          <a:p>
            <a:r>
              <a:rPr lang="pl-PL" sz="2300" b="1">
                <a:cs typeface="Calibri Light"/>
              </a:rPr>
              <a:t>                                                                                                                                                                             </a:t>
            </a:r>
          </a:p>
        </p:txBody>
      </p:sp>
      <p:pic>
        <p:nvPicPr>
          <p:cNvPr id="4" name="Obraz 4" descr="Obraz zawierający osoba, w pomieszczeniu&#10;&#10;Opis wygenerowany automatycznie">
            <a:extLst>
              <a:ext uri="{FF2B5EF4-FFF2-40B4-BE49-F238E27FC236}">
                <a16:creationId xmlns:a16="http://schemas.microsoft.com/office/drawing/2014/main" id="{2CB3E38C-FA48-5265-B8F6-5848BC063742}"/>
              </a:ext>
            </a:extLst>
          </p:cNvPr>
          <p:cNvPicPr>
            <a:picLocks noChangeAspect="1"/>
          </p:cNvPicPr>
          <p:nvPr/>
        </p:nvPicPr>
        <p:blipFill rotWithShape="1">
          <a:blip r:embed="rId2"/>
          <a:srcRect t="16184" b="1618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1" name="Content Placeholder 7">
            <a:extLst>
              <a:ext uri="{FF2B5EF4-FFF2-40B4-BE49-F238E27FC236}">
                <a16:creationId xmlns:a16="http://schemas.microsoft.com/office/drawing/2014/main" id="{3ADA07FD-16F2-9264-7D39-B9E94369E5F6}"/>
              </a:ext>
            </a:extLst>
          </p:cNvPr>
          <p:cNvSpPr>
            <a:spLocks noGrp="1"/>
          </p:cNvSpPr>
          <p:nvPr>
            <p:ph idx="1"/>
          </p:nvPr>
        </p:nvSpPr>
        <p:spPr>
          <a:xfrm>
            <a:off x="2176108" y="3729038"/>
            <a:ext cx="9533287" cy="2976561"/>
          </a:xfrm>
        </p:spPr>
        <p:txBody>
          <a:bodyPr anchor="ctr">
            <a:normAutofit/>
          </a:bodyPr>
          <a:lstStyle/>
          <a:p>
            <a:pPr marL="0" indent="0">
              <a:buNone/>
            </a:pPr>
            <a:r>
              <a:rPr lang="pl-PL" sz="3600" b="1">
                <a:solidFill>
                  <a:schemeClr val="accent1"/>
                </a:solidFill>
                <a:ea typeface="+mn-lt"/>
                <a:cs typeface="+mn-lt"/>
              </a:rPr>
              <a:t>Gdyby wody tu nie było, to by się źle skończyło!!</a:t>
            </a:r>
            <a:endParaRPr lang="en-US" sz="3600">
              <a:solidFill>
                <a:schemeClr val="accent1"/>
              </a:solidFill>
              <a:ea typeface="+mn-lt"/>
              <a:cs typeface="+mn-lt"/>
            </a:endParaRPr>
          </a:p>
          <a:p>
            <a:pPr marL="0" indent="0">
              <a:buNone/>
            </a:pPr>
            <a:r>
              <a:rPr lang="pl-PL" sz="3600" b="1">
                <a:ea typeface="+mn-lt"/>
                <a:cs typeface="+mn-lt"/>
              </a:rPr>
              <a:t>                                                              </a:t>
            </a:r>
            <a:r>
              <a:rPr lang="pl-PL">
                <a:ea typeface="+mn-lt"/>
                <a:cs typeface="+mn-lt"/>
              </a:rPr>
              <a:t> Jagoda  kl.3b</a:t>
            </a:r>
          </a:p>
          <a:p>
            <a:pPr marL="0" indent="0">
              <a:buNone/>
            </a:pPr>
            <a:br>
              <a:rPr lang="pl-PL" sz="1800" b="1">
                <a:ea typeface="+mn-lt"/>
                <a:cs typeface="+mn-lt"/>
              </a:rPr>
            </a:br>
            <a:endParaRPr lang="en-US" sz="1800">
              <a:ea typeface="+mn-lt"/>
              <a:cs typeface="+mn-lt"/>
            </a:endParaRPr>
          </a:p>
        </p:txBody>
      </p:sp>
      <p:sp>
        <p:nvSpPr>
          <p:cNvPr id="5" name="pole tekstowe 4">
            <a:extLst>
              <a:ext uri="{FF2B5EF4-FFF2-40B4-BE49-F238E27FC236}">
                <a16:creationId xmlns:a16="http://schemas.microsoft.com/office/drawing/2014/main" id="{694B3FC0-9545-E872-544D-487AA25E311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pl-PL" b="1">
              <a:latin typeface="Calibri Light"/>
              <a:cs typeface="Calibri Light"/>
            </a:endParaRPr>
          </a:p>
        </p:txBody>
      </p:sp>
    </p:spTree>
    <p:extLst>
      <p:ext uri="{BB962C8B-B14F-4D97-AF65-F5344CB8AC3E}">
        <p14:creationId xmlns:p14="http://schemas.microsoft.com/office/powerpoint/2010/main" val="1248086974"/>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Panoramiczny</PresentationFormat>
  <Slides>59</Slides>
  <Notes>0</Notes>
  <HiddenSlides>0</HiddenSlides>
  <ScaleCrop>false</ScaleCrop>
  <HeadingPairs>
    <vt:vector size="4" baseType="variant">
      <vt:variant>
        <vt:lpstr>Motyw</vt:lpstr>
      </vt:variant>
      <vt:variant>
        <vt:i4>1</vt:i4>
      </vt:variant>
      <vt:variant>
        <vt:lpstr>Tytuły slajdów</vt:lpstr>
      </vt:variant>
      <vt:variant>
        <vt:i4>59</vt:i4>
      </vt:variant>
    </vt:vector>
  </HeadingPairs>
  <TitlesOfParts>
    <vt:vector size="60" baseType="lpstr">
      <vt:lpstr>Motyw pakietu Office</vt:lpstr>
      <vt:lpstr>Sportowy projekt edukacyjny  Zawsze w drodze ze sportem.      Dzieciaki nie boją się treningu.   Szkoła Podstawowa nr 21 w Krakowie  Klasa 3b  </vt:lpstr>
      <vt:lpstr>Na czym polega projekt.</vt:lpstr>
      <vt:lpstr>                      To nasza klasa 3b</vt:lpstr>
      <vt:lpstr>    Tydzień   pierwszy </vt:lpstr>
      <vt:lpstr> Woda na pierwszym planie!</vt:lpstr>
      <vt:lpstr>     Pij !!!</vt:lpstr>
      <vt:lpstr>Prezentacja programu PowerPoint</vt:lpstr>
      <vt:lpstr>Nasza twórczośc</vt:lpstr>
      <vt:lpstr>                                                                                                                                                                             </vt:lpstr>
      <vt:lpstr>Wiemy że....</vt:lpstr>
      <vt:lpstr> Warsztaty w Wodociągach  Krakowskich               "Kropelka wody" </vt:lpstr>
      <vt:lpstr>Prezentacja programu PowerPoint</vt:lpstr>
      <vt:lpstr>Dbajmy o wodę tak mało jej jest na świecie!</vt:lpstr>
      <vt:lpstr>Tydzień  drugi </vt:lpstr>
      <vt:lpstr>Zabawy  ruchowe</vt:lpstr>
      <vt:lpstr>      Ćwiczymy    podczas  lekcji</vt:lpstr>
      <vt:lpstr>Poranna gimnastyka  będzie nam towarzyszyła przez cały rok Wiemy że.... Poranna gimnastyka to doskonały sposób, aby zapewnić sobie dawkę endorfin, znaczną poprawę samopoczucia na resztę dnia. To świetna metoda na usprawnienie koncentracji oraz pobudzanie ciała.</vt:lpstr>
      <vt:lpstr>Gimnastykę zaczać czas  nasza twórczość  </vt:lpstr>
      <vt:lpstr>Bez sportu będzie z nami krucho!!!</vt:lpstr>
      <vt:lpstr>Tydzień trzeci   Tydzień zdrowej przekąski  </vt:lpstr>
      <vt:lpstr>Śniadanie daje moc !</vt:lpstr>
      <vt:lpstr>Chce się jeść jak ma się takie wspaniałości.</vt:lpstr>
      <vt:lpstr>Prezentacja programu PowerPoint</vt:lpstr>
      <vt:lpstr>Tydzień  czwarty Witaminy w roli głównej </vt:lpstr>
      <vt:lpstr>Witaminy </vt:lpstr>
      <vt:lpstr> Dzień soków.</vt:lpstr>
      <vt:lpstr> Sok witaminy ma, więc codziennie pij przynajmniej dwa.                                                                                                               Laura Czarnecka, Yana Perun kl.3b </vt:lpstr>
      <vt:lpstr>   Jemy musy jabłkowe bo to smaczne i zdrowe! </vt:lpstr>
      <vt:lpstr>              4 kwietnia Dzień Marchewki</vt:lpstr>
      <vt:lpstr>Przez marchewkowy sok ma się super wzrok.                                                                                                                                                                       Kamil   kl.3b</vt:lpstr>
      <vt:lpstr>Prezentacja programu PowerPoint</vt:lpstr>
      <vt:lpstr>Ogród z klasą</vt:lpstr>
      <vt:lpstr>Nasze plony po dwóch tygodniach</vt:lpstr>
      <vt:lpstr>Tydzień  piąty  spotkanie z olimpijczykiem  </vt:lpstr>
      <vt:lpstr>  </vt:lpstr>
      <vt:lpstr>Zajęcia pod okiem takiego sportowca to przyjemność </vt:lpstr>
      <vt:lpstr>Dużo się dowiedzieliśmy o sporcie oraz akcjach sportowych które organizuje pan Grzegorz</vt:lpstr>
      <vt:lpstr>      Tydzień  szósty  wybieramy klasowego olimpijczyka   Po długiej dyskusji wybraliśmy wspólnie sportowca . </vt:lpstr>
      <vt:lpstr>Prezentacja programu PowerPoint</vt:lpstr>
      <vt:lpstr>   </vt:lpstr>
      <vt:lpstr>Kamil Stoch zaczął jeździć na nartach w wieku trzech lat. W wieku czterech lat budował wspólnie ze swoimi kolegami małe skocznie, na których oddawał swoje pierwsze skoki. Gdy miał sześć lat otrzymał od swojego wujka pierwsze narty skokowe. Dwa lata później zapisał się do klubu LKS Ząb, w którym początkowo trenował kombinację norweską. Startował w lidze szkolnej osiągając swoje pierwsze sukcesy.  </vt:lpstr>
      <vt:lpstr>Kariera Kamila </vt:lpstr>
      <vt:lpstr>Wielkie osiągnięcia</vt:lpstr>
      <vt:lpstr>Tydzień siódmy - Smok czy Smog?</vt:lpstr>
      <vt:lpstr>Powstawaniu smogu sprzyja: • zanieczyszczenie powietrza wywołane działalnością człowieka,  • znaczne zamglenie,  • brak wiatru  </vt:lpstr>
      <vt:lpstr>Prezentacja programu PowerPoint</vt:lpstr>
      <vt:lpstr>Tydzień ósmy </vt:lpstr>
      <vt:lpstr>Prezentacja programu PowerPoint</vt:lpstr>
      <vt:lpstr>Nie straszne nam przeszkody.</vt:lpstr>
      <vt:lpstr>Wszyscy ćwiczyli wytrwale </vt:lpstr>
      <vt:lpstr>Złote medale dla sportowców z 3b</vt:lpstr>
      <vt:lpstr>                                             Brawo my!!! </vt:lpstr>
      <vt:lpstr>Tydzień dziewiąty </vt:lpstr>
      <vt:lpstr>  Lusia kl.3b</vt:lpstr>
      <vt:lpstr>Szymon kl.3b</vt:lpstr>
      <vt:lpstr>Kamil kl.3b</vt:lpstr>
      <vt:lpstr>Tydzień dziesiąty  Bawimy się w projektantów.   W tym tygodniu pracujemy nad hasłem I oprawą graficzną naszego projektu edukacyjnego.</vt:lpstr>
      <vt:lpstr>Ze sportem nam do twarzy, pokój na świecie nam się marzy.  Takie hasło zostało wybrane do loga  klasowego ułożyła  je Ola.   Każdy w klasie zaprojektował znak graficzny. Oto nasze prace.</vt:lpstr>
      <vt:lpstr>Nasze klasowe logo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revision>2</cp:revision>
  <dcterms:created xsi:type="dcterms:W3CDTF">2023-03-27T11:43:53Z</dcterms:created>
  <dcterms:modified xsi:type="dcterms:W3CDTF">2023-05-29T11:25:29Z</dcterms:modified>
</cp:coreProperties>
</file>