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3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CC32"/>
    <a:srgbClr val="8FFF3A"/>
    <a:srgbClr val="70B08B"/>
    <a:srgbClr val="9FF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2"/>
    <p:restoredTop sz="94822"/>
  </p:normalViewPr>
  <p:slideViewPr>
    <p:cSldViewPr snapToGrid="0">
      <p:cViewPr varScale="1">
        <p:scale>
          <a:sx n="101" d="100"/>
          <a:sy n="101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6BD3AA-4701-4F95-8BB5-9F8C76DB20D4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C35A019-72DD-4448-B68C-495A2B874394}">
      <dgm:prSet/>
      <dgm:spPr/>
      <dgm:t>
        <a:bodyPr/>
        <a:lstStyle/>
        <a:p>
          <a:r>
            <a:rPr lang="pl-PL" baseline="0" dirty="0"/>
            <a:t> </a:t>
          </a:r>
        </a:p>
        <a:p>
          <a:r>
            <a:rPr lang="pl-PL" baseline="0" dirty="0"/>
            <a:t>- Projekt przewiduje </a:t>
          </a:r>
          <a:r>
            <a:rPr lang="pl-PL" b="1" baseline="0" dirty="0" err="1"/>
            <a:t>job</a:t>
          </a:r>
          <a:r>
            <a:rPr lang="pl-PL" b="1" baseline="0" dirty="0"/>
            <a:t> – </a:t>
          </a:r>
          <a:r>
            <a:rPr lang="pl-PL" b="1" baseline="0" dirty="0" err="1"/>
            <a:t>shadowing</a:t>
          </a:r>
          <a:r>
            <a:rPr lang="pl-PL" baseline="0" dirty="0"/>
            <a:t> w sycylijskich szkołach podstawowych dla </a:t>
          </a:r>
          <a:r>
            <a:rPr lang="pl-PL" b="1" baseline="0" dirty="0"/>
            <a:t>30 uczestników z naszej szkoły</a:t>
          </a:r>
          <a:r>
            <a:rPr lang="pl-PL" baseline="0" dirty="0"/>
            <a:t>, wyłonionych         w </a:t>
          </a:r>
          <a:r>
            <a:rPr lang="pl-PL" b="1" baseline="0" dirty="0"/>
            <a:t>procesie rekrutacji.</a:t>
          </a:r>
          <a:endParaRPr lang="en-US" dirty="0"/>
        </a:p>
      </dgm:t>
    </dgm:pt>
    <dgm:pt modelId="{C82793F7-2993-445B-B945-9193DEDA942B}" type="parTrans" cxnId="{EBD1DFAE-8C64-4585-8742-006C0FA6C5DF}">
      <dgm:prSet/>
      <dgm:spPr/>
      <dgm:t>
        <a:bodyPr/>
        <a:lstStyle/>
        <a:p>
          <a:endParaRPr lang="en-US"/>
        </a:p>
      </dgm:t>
    </dgm:pt>
    <dgm:pt modelId="{DE72C062-319D-448E-89AC-FABC6ACC1E73}" type="sibTrans" cxnId="{EBD1DFAE-8C64-4585-8742-006C0FA6C5DF}">
      <dgm:prSet/>
      <dgm:spPr/>
      <dgm:t>
        <a:bodyPr/>
        <a:lstStyle/>
        <a:p>
          <a:endParaRPr lang="en-US"/>
        </a:p>
      </dgm:t>
    </dgm:pt>
    <dgm:pt modelId="{F16AB59B-2D30-47EE-BC77-937C0C3F586C}">
      <dgm:prSet/>
      <dgm:spPr/>
      <dgm:t>
        <a:bodyPr/>
        <a:lstStyle/>
        <a:p>
          <a:r>
            <a:rPr lang="pl-PL" baseline="0" dirty="0"/>
            <a:t>- W trakcie projektu odbędzie się </a:t>
          </a:r>
          <a:r>
            <a:rPr lang="pl-PL" b="1" baseline="0" dirty="0"/>
            <a:t>5 wyjazdów </a:t>
          </a:r>
          <a:r>
            <a:rPr lang="pl-PL" b="1" baseline="0" dirty="0" err="1"/>
            <a:t>mobilnościowych</a:t>
          </a:r>
          <a:r>
            <a:rPr lang="pl-PL" b="1" baseline="0" dirty="0"/>
            <a:t> </a:t>
          </a:r>
          <a:r>
            <a:rPr lang="pl-PL" baseline="0" dirty="0"/>
            <a:t>do Włoszech – uczestnicy wyjadą na Sycylię do miasta Katania, podzieleni -  w pięciu grupach </a:t>
          </a:r>
          <a:r>
            <a:rPr lang="pl-PL" b="1" baseline="0" dirty="0"/>
            <a:t>po 6 osób </a:t>
          </a:r>
          <a:r>
            <a:rPr lang="pl-PL" baseline="0" dirty="0"/>
            <a:t>w miesiącach: </a:t>
          </a:r>
          <a:r>
            <a:rPr lang="pl-PL" b="1" baseline="0" dirty="0"/>
            <a:t>kwiecień, maj, czerwiec, wrzesień i październik 2023 roku.</a:t>
          </a:r>
          <a:endParaRPr lang="en-US" dirty="0"/>
        </a:p>
      </dgm:t>
    </dgm:pt>
    <dgm:pt modelId="{E1F90322-8456-4DB1-A09A-541C0DC75BD3}" type="parTrans" cxnId="{C7CA71AD-9C2A-4C0E-AD11-1835D3C1F6FE}">
      <dgm:prSet/>
      <dgm:spPr/>
      <dgm:t>
        <a:bodyPr/>
        <a:lstStyle/>
        <a:p>
          <a:endParaRPr lang="en-US"/>
        </a:p>
      </dgm:t>
    </dgm:pt>
    <dgm:pt modelId="{860C3CF9-C5D4-44F0-B298-E6758058EA0D}" type="sibTrans" cxnId="{C7CA71AD-9C2A-4C0E-AD11-1835D3C1F6FE}">
      <dgm:prSet/>
      <dgm:spPr/>
      <dgm:t>
        <a:bodyPr/>
        <a:lstStyle/>
        <a:p>
          <a:endParaRPr lang="en-US"/>
        </a:p>
      </dgm:t>
    </dgm:pt>
    <dgm:pt modelId="{18587793-7CAE-465A-9D45-9CAF28319F63}">
      <dgm:prSet/>
      <dgm:spPr/>
      <dgm:t>
        <a:bodyPr/>
        <a:lstStyle/>
        <a:p>
          <a:r>
            <a:rPr lang="pl-PL" baseline="0" dirty="0"/>
            <a:t>- Uczestnicy projektu przez </a:t>
          </a:r>
          <a:r>
            <a:rPr lang="pl-PL" b="1" baseline="0" dirty="0"/>
            <a:t>5 dni </a:t>
          </a:r>
          <a:r>
            <a:rPr lang="pl-PL" baseline="0" dirty="0"/>
            <a:t>odbędą </a:t>
          </a:r>
          <a:r>
            <a:rPr lang="pl-PL" b="1" baseline="0" dirty="0" err="1"/>
            <a:t>job</a:t>
          </a:r>
          <a:r>
            <a:rPr lang="pl-PL" b="1" baseline="0" dirty="0"/>
            <a:t> – </a:t>
          </a:r>
          <a:r>
            <a:rPr lang="pl-PL" b="1" baseline="0" dirty="0" err="1"/>
            <a:t>shadowing</a:t>
          </a:r>
          <a:r>
            <a:rPr lang="pl-PL" b="1" baseline="0" dirty="0"/>
            <a:t> ( „staż towarzyszący”) we włoskich szkołach </a:t>
          </a:r>
          <a:r>
            <a:rPr lang="pl-PL" baseline="0" dirty="0"/>
            <a:t>czyli m.in. </a:t>
          </a:r>
          <a:r>
            <a:rPr lang="pl-PL" i="1" u="none" baseline="0" dirty="0"/>
            <a:t>zapoznają się             z systemem szkoły włoskiej, będą obserwowali zajęcia dydaktyczne prowadzone przez włoskich nauczycieli, poznają nowe metody i formy pracy z uczniami, odwiedzą ważne miejsca w szkołach włoskich </a:t>
          </a:r>
          <a:r>
            <a:rPr lang="pl-PL" i="1" u="none" baseline="0" dirty="0" err="1"/>
            <a:t>np.bibilotekę</a:t>
          </a:r>
          <a:r>
            <a:rPr lang="pl-PL" i="1" u="none" baseline="0" dirty="0"/>
            <a:t>. </a:t>
          </a:r>
          <a:endParaRPr lang="en-US" i="1" u="none" dirty="0"/>
        </a:p>
      </dgm:t>
    </dgm:pt>
    <dgm:pt modelId="{CD3365A1-26BB-42B8-ACA3-C721FEE58741}" type="parTrans" cxnId="{0E3674E6-011F-4117-857A-9C77E73A6F49}">
      <dgm:prSet/>
      <dgm:spPr/>
      <dgm:t>
        <a:bodyPr/>
        <a:lstStyle/>
        <a:p>
          <a:endParaRPr lang="en-US"/>
        </a:p>
      </dgm:t>
    </dgm:pt>
    <dgm:pt modelId="{C53479D5-9D33-4FB7-B699-66DA07CA9880}" type="sibTrans" cxnId="{0E3674E6-011F-4117-857A-9C77E73A6F49}">
      <dgm:prSet/>
      <dgm:spPr/>
      <dgm:t>
        <a:bodyPr/>
        <a:lstStyle/>
        <a:p>
          <a:endParaRPr lang="en-US"/>
        </a:p>
      </dgm:t>
    </dgm:pt>
    <dgm:pt modelId="{92479716-8369-4E81-A177-D00C199AE0D7}">
      <dgm:prSet/>
      <dgm:spPr/>
      <dgm:t>
        <a:bodyPr/>
        <a:lstStyle/>
        <a:p>
          <a:r>
            <a:rPr lang="pl-PL" baseline="0"/>
            <a:t> - Po odbyciu mobilności uczestnicy wdrożą w swojej pracy </a:t>
          </a:r>
          <a:r>
            <a:rPr lang="pl-PL" b="1" baseline="0"/>
            <a:t>zadania wynikające z udziału w projekcie.</a:t>
          </a:r>
          <a:endParaRPr lang="en-US" b="1"/>
        </a:p>
      </dgm:t>
    </dgm:pt>
    <dgm:pt modelId="{ECD7DE5E-BEDF-45DD-8859-603042CDE764}" type="parTrans" cxnId="{EFED7540-AEBA-426E-AC34-685C4F714ADD}">
      <dgm:prSet/>
      <dgm:spPr/>
      <dgm:t>
        <a:bodyPr/>
        <a:lstStyle/>
        <a:p>
          <a:endParaRPr lang="en-US"/>
        </a:p>
      </dgm:t>
    </dgm:pt>
    <dgm:pt modelId="{6F6A34D7-4416-430C-B4F7-BD92F23FEE53}" type="sibTrans" cxnId="{EFED7540-AEBA-426E-AC34-685C4F714ADD}">
      <dgm:prSet/>
      <dgm:spPr/>
      <dgm:t>
        <a:bodyPr/>
        <a:lstStyle/>
        <a:p>
          <a:endParaRPr lang="en-US"/>
        </a:p>
      </dgm:t>
    </dgm:pt>
    <dgm:pt modelId="{FDD523E5-776B-F949-BD1F-68375F6EBB98}" type="pres">
      <dgm:prSet presAssocID="{746BD3AA-4701-4F95-8BB5-9F8C76DB20D4}" presName="vert0" presStyleCnt="0">
        <dgm:presLayoutVars>
          <dgm:dir/>
          <dgm:animOne val="branch"/>
          <dgm:animLvl val="lvl"/>
        </dgm:presLayoutVars>
      </dgm:prSet>
      <dgm:spPr/>
    </dgm:pt>
    <dgm:pt modelId="{3EC327BE-F494-4A47-8A3D-402D061E383F}" type="pres">
      <dgm:prSet presAssocID="{AC35A019-72DD-4448-B68C-495A2B874394}" presName="thickLine" presStyleLbl="alignNode1" presStyleIdx="0" presStyleCnt="4"/>
      <dgm:spPr/>
    </dgm:pt>
    <dgm:pt modelId="{C896FBB0-8AB3-2F46-B58D-9EE044A91B7F}" type="pres">
      <dgm:prSet presAssocID="{AC35A019-72DD-4448-B68C-495A2B874394}" presName="horz1" presStyleCnt="0"/>
      <dgm:spPr/>
    </dgm:pt>
    <dgm:pt modelId="{02B7292B-77CF-D847-B6F9-A9975B1F751F}" type="pres">
      <dgm:prSet presAssocID="{AC35A019-72DD-4448-B68C-495A2B874394}" presName="tx1" presStyleLbl="revTx" presStyleIdx="0" presStyleCnt="4"/>
      <dgm:spPr/>
    </dgm:pt>
    <dgm:pt modelId="{7CA0884C-D9A6-A643-941D-B6B3821251B6}" type="pres">
      <dgm:prSet presAssocID="{AC35A019-72DD-4448-B68C-495A2B874394}" presName="vert1" presStyleCnt="0"/>
      <dgm:spPr/>
    </dgm:pt>
    <dgm:pt modelId="{894877E2-7524-F644-AA78-9D2B454763CF}" type="pres">
      <dgm:prSet presAssocID="{F16AB59B-2D30-47EE-BC77-937C0C3F586C}" presName="thickLine" presStyleLbl="alignNode1" presStyleIdx="1" presStyleCnt="4"/>
      <dgm:spPr/>
    </dgm:pt>
    <dgm:pt modelId="{C9906194-DD3E-5449-B869-D0A11933A0EF}" type="pres">
      <dgm:prSet presAssocID="{F16AB59B-2D30-47EE-BC77-937C0C3F586C}" presName="horz1" presStyleCnt="0"/>
      <dgm:spPr/>
    </dgm:pt>
    <dgm:pt modelId="{13C8C5C4-74A5-E647-A5C1-68C9ACC20251}" type="pres">
      <dgm:prSet presAssocID="{F16AB59B-2D30-47EE-BC77-937C0C3F586C}" presName="tx1" presStyleLbl="revTx" presStyleIdx="1" presStyleCnt="4"/>
      <dgm:spPr/>
    </dgm:pt>
    <dgm:pt modelId="{D9BA6D39-7AF0-6847-8499-667E112BDCEA}" type="pres">
      <dgm:prSet presAssocID="{F16AB59B-2D30-47EE-BC77-937C0C3F586C}" presName="vert1" presStyleCnt="0"/>
      <dgm:spPr/>
    </dgm:pt>
    <dgm:pt modelId="{F7B41F2E-30D3-FA47-B348-25B5678F486B}" type="pres">
      <dgm:prSet presAssocID="{18587793-7CAE-465A-9D45-9CAF28319F63}" presName="thickLine" presStyleLbl="alignNode1" presStyleIdx="2" presStyleCnt="4"/>
      <dgm:spPr/>
    </dgm:pt>
    <dgm:pt modelId="{51964BF6-9257-CC4B-9B79-5C5B0D67AB5D}" type="pres">
      <dgm:prSet presAssocID="{18587793-7CAE-465A-9D45-9CAF28319F63}" presName="horz1" presStyleCnt="0"/>
      <dgm:spPr/>
    </dgm:pt>
    <dgm:pt modelId="{18418FD9-B9CE-A74C-BDBF-B82C82D55B24}" type="pres">
      <dgm:prSet presAssocID="{18587793-7CAE-465A-9D45-9CAF28319F63}" presName="tx1" presStyleLbl="revTx" presStyleIdx="2" presStyleCnt="4" custScaleY="147545"/>
      <dgm:spPr/>
    </dgm:pt>
    <dgm:pt modelId="{C2BBEED0-72AB-FF49-9D7F-32175A72EFEC}" type="pres">
      <dgm:prSet presAssocID="{18587793-7CAE-465A-9D45-9CAF28319F63}" presName="vert1" presStyleCnt="0"/>
      <dgm:spPr/>
    </dgm:pt>
    <dgm:pt modelId="{EC40EDA5-D1B6-424D-89B2-6AF67E85F284}" type="pres">
      <dgm:prSet presAssocID="{92479716-8369-4E81-A177-D00C199AE0D7}" presName="thickLine" presStyleLbl="alignNode1" presStyleIdx="3" presStyleCnt="4"/>
      <dgm:spPr/>
    </dgm:pt>
    <dgm:pt modelId="{C5CC4232-F9A0-4E4B-A6C0-F41D52483A14}" type="pres">
      <dgm:prSet presAssocID="{92479716-8369-4E81-A177-D00C199AE0D7}" presName="horz1" presStyleCnt="0"/>
      <dgm:spPr/>
    </dgm:pt>
    <dgm:pt modelId="{87534C1E-3011-2546-9133-13712A610884}" type="pres">
      <dgm:prSet presAssocID="{92479716-8369-4E81-A177-D00C199AE0D7}" presName="tx1" presStyleLbl="revTx" presStyleIdx="3" presStyleCnt="4"/>
      <dgm:spPr/>
    </dgm:pt>
    <dgm:pt modelId="{8848DAF8-60D1-484D-8ECB-8502026191B0}" type="pres">
      <dgm:prSet presAssocID="{92479716-8369-4E81-A177-D00C199AE0D7}" presName="vert1" presStyleCnt="0"/>
      <dgm:spPr/>
    </dgm:pt>
  </dgm:ptLst>
  <dgm:cxnLst>
    <dgm:cxn modelId="{2D4EFE12-900F-2D4E-8304-D170F16FC59D}" type="presOf" srcId="{18587793-7CAE-465A-9D45-9CAF28319F63}" destId="{18418FD9-B9CE-A74C-BDBF-B82C82D55B24}" srcOrd="0" destOrd="0" presId="urn:microsoft.com/office/officeart/2008/layout/LinedList"/>
    <dgm:cxn modelId="{2F02A723-61E0-C14A-BAE3-A7136EABBE4C}" type="presOf" srcId="{F16AB59B-2D30-47EE-BC77-937C0C3F586C}" destId="{13C8C5C4-74A5-E647-A5C1-68C9ACC20251}" srcOrd="0" destOrd="0" presId="urn:microsoft.com/office/officeart/2008/layout/LinedList"/>
    <dgm:cxn modelId="{32F38127-DAED-3C49-9399-8A31820713A4}" type="presOf" srcId="{AC35A019-72DD-4448-B68C-495A2B874394}" destId="{02B7292B-77CF-D847-B6F9-A9975B1F751F}" srcOrd="0" destOrd="0" presId="urn:microsoft.com/office/officeart/2008/layout/LinedList"/>
    <dgm:cxn modelId="{EFED7540-AEBA-426E-AC34-685C4F714ADD}" srcId="{746BD3AA-4701-4F95-8BB5-9F8C76DB20D4}" destId="{92479716-8369-4E81-A177-D00C199AE0D7}" srcOrd="3" destOrd="0" parTransId="{ECD7DE5E-BEDF-45DD-8859-603042CDE764}" sibTransId="{6F6A34D7-4416-430C-B4F7-BD92F23FEE53}"/>
    <dgm:cxn modelId="{40AC9168-873D-6744-B2A8-53D651ABD5BB}" type="presOf" srcId="{92479716-8369-4E81-A177-D00C199AE0D7}" destId="{87534C1E-3011-2546-9133-13712A610884}" srcOrd="0" destOrd="0" presId="urn:microsoft.com/office/officeart/2008/layout/LinedList"/>
    <dgm:cxn modelId="{5719138C-2788-4B46-B813-D33026CB6B17}" type="presOf" srcId="{746BD3AA-4701-4F95-8BB5-9F8C76DB20D4}" destId="{FDD523E5-776B-F949-BD1F-68375F6EBB98}" srcOrd="0" destOrd="0" presId="urn:microsoft.com/office/officeart/2008/layout/LinedList"/>
    <dgm:cxn modelId="{C7CA71AD-9C2A-4C0E-AD11-1835D3C1F6FE}" srcId="{746BD3AA-4701-4F95-8BB5-9F8C76DB20D4}" destId="{F16AB59B-2D30-47EE-BC77-937C0C3F586C}" srcOrd="1" destOrd="0" parTransId="{E1F90322-8456-4DB1-A09A-541C0DC75BD3}" sibTransId="{860C3CF9-C5D4-44F0-B298-E6758058EA0D}"/>
    <dgm:cxn modelId="{EBD1DFAE-8C64-4585-8742-006C0FA6C5DF}" srcId="{746BD3AA-4701-4F95-8BB5-9F8C76DB20D4}" destId="{AC35A019-72DD-4448-B68C-495A2B874394}" srcOrd="0" destOrd="0" parTransId="{C82793F7-2993-445B-B945-9193DEDA942B}" sibTransId="{DE72C062-319D-448E-89AC-FABC6ACC1E73}"/>
    <dgm:cxn modelId="{0E3674E6-011F-4117-857A-9C77E73A6F49}" srcId="{746BD3AA-4701-4F95-8BB5-9F8C76DB20D4}" destId="{18587793-7CAE-465A-9D45-9CAF28319F63}" srcOrd="2" destOrd="0" parTransId="{CD3365A1-26BB-42B8-ACA3-C721FEE58741}" sibTransId="{C53479D5-9D33-4FB7-B699-66DA07CA9880}"/>
    <dgm:cxn modelId="{27ACF281-B1E2-854C-A66F-E468D48C8E54}" type="presParOf" srcId="{FDD523E5-776B-F949-BD1F-68375F6EBB98}" destId="{3EC327BE-F494-4A47-8A3D-402D061E383F}" srcOrd="0" destOrd="0" presId="urn:microsoft.com/office/officeart/2008/layout/LinedList"/>
    <dgm:cxn modelId="{DEDD04F2-AC45-6544-9C98-9C8D858EA422}" type="presParOf" srcId="{FDD523E5-776B-F949-BD1F-68375F6EBB98}" destId="{C896FBB0-8AB3-2F46-B58D-9EE044A91B7F}" srcOrd="1" destOrd="0" presId="urn:microsoft.com/office/officeart/2008/layout/LinedList"/>
    <dgm:cxn modelId="{3D7B5809-A26F-2547-B0C3-816DEC4B116F}" type="presParOf" srcId="{C896FBB0-8AB3-2F46-B58D-9EE044A91B7F}" destId="{02B7292B-77CF-D847-B6F9-A9975B1F751F}" srcOrd="0" destOrd="0" presId="urn:microsoft.com/office/officeart/2008/layout/LinedList"/>
    <dgm:cxn modelId="{50EC9C4A-B408-7B43-A283-01BD5331FDB1}" type="presParOf" srcId="{C896FBB0-8AB3-2F46-B58D-9EE044A91B7F}" destId="{7CA0884C-D9A6-A643-941D-B6B3821251B6}" srcOrd="1" destOrd="0" presId="urn:microsoft.com/office/officeart/2008/layout/LinedList"/>
    <dgm:cxn modelId="{4B3CDC08-8855-0047-8FF7-13513EF2F52B}" type="presParOf" srcId="{FDD523E5-776B-F949-BD1F-68375F6EBB98}" destId="{894877E2-7524-F644-AA78-9D2B454763CF}" srcOrd="2" destOrd="0" presId="urn:microsoft.com/office/officeart/2008/layout/LinedList"/>
    <dgm:cxn modelId="{A8CCD599-D82E-F845-B19E-50389B4FEEE7}" type="presParOf" srcId="{FDD523E5-776B-F949-BD1F-68375F6EBB98}" destId="{C9906194-DD3E-5449-B869-D0A11933A0EF}" srcOrd="3" destOrd="0" presId="urn:microsoft.com/office/officeart/2008/layout/LinedList"/>
    <dgm:cxn modelId="{83D7A21A-A891-8A42-8CC6-B03F3399BFC8}" type="presParOf" srcId="{C9906194-DD3E-5449-B869-D0A11933A0EF}" destId="{13C8C5C4-74A5-E647-A5C1-68C9ACC20251}" srcOrd="0" destOrd="0" presId="urn:microsoft.com/office/officeart/2008/layout/LinedList"/>
    <dgm:cxn modelId="{8EFCDCD7-9E98-224C-BEE1-87D8D23A2058}" type="presParOf" srcId="{C9906194-DD3E-5449-B869-D0A11933A0EF}" destId="{D9BA6D39-7AF0-6847-8499-667E112BDCEA}" srcOrd="1" destOrd="0" presId="urn:microsoft.com/office/officeart/2008/layout/LinedList"/>
    <dgm:cxn modelId="{BAA99275-A012-B64D-A8A0-0F5CF6A0DBE0}" type="presParOf" srcId="{FDD523E5-776B-F949-BD1F-68375F6EBB98}" destId="{F7B41F2E-30D3-FA47-B348-25B5678F486B}" srcOrd="4" destOrd="0" presId="urn:microsoft.com/office/officeart/2008/layout/LinedList"/>
    <dgm:cxn modelId="{730647D0-7892-6946-85C3-53B506029CAD}" type="presParOf" srcId="{FDD523E5-776B-F949-BD1F-68375F6EBB98}" destId="{51964BF6-9257-CC4B-9B79-5C5B0D67AB5D}" srcOrd="5" destOrd="0" presId="urn:microsoft.com/office/officeart/2008/layout/LinedList"/>
    <dgm:cxn modelId="{9A608832-ABF9-F742-B5A4-DE2AC01EDD04}" type="presParOf" srcId="{51964BF6-9257-CC4B-9B79-5C5B0D67AB5D}" destId="{18418FD9-B9CE-A74C-BDBF-B82C82D55B24}" srcOrd="0" destOrd="0" presId="urn:microsoft.com/office/officeart/2008/layout/LinedList"/>
    <dgm:cxn modelId="{F141A8D4-D37D-414A-AE1C-CED4946E4ED3}" type="presParOf" srcId="{51964BF6-9257-CC4B-9B79-5C5B0D67AB5D}" destId="{C2BBEED0-72AB-FF49-9D7F-32175A72EFEC}" srcOrd="1" destOrd="0" presId="urn:microsoft.com/office/officeart/2008/layout/LinedList"/>
    <dgm:cxn modelId="{DEB10F80-87C6-EA46-93A5-3B1029BB8FF2}" type="presParOf" srcId="{FDD523E5-776B-F949-BD1F-68375F6EBB98}" destId="{EC40EDA5-D1B6-424D-89B2-6AF67E85F284}" srcOrd="6" destOrd="0" presId="urn:microsoft.com/office/officeart/2008/layout/LinedList"/>
    <dgm:cxn modelId="{8CC0588E-9886-8547-9D8D-8A1CDD671463}" type="presParOf" srcId="{FDD523E5-776B-F949-BD1F-68375F6EBB98}" destId="{C5CC4232-F9A0-4E4B-A6C0-F41D52483A14}" srcOrd="7" destOrd="0" presId="urn:microsoft.com/office/officeart/2008/layout/LinedList"/>
    <dgm:cxn modelId="{DBC01271-8B9D-9A46-BC11-B2B6F9177243}" type="presParOf" srcId="{C5CC4232-F9A0-4E4B-A6C0-F41D52483A14}" destId="{87534C1E-3011-2546-9133-13712A610884}" srcOrd="0" destOrd="0" presId="urn:microsoft.com/office/officeart/2008/layout/LinedList"/>
    <dgm:cxn modelId="{D32DC292-AF60-A14C-901D-08B145B9E7E9}" type="presParOf" srcId="{C5CC4232-F9A0-4E4B-A6C0-F41D52483A14}" destId="{8848DAF8-60D1-484D-8ECB-8502026191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327BE-F494-4A47-8A3D-402D061E383F}">
      <dsp:nvSpPr>
        <dsp:cNvPr id="0" name=""/>
        <dsp:cNvSpPr/>
      </dsp:nvSpPr>
      <dsp:spPr>
        <a:xfrm>
          <a:off x="0" y="678"/>
          <a:ext cx="720549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B7292B-77CF-D847-B6F9-A9975B1F751F}">
      <dsp:nvSpPr>
        <dsp:cNvPr id="0" name=""/>
        <dsp:cNvSpPr/>
      </dsp:nvSpPr>
      <dsp:spPr>
        <a:xfrm>
          <a:off x="0" y="678"/>
          <a:ext cx="7205496" cy="1288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baseline="0" dirty="0"/>
            <a:t>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baseline="0" dirty="0"/>
            <a:t>- Projekt przewiduje </a:t>
          </a:r>
          <a:r>
            <a:rPr lang="pl-PL" sz="1900" b="1" kern="1200" baseline="0" dirty="0" err="1"/>
            <a:t>job</a:t>
          </a:r>
          <a:r>
            <a:rPr lang="pl-PL" sz="1900" b="1" kern="1200" baseline="0" dirty="0"/>
            <a:t> – </a:t>
          </a:r>
          <a:r>
            <a:rPr lang="pl-PL" sz="1900" b="1" kern="1200" baseline="0" dirty="0" err="1"/>
            <a:t>shadowing</a:t>
          </a:r>
          <a:r>
            <a:rPr lang="pl-PL" sz="1900" kern="1200" baseline="0" dirty="0"/>
            <a:t> w sycylijskich szkołach podstawowych dla </a:t>
          </a:r>
          <a:r>
            <a:rPr lang="pl-PL" sz="1900" b="1" kern="1200" baseline="0" dirty="0"/>
            <a:t>30 uczestników z naszej szkoły</a:t>
          </a:r>
          <a:r>
            <a:rPr lang="pl-PL" sz="1900" kern="1200" baseline="0" dirty="0"/>
            <a:t>, wyłonionych         w </a:t>
          </a:r>
          <a:r>
            <a:rPr lang="pl-PL" sz="1900" b="1" kern="1200" baseline="0" dirty="0"/>
            <a:t>procesie rekrutacji.</a:t>
          </a:r>
          <a:endParaRPr lang="en-US" sz="1900" kern="1200" dirty="0"/>
        </a:p>
      </dsp:txBody>
      <dsp:txXfrm>
        <a:off x="0" y="678"/>
        <a:ext cx="7205496" cy="1288269"/>
      </dsp:txXfrm>
    </dsp:sp>
    <dsp:sp modelId="{894877E2-7524-F644-AA78-9D2B454763CF}">
      <dsp:nvSpPr>
        <dsp:cNvPr id="0" name=""/>
        <dsp:cNvSpPr/>
      </dsp:nvSpPr>
      <dsp:spPr>
        <a:xfrm>
          <a:off x="0" y="1288948"/>
          <a:ext cx="720549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C8C5C4-74A5-E647-A5C1-68C9ACC20251}">
      <dsp:nvSpPr>
        <dsp:cNvPr id="0" name=""/>
        <dsp:cNvSpPr/>
      </dsp:nvSpPr>
      <dsp:spPr>
        <a:xfrm>
          <a:off x="0" y="1288948"/>
          <a:ext cx="7205496" cy="1288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baseline="0" dirty="0"/>
            <a:t>- W trakcie projektu odbędzie się </a:t>
          </a:r>
          <a:r>
            <a:rPr lang="pl-PL" sz="1900" b="1" kern="1200" baseline="0" dirty="0"/>
            <a:t>5 wyjazdów </a:t>
          </a:r>
          <a:r>
            <a:rPr lang="pl-PL" sz="1900" b="1" kern="1200" baseline="0" dirty="0" err="1"/>
            <a:t>mobilnościowych</a:t>
          </a:r>
          <a:r>
            <a:rPr lang="pl-PL" sz="1900" b="1" kern="1200" baseline="0" dirty="0"/>
            <a:t> </a:t>
          </a:r>
          <a:r>
            <a:rPr lang="pl-PL" sz="1900" kern="1200" baseline="0" dirty="0"/>
            <a:t>do Włoszech – uczestnicy wyjadą na Sycylię do miasta Katania, podzieleni -  w pięciu grupach </a:t>
          </a:r>
          <a:r>
            <a:rPr lang="pl-PL" sz="1900" b="1" kern="1200" baseline="0" dirty="0"/>
            <a:t>po 6 osób </a:t>
          </a:r>
          <a:r>
            <a:rPr lang="pl-PL" sz="1900" kern="1200" baseline="0" dirty="0"/>
            <a:t>w miesiącach: </a:t>
          </a:r>
          <a:r>
            <a:rPr lang="pl-PL" sz="1900" b="1" kern="1200" baseline="0" dirty="0"/>
            <a:t>kwiecień, maj, czerwiec, wrzesień i październik 2023 roku.</a:t>
          </a:r>
          <a:endParaRPr lang="en-US" sz="1900" kern="1200" dirty="0"/>
        </a:p>
      </dsp:txBody>
      <dsp:txXfrm>
        <a:off x="0" y="1288948"/>
        <a:ext cx="7205496" cy="1288269"/>
      </dsp:txXfrm>
    </dsp:sp>
    <dsp:sp modelId="{F7B41F2E-30D3-FA47-B348-25B5678F486B}">
      <dsp:nvSpPr>
        <dsp:cNvPr id="0" name=""/>
        <dsp:cNvSpPr/>
      </dsp:nvSpPr>
      <dsp:spPr>
        <a:xfrm>
          <a:off x="0" y="2577218"/>
          <a:ext cx="720549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418FD9-B9CE-A74C-BDBF-B82C82D55B24}">
      <dsp:nvSpPr>
        <dsp:cNvPr id="0" name=""/>
        <dsp:cNvSpPr/>
      </dsp:nvSpPr>
      <dsp:spPr>
        <a:xfrm>
          <a:off x="0" y="2577218"/>
          <a:ext cx="7198459" cy="1900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baseline="0" dirty="0"/>
            <a:t>- Uczestnicy projektu przez </a:t>
          </a:r>
          <a:r>
            <a:rPr lang="pl-PL" sz="1900" b="1" kern="1200" baseline="0" dirty="0"/>
            <a:t>5 dni </a:t>
          </a:r>
          <a:r>
            <a:rPr lang="pl-PL" sz="1900" kern="1200" baseline="0" dirty="0"/>
            <a:t>odbędą </a:t>
          </a:r>
          <a:r>
            <a:rPr lang="pl-PL" sz="1900" b="1" kern="1200" baseline="0" dirty="0" err="1"/>
            <a:t>job</a:t>
          </a:r>
          <a:r>
            <a:rPr lang="pl-PL" sz="1900" b="1" kern="1200" baseline="0" dirty="0"/>
            <a:t> – </a:t>
          </a:r>
          <a:r>
            <a:rPr lang="pl-PL" sz="1900" b="1" kern="1200" baseline="0" dirty="0" err="1"/>
            <a:t>shadowing</a:t>
          </a:r>
          <a:r>
            <a:rPr lang="pl-PL" sz="1900" b="1" kern="1200" baseline="0" dirty="0"/>
            <a:t> ( „staż towarzyszący”) we włoskich szkołach </a:t>
          </a:r>
          <a:r>
            <a:rPr lang="pl-PL" sz="1900" kern="1200" baseline="0" dirty="0"/>
            <a:t>czyli m.in. </a:t>
          </a:r>
          <a:r>
            <a:rPr lang="pl-PL" sz="1900" i="1" u="none" kern="1200" baseline="0" dirty="0"/>
            <a:t>zapoznają się             z systemem szkoły włoskiej, będą obserwowali zajęcia dydaktyczne prowadzone przez włoskich nauczycieli, poznają nowe metody i formy pracy z uczniami, odwiedzą ważne miejsca w szkołach włoskich </a:t>
          </a:r>
          <a:r>
            <a:rPr lang="pl-PL" sz="1900" i="1" u="none" kern="1200" baseline="0" dirty="0" err="1"/>
            <a:t>np.bibilotekę</a:t>
          </a:r>
          <a:r>
            <a:rPr lang="pl-PL" sz="1900" i="1" u="none" kern="1200" baseline="0" dirty="0"/>
            <a:t>. </a:t>
          </a:r>
          <a:endParaRPr lang="en-US" sz="1900" i="1" u="none" kern="1200" dirty="0"/>
        </a:p>
      </dsp:txBody>
      <dsp:txXfrm>
        <a:off x="0" y="2577218"/>
        <a:ext cx="7198459" cy="1900777"/>
      </dsp:txXfrm>
    </dsp:sp>
    <dsp:sp modelId="{EC40EDA5-D1B6-424D-89B2-6AF67E85F284}">
      <dsp:nvSpPr>
        <dsp:cNvPr id="0" name=""/>
        <dsp:cNvSpPr/>
      </dsp:nvSpPr>
      <dsp:spPr>
        <a:xfrm>
          <a:off x="0" y="4477995"/>
          <a:ext cx="720549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534C1E-3011-2546-9133-13712A610884}">
      <dsp:nvSpPr>
        <dsp:cNvPr id="0" name=""/>
        <dsp:cNvSpPr/>
      </dsp:nvSpPr>
      <dsp:spPr>
        <a:xfrm>
          <a:off x="0" y="4477995"/>
          <a:ext cx="7205496" cy="1288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baseline="0"/>
            <a:t> - Po odbyciu mobilności uczestnicy wdrożą w swojej pracy </a:t>
          </a:r>
          <a:r>
            <a:rPr lang="pl-PL" sz="1900" b="1" kern="1200" baseline="0"/>
            <a:t>zadania wynikające z udziału w projekcie.</a:t>
          </a:r>
          <a:endParaRPr lang="en-US" sz="1900" b="1" kern="1200"/>
        </a:p>
      </dsp:txBody>
      <dsp:txXfrm>
        <a:off x="0" y="4477995"/>
        <a:ext cx="7205496" cy="1288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7986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8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85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67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98663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017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49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905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65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2703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151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70B08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105057-CD70-9F4A-8EE0-BB6F627764E3}" type="datetimeFigureOut">
              <a:rPr lang="pl-PL" smtClean="0"/>
              <a:t>24.01.2023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6E4E43A-3414-A74F-B95C-628C557966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577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l-pl/zdjecie/otwarty-folder-na-dokumenty-na-stole-479228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ris.pl/digitalizacja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49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D459B3-FB99-29BF-AD67-513F22A3B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2460" y="2027218"/>
            <a:ext cx="6862265" cy="139546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 b="1" u="sng" spc="0" dirty="0">
                <a:solidFill>
                  <a:srgbClr val="0070C0"/>
                </a:solidFill>
              </a:rPr>
              <a:t>„ SP 312 – </a:t>
            </a:r>
            <a:r>
              <a:rPr lang="en-US" sz="2800" b="1" u="sng" spc="0" dirty="0" err="1">
                <a:solidFill>
                  <a:srgbClr val="0070C0"/>
                </a:solidFill>
              </a:rPr>
              <a:t>stawiamy</a:t>
            </a:r>
            <a:r>
              <a:rPr lang="en-US" sz="2800" b="1" u="sng" spc="0" dirty="0">
                <a:solidFill>
                  <a:srgbClr val="0070C0"/>
                </a:solidFill>
              </a:rPr>
              <a:t> </a:t>
            </a:r>
            <a:r>
              <a:rPr lang="en-US" sz="2800" b="1" u="sng" spc="0" dirty="0" err="1">
                <a:solidFill>
                  <a:srgbClr val="0070C0"/>
                </a:solidFill>
              </a:rPr>
              <a:t>na</a:t>
            </a:r>
            <a:r>
              <a:rPr lang="en-US" sz="2800" b="1" u="sng" spc="0" dirty="0">
                <a:solidFill>
                  <a:srgbClr val="0070C0"/>
                </a:solidFill>
              </a:rPr>
              <a:t> </a:t>
            </a:r>
            <a:r>
              <a:rPr lang="en-US" sz="2800" b="1" u="sng" spc="0" dirty="0" err="1">
                <a:solidFill>
                  <a:srgbClr val="0070C0"/>
                </a:solidFill>
              </a:rPr>
              <a:t>rozwój</a:t>
            </a:r>
            <a:r>
              <a:rPr lang="en-US" sz="2800" b="1" u="sng" spc="0" dirty="0">
                <a:solidFill>
                  <a:srgbClr val="0070C0"/>
                </a:solidFill>
              </a:rPr>
              <a:t> ”</a:t>
            </a:r>
            <a:br>
              <a:rPr lang="en-US" sz="2800" b="1" spc="0" dirty="0">
                <a:solidFill>
                  <a:srgbClr val="0070C0"/>
                </a:solidFill>
              </a:rPr>
            </a:br>
            <a:br>
              <a:rPr lang="en-US" sz="2800" b="1" spc="0" dirty="0">
                <a:solidFill>
                  <a:srgbClr val="0070C0"/>
                </a:solidFill>
              </a:rPr>
            </a:br>
            <a:r>
              <a:rPr lang="en-US" sz="2800" b="1" spc="0" dirty="0">
                <a:solidFill>
                  <a:srgbClr val="0070C0"/>
                </a:solidFill>
              </a:rPr>
              <a:t>„ SP 312 – We Focus on Development ”</a:t>
            </a:r>
          </a:p>
        </p:txBody>
      </p:sp>
      <p:pic>
        <p:nvPicPr>
          <p:cNvPr id="145" name="Obraz 144" descr="Obraz zawierający mapa&#10;&#10;Opis wygenerowany automatycznie">
            <a:extLst>
              <a:ext uri="{FF2B5EF4-FFF2-40B4-BE49-F238E27FC236}">
                <a16:creationId xmlns:a16="http://schemas.microsoft.com/office/drawing/2014/main" id="{C96AC684-F802-5A17-B49B-45C40B6B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8" r="21546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982B7A-F1D6-0B72-F18E-78E2AD33E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766" y="3006799"/>
            <a:ext cx="6176776" cy="3581400"/>
          </a:xfrm>
        </p:spPr>
        <p:txBody>
          <a:bodyPr vert="horz" lIns="91440" tIns="45720" rIns="91440" bIns="45720" rtlCol="0">
            <a:normAutofit/>
          </a:bodyPr>
          <a:lstStyle/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en-US" b="1" dirty="0"/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</a:pPr>
            <a:endParaRPr lang="en-US" b="1" dirty="0"/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b="1" dirty="0" err="1"/>
              <a:t>Narodowa</a:t>
            </a:r>
            <a:r>
              <a:rPr lang="en-US" b="1" dirty="0"/>
              <a:t> </a:t>
            </a:r>
            <a:r>
              <a:rPr lang="en-US" b="1" dirty="0" err="1"/>
              <a:t>Agencja</a:t>
            </a:r>
            <a:r>
              <a:rPr lang="en-US" b="1" dirty="0"/>
              <a:t> </a:t>
            </a:r>
            <a:r>
              <a:rPr lang="en-US" b="1" dirty="0" err="1"/>
              <a:t>organizacji</a:t>
            </a:r>
            <a:r>
              <a:rPr lang="en-US" b="1" dirty="0"/>
              <a:t> </a:t>
            </a:r>
            <a:r>
              <a:rPr lang="en-US" b="1" dirty="0" err="1"/>
              <a:t>wnioskującej</a:t>
            </a:r>
            <a:r>
              <a:rPr lang="en-US" dirty="0"/>
              <a:t>: FRSE</a:t>
            </a:r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b="1" dirty="0" err="1"/>
              <a:t>Organizacja</a:t>
            </a:r>
            <a:r>
              <a:rPr lang="en-US" b="1" dirty="0"/>
              <a:t> </a:t>
            </a:r>
            <a:r>
              <a:rPr lang="en-US" b="1" dirty="0" err="1"/>
              <a:t>przyjmująca</a:t>
            </a:r>
            <a:r>
              <a:rPr lang="en-US" dirty="0"/>
              <a:t>: A ROCCA</a:t>
            </a:r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b="1" dirty="0" err="1"/>
              <a:t>Okres</a:t>
            </a:r>
            <a:r>
              <a:rPr lang="en-US" b="1" dirty="0"/>
              <a:t> </a:t>
            </a:r>
            <a:r>
              <a:rPr lang="en-US" b="1" dirty="0" err="1"/>
              <a:t>trwania</a:t>
            </a:r>
            <a:r>
              <a:rPr lang="en-US" b="1" dirty="0"/>
              <a:t> </a:t>
            </a:r>
            <a:r>
              <a:rPr lang="en-US" b="1" dirty="0" err="1"/>
              <a:t>projektu</a:t>
            </a:r>
            <a:r>
              <a:rPr lang="en-US" dirty="0"/>
              <a:t>: 31.12.2022 r. – 30.12.2023 r.</a:t>
            </a:r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b="1" dirty="0" err="1"/>
              <a:t>Kierunek</a:t>
            </a:r>
            <a:r>
              <a:rPr lang="en-US" b="1" dirty="0"/>
              <a:t> </a:t>
            </a:r>
            <a:r>
              <a:rPr lang="en-US" b="1" dirty="0" err="1"/>
              <a:t>mobilności</a:t>
            </a:r>
            <a:r>
              <a:rPr lang="en-US" dirty="0"/>
              <a:t>: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Sycylia</a:t>
            </a:r>
            <a:r>
              <a:rPr lang="en-US" dirty="0"/>
              <a:t> -- </a:t>
            </a:r>
            <a:r>
              <a:rPr lang="en-US" dirty="0" err="1"/>
              <a:t>Katania</a:t>
            </a:r>
            <a:endParaRPr lang="en-US" dirty="0"/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en-US" dirty="0"/>
          </a:p>
        </p:txBody>
      </p:sp>
      <p:pic>
        <p:nvPicPr>
          <p:cNvPr id="149" name="Grafika 148" descr="Samolot z wypełnieniem pełnym">
            <a:extLst>
              <a:ext uri="{FF2B5EF4-FFF2-40B4-BE49-F238E27FC236}">
                <a16:creationId xmlns:a16="http://schemas.microsoft.com/office/drawing/2014/main" id="{1B8F3E32-C8AA-4766-C4CD-5B8C96F1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025432">
            <a:off x="1789141" y="939703"/>
            <a:ext cx="886785" cy="893807"/>
          </a:xfrm>
          <a:prstGeom prst="rect">
            <a:avLst/>
          </a:prstGeom>
        </p:spPr>
      </p:pic>
      <p:pic>
        <p:nvPicPr>
          <p:cNvPr id="155" name="Obraz 154">
            <a:extLst>
              <a:ext uri="{FF2B5EF4-FFF2-40B4-BE49-F238E27FC236}">
                <a16:creationId xmlns:a16="http://schemas.microsoft.com/office/drawing/2014/main" id="{11EAF2DB-7E05-55D6-F8DC-6FB0B3259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802" y="269801"/>
            <a:ext cx="4888773" cy="13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80A028-4210-81A7-0890-839C1831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847" y="998220"/>
            <a:ext cx="9886950" cy="2575560"/>
          </a:xfrm>
        </p:spPr>
        <p:txBody>
          <a:bodyPr>
            <a:normAutofit/>
          </a:bodyPr>
          <a:lstStyle/>
          <a:p>
            <a:r>
              <a:rPr lang="pl-PL" sz="3400" b="0" i="1" u="none" strike="noStrike" dirty="0">
                <a:solidFill>
                  <a:srgbClr val="0070C0"/>
                </a:solidFill>
                <a:effectLst/>
                <a:latin typeface="Muli"/>
              </a:rPr>
              <a:t>„Połączenie sił to początek, pozostanie razem to postęp, wspólna praca to sukces” </a:t>
            </a:r>
            <a:r>
              <a:rPr lang="pl-PL" sz="3400" b="0" i="0" u="none" strike="noStrike" dirty="0">
                <a:effectLst/>
                <a:latin typeface="Muli"/>
              </a:rPr>
              <a:t>Henry Ford</a:t>
            </a:r>
            <a:br>
              <a:rPr lang="pl-PL" sz="3400" b="0" i="0" u="none" strike="noStrike" dirty="0">
                <a:effectLst/>
                <a:latin typeface="Muli"/>
              </a:rPr>
            </a:br>
            <a:endParaRPr lang="pl-PL" sz="3400" b="0" i="0" u="none" strike="noStrike" dirty="0">
              <a:effectLst/>
              <a:latin typeface="Muli"/>
            </a:endParaRPr>
          </a:p>
        </p:txBody>
      </p:sp>
      <p:pic>
        <p:nvPicPr>
          <p:cNvPr id="4" name="Obraz 3" descr="Obraz zawierający obiekt na zewnątrz, powietrze, kolorowy, kilka&#10;&#10;Opis wygenerowany automatycznie">
            <a:extLst>
              <a:ext uri="{FF2B5EF4-FFF2-40B4-BE49-F238E27FC236}">
                <a16:creationId xmlns:a16="http://schemas.microsoft.com/office/drawing/2014/main" id="{01F65E8B-C0B0-6AC1-3DDB-5DE057912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9" r="5" b="3"/>
          <a:stretch/>
        </p:blipFill>
        <p:spPr>
          <a:xfrm>
            <a:off x="2045969" y="2286000"/>
            <a:ext cx="4050031" cy="37338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D32E2A-152B-927E-5942-CBEEDA528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r>
              <a:rPr lang="pl-PL" b="1" i="1" dirty="0"/>
              <a:t>                              </a:t>
            </a:r>
            <a:r>
              <a:rPr lang="pl-PL" sz="2800" b="1" i="1" dirty="0"/>
              <a:t>Dziękujemy za uwagę !!!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7372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72D6618-1DB0-36C5-2F79-13E0CACF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228600"/>
            <a:ext cx="6176776" cy="1185487"/>
          </a:xfrm>
        </p:spPr>
        <p:txBody>
          <a:bodyPr>
            <a:normAutofit/>
          </a:bodyPr>
          <a:lstStyle/>
          <a:p>
            <a:r>
              <a:rPr lang="pl-PL" b="1" dirty="0"/>
              <a:t>Na czym polega projekt ?</a:t>
            </a:r>
          </a:p>
        </p:txBody>
      </p:sp>
      <p:pic>
        <p:nvPicPr>
          <p:cNvPr id="8" name="Obraz 7" descr="Obraz zawierający zewnętrzne, budynek, budynek administracji publicznej, kamień&#10;&#10;Opis wygenerowany automatycznie">
            <a:extLst>
              <a:ext uri="{FF2B5EF4-FFF2-40B4-BE49-F238E27FC236}">
                <a16:creationId xmlns:a16="http://schemas.microsoft.com/office/drawing/2014/main" id="{8143C0EC-4BFF-2FCA-772B-7421BE40B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" r="7426" b="3"/>
          <a:stretch/>
        </p:blipFill>
        <p:spPr>
          <a:xfrm>
            <a:off x="114320" y="3243263"/>
            <a:ext cx="4373525" cy="3438081"/>
          </a:xfrm>
          <a:prstGeom prst="rect">
            <a:avLst/>
          </a:prstGeom>
        </p:spPr>
      </p:pic>
      <p:pic>
        <p:nvPicPr>
          <p:cNvPr id="15" name="Obraz 14" descr="Obraz zawierający siedzenie&#10;&#10;Opis wygenerowany automatycznie">
            <a:extLst>
              <a:ext uri="{FF2B5EF4-FFF2-40B4-BE49-F238E27FC236}">
                <a16:creationId xmlns:a16="http://schemas.microsoft.com/office/drawing/2014/main" id="{6E75B69D-E79D-7FEA-369C-B211CB0A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2" r="10356" b="1"/>
          <a:stretch/>
        </p:blipFill>
        <p:spPr>
          <a:xfrm>
            <a:off x="0" y="64294"/>
            <a:ext cx="4259225" cy="31146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14B58489-E754-EF65-1DC9-EA11B21E3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307965"/>
              </p:ext>
            </p:extLst>
          </p:nvPr>
        </p:nvGraphicFramePr>
        <p:xfrm>
          <a:off x="5100824" y="914400"/>
          <a:ext cx="7205496" cy="5766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482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A8B9A-496D-1E8C-665B-71D2A426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085850"/>
          </a:xfrm>
        </p:spPr>
        <p:txBody>
          <a:bodyPr>
            <a:normAutofit/>
          </a:bodyPr>
          <a:lstStyle/>
          <a:p>
            <a:r>
              <a:rPr lang="pl-PL" b="1" u="sng" dirty="0"/>
              <a:t>Główne cele projektu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góra, niebo, zewnętrzne, woda&#10;&#10;Opis wygenerowany automatycznie">
            <a:extLst>
              <a:ext uri="{FF2B5EF4-FFF2-40B4-BE49-F238E27FC236}">
                <a16:creationId xmlns:a16="http://schemas.microsoft.com/office/drawing/2014/main" id="{9812767B-4885-F1F7-64BA-A08B307D4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7" r="33560"/>
          <a:stretch/>
        </p:blipFill>
        <p:spPr>
          <a:xfrm>
            <a:off x="1078250" y="805126"/>
            <a:ext cx="3504376" cy="524774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DEB3CA-B0D9-3376-74FD-A9FE83E0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13" y="1381653"/>
            <a:ext cx="7143750" cy="5247747"/>
          </a:xfrm>
        </p:spPr>
        <p:txBody>
          <a:bodyPr>
            <a:normAutofit lnSpcReduction="10000"/>
          </a:bodyPr>
          <a:lstStyle/>
          <a:p>
            <a:endParaRPr lang="pl-PL" sz="1600" b="1" dirty="0"/>
          </a:p>
          <a:p>
            <a:r>
              <a:rPr lang="pl-PL" b="1" dirty="0"/>
              <a:t>Poszerzenie kompetencji </a:t>
            </a:r>
            <a:r>
              <a:rPr lang="pl-PL" dirty="0"/>
              <a:t>kadry szkolnej poprzez </a:t>
            </a:r>
            <a:r>
              <a:rPr lang="pl-PL" b="1" dirty="0"/>
              <a:t>współpracę międzynarodową </a:t>
            </a:r>
            <a:r>
              <a:rPr lang="pl-PL" dirty="0"/>
              <a:t>– nawiązanie licznych kontaktów, które przerodzą się w konkretne projekty współpracy np. na platformie e-</a:t>
            </a:r>
            <a:r>
              <a:rPr lang="pl-PL" dirty="0" err="1"/>
              <a:t>Twinning</a:t>
            </a:r>
            <a:r>
              <a:rPr lang="pl-PL" dirty="0"/>
              <a:t>, co </a:t>
            </a:r>
            <a:r>
              <a:rPr lang="pl-PL" dirty="0" err="1"/>
              <a:t>pozowoli</a:t>
            </a:r>
            <a:r>
              <a:rPr lang="pl-PL" dirty="0"/>
              <a:t> zbudować wizerunek szkoły na arenie międzynarodowej.</a:t>
            </a:r>
          </a:p>
          <a:p>
            <a:r>
              <a:rPr lang="pl-PL" b="1" dirty="0"/>
              <a:t>Zwiększenie kompetencji językowych </a:t>
            </a:r>
            <a:r>
              <a:rPr lang="pl-PL" dirty="0"/>
              <a:t>30 pracowników naszej szkoły.</a:t>
            </a:r>
          </a:p>
          <a:p>
            <a:r>
              <a:rPr lang="pl-PL" b="1" dirty="0"/>
              <a:t>Wzrost umiejętności zawodowych, kompetencji metodycznych i poszerzenie korzystania z technologii informacyjnej </a:t>
            </a:r>
            <a:r>
              <a:rPr lang="pl-PL" dirty="0"/>
              <a:t>– nowatorskie rozwiązania edukacyjne, nowe techniki motywowania uczniów do pracy, nowe metody pracy                z uczniami zdolnymi jak również zagrożonymi.</a:t>
            </a:r>
          </a:p>
          <a:p>
            <a:r>
              <a:rPr lang="pl-PL" b="1" dirty="0"/>
              <a:t>Zwiększenie innowacyjności oraz kreatywności</a:t>
            </a:r>
            <a:r>
              <a:rPr lang="pl-PL" dirty="0"/>
              <a:t> wśród uczestników.</a:t>
            </a:r>
          </a:p>
          <a:p>
            <a:r>
              <a:rPr lang="pl-PL" b="1" dirty="0"/>
              <a:t>Wzrost poziomu wiedzy o włoskiej kulturze i systemie edukacji</a:t>
            </a:r>
            <a:r>
              <a:rPr lang="pl-PL" dirty="0"/>
              <a:t>.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88488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242985-2639-3F77-AEB6-3D5E2706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0" y="314326"/>
            <a:ext cx="6562905" cy="785813"/>
          </a:xfrm>
        </p:spPr>
        <p:txBody>
          <a:bodyPr>
            <a:normAutofit fontScale="90000"/>
          </a:bodyPr>
          <a:lstStyle/>
          <a:p>
            <a:r>
              <a:rPr lang="pl-PL" b="1" u="sng" dirty="0"/>
              <a:t>Proces rekrutacji</a:t>
            </a:r>
            <a:br>
              <a:rPr lang="pl-PL" b="1" dirty="0"/>
            </a:br>
            <a:endParaRPr lang="pl-PL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woda, niebo, przyroda, zewnętrzne&#10;&#10;Opis wygenerowany automatycznie">
            <a:extLst>
              <a:ext uri="{FF2B5EF4-FFF2-40B4-BE49-F238E27FC236}">
                <a16:creationId xmlns:a16="http://schemas.microsoft.com/office/drawing/2014/main" id="{DAAD6F69-DA73-26A7-9CBB-4D64FA20C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0" r="39050" b="2"/>
          <a:stretch/>
        </p:blipFill>
        <p:spPr>
          <a:xfrm>
            <a:off x="881863" y="3596640"/>
            <a:ext cx="3247541" cy="2773680"/>
          </a:xfrm>
          <a:prstGeom prst="rect">
            <a:avLst/>
          </a:prstGeom>
        </p:spPr>
      </p:pic>
      <p:sp>
        <p:nvSpPr>
          <p:cNvPr id="37" name="Symbol zastępczy zawartości 2">
            <a:extLst>
              <a:ext uri="{FF2B5EF4-FFF2-40B4-BE49-F238E27FC236}">
                <a16:creationId xmlns:a16="http://schemas.microsoft.com/office/drawing/2014/main" id="{1C14DEA8-AA34-43AE-C86E-B1FB03295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572" y="900113"/>
            <a:ext cx="7887429" cy="5643562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Pani Dyrektor Szkoły Ewa Adamska powołuje:</a:t>
            </a:r>
          </a:p>
          <a:p>
            <a:pPr>
              <a:buFontTx/>
              <a:buChar char="-"/>
            </a:pPr>
            <a:r>
              <a:rPr lang="pl-PL" b="1" dirty="0"/>
              <a:t>Zespół Projektowy </a:t>
            </a:r>
            <a:r>
              <a:rPr lang="pl-PL" dirty="0"/>
              <a:t>do prac nad projektem przez cały okres jego trwania jak również i po jego zakończeniu.</a:t>
            </a:r>
          </a:p>
          <a:p>
            <a:pPr>
              <a:buFontTx/>
              <a:buChar char="-"/>
            </a:pPr>
            <a:r>
              <a:rPr lang="pl-PL" b="1" dirty="0"/>
              <a:t>Komisję Rekrutacyjną </a:t>
            </a:r>
            <a:r>
              <a:rPr lang="pl-PL" dirty="0"/>
              <a:t>w celu przeprowadzenia procesu rekrutacji zgodnie z jej regulaminem. </a:t>
            </a:r>
          </a:p>
          <a:p>
            <a:r>
              <a:rPr lang="pl-PL" dirty="0"/>
              <a:t>Proces rekrutacji obejmuje 3 etapy rekrutacji: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 I etap - złożenie dokumentów:</a:t>
            </a:r>
          </a:p>
          <a:p>
            <a:pPr>
              <a:buFontTx/>
              <a:buChar char="-"/>
            </a:pPr>
            <a:r>
              <a:rPr lang="pl-PL" dirty="0"/>
              <a:t>deklaracja uczestnictwa na </a:t>
            </a:r>
            <a:r>
              <a:rPr lang="pl-PL" dirty="0" err="1"/>
              <a:t>job-shadowing</a:t>
            </a:r>
            <a:r>
              <a:rPr lang="pl-PL" dirty="0"/>
              <a:t> </a:t>
            </a:r>
          </a:p>
          <a:p>
            <a:pPr>
              <a:buFontTx/>
              <a:buChar char="-"/>
            </a:pPr>
            <a:r>
              <a:rPr lang="pl-PL" dirty="0" err="1"/>
              <a:t>Europass</a:t>
            </a:r>
            <a:r>
              <a:rPr lang="pl-PL" dirty="0"/>
              <a:t> CV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II etap – rozmowa z Komisją Rekrutacyjną </a:t>
            </a:r>
            <a:r>
              <a:rPr lang="pl-PL" dirty="0"/>
              <a:t>na temat zaangażowania      w pracę z uczniami i działania na rzecz rozwoju szkoły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III etap – test z języka angielskiego</a:t>
            </a:r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sz="800" dirty="0"/>
          </a:p>
          <a:p>
            <a:endParaRPr lang="pl-PL" sz="800" dirty="0"/>
          </a:p>
        </p:txBody>
      </p:sp>
      <p:pic>
        <p:nvPicPr>
          <p:cNvPr id="7" name="Obraz 6" descr="Obraz zawierający sterta&#10;&#10;Opis wygenerowany automatycznie">
            <a:extLst>
              <a:ext uri="{FF2B5EF4-FFF2-40B4-BE49-F238E27FC236}">
                <a16:creationId xmlns:a16="http://schemas.microsoft.com/office/drawing/2014/main" id="{12988263-52B7-B56C-1902-47AF8D37C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1862" y="487680"/>
            <a:ext cx="3247541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9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796C8-DCDB-9726-377E-8BB71900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9886950" cy="1485900"/>
          </a:xfrm>
        </p:spPr>
        <p:txBody>
          <a:bodyPr>
            <a:normAutofit/>
          </a:bodyPr>
          <a:lstStyle/>
          <a:p>
            <a:r>
              <a:rPr lang="pl-PL" sz="2800" b="1" u="sng" dirty="0">
                <a:solidFill>
                  <a:schemeClr val="tx1"/>
                </a:solidFill>
              </a:rPr>
              <a:t>Działania Zespołu Projektowego i Komisji Rekrutacyjnej</a:t>
            </a:r>
            <a:br>
              <a:rPr lang="pl-PL" sz="2800" b="1" u="sng" dirty="0">
                <a:solidFill>
                  <a:schemeClr val="tx1"/>
                </a:solidFill>
              </a:rPr>
            </a:br>
            <a:r>
              <a:rPr lang="pl-PL" sz="2800" b="1" u="sng" dirty="0">
                <a:solidFill>
                  <a:schemeClr val="tx1"/>
                </a:solidFill>
              </a:rPr>
              <a:t>w czasie rekrutacji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83F2D8D-B53A-B1D5-035C-ACB40E8A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446" r="32752" b="-1"/>
          <a:stretch/>
        </p:blipFill>
        <p:spPr>
          <a:xfrm>
            <a:off x="914400" y="1965960"/>
            <a:ext cx="2465071" cy="359664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DC2CE7-C780-9D72-CB92-82AD764D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081" y="1584960"/>
            <a:ext cx="8503920" cy="527304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Zespół Projektowy  </a:t>
            </a:r>
            <a:r>
              <a:rPr lang="pl-PL" b="1" dirty="0"/>
              <a:t>-  </a:t>
            </a:r>
            <a:r>
              <a:rPr lang="pl-PL" dirty="0"/>
              <a:t>bierze udział w </a:t>
            </a:r>
            <a:r>
              <a:rPr lang="pl-PL" b="1" dirty="0"/>
              <a:t>spotkaniach dotyczących prac związanych   z projektem</a:t>
            </a:r>
            <a:r>
              <a:rPr lang="pl-PL" dirty="0"/>
              <a:t>, </a:t>
            </a:r>
            <a:r>
              <a:rPr lang="pl-PL" b="1" dirty="0"/>
              <a:t>zapoznaje</a:t>
            </a:r>
            <a:r>
              <a:rPr lang="pl-PL" dirty="0"/>
              <a:t> uczestników z </a:t>
            </a:r>
            <a:r>
              <a:rPr lang="pl-PL" b="1" dirty="0"/>
              <a:t>regulaminem rekrutacji</a:t>
            </a:r>
            <a:r>
              <a:rPr lang="pl-PL" dirty="0"/>
              <a:t>, </a:t>
            </a:r>
            <a:r>
              <a:rPr lang="pl-PL" b="1" dirty="0"/>
              <a:t>przekazuje </a:t>
            </a:r>
            <a:r>
              <a:rPr lang="pl-PL" dirty="0"/>
              <a:t>wszystkie niezbędne i bieżące informacje zadeklarowanym kandydatom, </a:t>
            </a:r>
            <a:r>
              <a:rPr lang="pl-PL" b="1" dirty="0"/>
              <a:t>informuje o liście osób zakwalifikowanych do projektu</a:t>
            </a:r>
          </a:p>
          <a:p>
            <a:r>
              <a:rPr lang="pl-PL" b="1" dirty="0">
                <a:solidFill>
                  <a:srgbClr val="0070C0"/>
                </a:solidFill>
              </a:rPr>
              <a:t>Komisja Rekrutacyjna </a:t>
            </a:r>
            <a:r>
              <a:rPr lang="pl-PL" dirty="0"/>
              <a:t>- na podstawie złożonych przez kandydata dokumentów </a:t>
            </a:r>
            <a:r>
              <a:rPr lang="pl-PL" b="1" dirty="0"/>
              <a:t>weryfikuje</a:t>
            </a:r>
            <a:r>
              <a:rPr lang="pl-PL" dirty="0"/>
              <a:t> czy spełnia on </a:t>
            </a:r>
            <a:r>
              <a:rPr lang="pl-PL" b="1" dirty="0"/>
              <a:t>kryteria formalne </a:t>
            </a:r>
            <a:r>
              <a:rPr lang="pl-PL" dirty="0"/>
              <a:t>zawarte w regulaminie, </a:t>
            </a:r>
            <a:r>
              <a:rPr lang="pl-PL" b="1" dirty="0"/>
              <a:t>przeprowadza rozmowy kwalifikacyjne </a:t>
            </a:r>
            <a:r>
              <a:rPr lang="pl-PL" dirty="0"/>
              <a:t>oraz </a:t>
            </a:r>
            <a:r>
              <a:rPr lang="pl-PL" b="1" dirty="0"/>
              <a:t>ocenia test z języka angielskiego</a:t>
            </a:r>
            <a:r>
              <a:rPr lang="pl-PL" dirty="0"/>
              <a:t>. </a:t>
            </a:r>
            <a:r>
              <a:rPr lang="pl-PL" u="sng" dirty="0"/>
              <a:t>Przedstawia wyniki rekrutacji Zespołowi Projektowemu.</a:t>
            </a:r>
          </a:p>
          <a:p>
            <a:r>
              <a:rPr lang="pl-PL" b="1" u="sng" dirty="0"/>
              <a:t>Nabór uczestników projektu odbędzie się w dwóch turach: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I tura </a:t>
            </a:r>
            <a:r>
              <a:rPr lang="pl-PL" dirty="0">
                <a:solidFill>
                  <a:srgbClr val="FF0000"/>
                </a:solidFill>
              </a:rPr>
              <a:t>– na miesiące: </a:t>
            </a:r>
            <a:r>
              <a:rPr lang="pl-PL" b="1" dirty="0">
                <a:solidFill>
                  <a:srgbClr val="FF0000"/>
                </a:solidFill>
              </a:rPr>
              <a:t>kwiecień, maj, czerwiec – </a:t>
            </a:r>
            <a:r>
              <a:rPr lang="pl-PL" b="1" dirty="0">
                <a:solidFill>
                  <a:schemeClr val="tx1"/>
                </a:solidFill>
              </a:rPr>
              <a:t>nabór w styczniu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II tura </a:t>
            </a:r>
            <a:r>
              <a:rPr lang="pl-PL" dirty="0">
                <a:solidFill>
                  <a:srgbClr val="FF0000"/>
                </a:solidFill>
              </a:rPr>
              <a:t>– na miesiące: </a:t>
            </a:r>
            <a:r>
              <a:rPr lang="pl-PL" b="1" dirty="0">
                <a:solidFill>
                  <a:srgbClr val="FF0000"/>
                </a:solidFill>
              </a:rPr>
              <a:t>wrzesień i październik </a:t>
            </a:r>
            <a:r>
              <a:rPr lang="pl-PL" dirty="0"/>
              <a:t>(prosimy o przemyślenie decyzji w przypadku, gdy kandydat rozważa zmianę pracy) – </a:t>
            </a:r>
            <a:r>
              <a:rPr lang="pl-PL" b="1" dirty="0"/>
              <a:t>nabór w czerwcu</a:t>
            </a:r>
            <a:r>
              <a:rPr lang="pl-PL" dirty="0"/>
              <a:t>, ale wszystkie niezbędne dokumenty składamy już teraz</a:t>
            </a:r>
          </a:p>
          <a:p>
            <a:pPr marL="0" indent="0">
              <a:buNone/>
            </a:pPr>
            <a:endParaRPr lang="pl-PL" sz="14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04488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8AD213-FEF4-A779-67F4-9E97C455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271462"/>
            <a:ext cx="9886950" cy="1900238"/>
          </a:xfrm>
        </p:spPr>
        <p:txBody>
          <a:bodyPr>
            <a:normAutofit/>
          </a:bodyPr>
          <a:lstStyle/>
          <a:p>
            <a:r>
              <a:rPr lang="pl-PL" b="1" u="sng" dirty="0"/>
              <a:t>Kryteria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3F8DF5-826C-B66D-0124-0E294995F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263" y="590308"/>
            <a:ext cx="7515225" cy="55818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800" b="1" u="sng" dirty="0"/>
          </a:p>
          <a:p>
            <a:pPr marL="0" indent="0">
              <a:buNone/>
            </a:pPr>
            <a:endParaRPr lang="pl-PL" sz="1800" b="1" u="sng" dirty="0"/>
          </a:p>
          <a:p>
            <a:pPr marL="0" indent="0">
              <a:buNone/>
            </a:pPr>
            <a:endParaRPr lang="pl-PL" sz="1800" b="1" u="sng" dirty="0"/>
          </a:p>
          <a:p>
            <a:pPr marL="0" indent="0">
              <a:buNone/>
            </a:pPr>
            <a:r>
              <a:rPr lang="pl-PL" sz="2400" b="1" u="sng" dirty="0"/>
              <a:t>FORMALNE:</a:t>
            </a:r>
          </a:p>
          <a:p>
            <a:pPr marL="0" indent="0">
              <a:buNone/>
            </a:pPr>
            <a:endParaRPr lang="pl-PL" sz="2400" b="1" u="sng" dirty="0"/>
          </a:p>
          <a:p>
            <a:pPr marL="514350" indent="-514350">
              <a:buAutoNum type="arabicPeriod"/>
            </a:pPr>
            <a:r>
              <a:rPr lang="pl-PL" sz="2400" dirty="0"/>
              <a:t>Kandydat jest </a:t>
            </a:r>
            <a:r>
              <a:rPr lang="pl-PL" sz="2400" b="1" dirty="0"/>
              <a:t>członkiem kadry zarządzającej, pedagogiem, psychologiem lub nauczycielem SP 312.</a:t>
            </a:r>
          </a:p>
          <a:p>
            <a:pPr marL="514350" indent="-514350">
              <a:buAutoNum type="arabicPeriod"/>
            </a:pPr>
            <a:r>
              <a:rPr lang="pl-PL" sz="2400" dirty="0"/>
              <a:t>Posiada min. </a:t>
            </a:r>
            <a:r>
              <a:rPr lang="pl-PL" sz="2400" b="1" dirty="0"/>
              <a:t>2 letni staż pracy </a:t>
            </a:r>
            <a:r>
              <a:rPr lang="pl-PL" sz="2400" dirty="0"/>
              <a:t>w oświacie.</a:t>
            </a:r>
          </a:p>
          <a:p>
            <a:pPr marL="514350" indent="-514350">
              <a:buAutoNum type="arabicPeriod"/>
            </a:pPr>
            <a:r>
              <a:rPr lang="pl-PL" sz="2400" dirty="0"/>
              <a:t>Posiada znajomość </a:t>
            </a:r>
            <a:r>
              <a:rPr lang="pl-PL" sz="2400" b="1" dirty="0"/>
              <a:t>języka angielskiego w stopniu komunikatywnym.</a:t>
            </a:r>
          </a:p>
          <a:p>
            <a:pPr marL="0" indent="0">
              <a:buNone/>
            </a:pPr>
            <a:endParaRPr lang="pl-PL" sz="1800" dirty="0"/>
          </a:p>
          <a:p>
            <a:pPr marL="514350" indent="-514350">
              <a:buAutoNum type="arabicPeriod"/>
            </a:pPr>
            <a:endParaRPr lang="pl-PL" sz="1800" dirty="0"/>
          </a:p>
        </p:txBody>
      </p:sp>
      <p:pic>
        <p:nvPicPr>
          <p:cNvPr id="7" name="Obraz 6" descr="Obraz zawierający tekst, woda, port, brzeg&#10;&#10;Opis wygenerowany automatycznie">
            <a:extLst>
              <a:ext uri="{FF2B5EF4-FFF2-40B4-BE49-F238E27FC236}">
                <a16:creationId xmlns:a16="http://schemas.microsoft.com/office/drawing/2014/main" id="{B029CE11-A330-042C-CEC6-8E48D0C0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0" y="3848100"/>
            <a:ext cx="3351998" cy="2324100"/>
          </a:xfrm>
          <a:prstGeom prst="rect">
            <a:avLst/>
          </a:prstGeom>
        </p:spPr>
      </p:pic>
      <p:pic>
        <p:nvPicPr>
          <p:cNvPr id="9" name="Obraz 8" descr="Obraz zawierający budynek, blok mieszkalny, zewnętrzne&#10;&#10;Opis wygenerowany automatycznie">
            <a:extLst>
              <a:ext uri="{FF2B5EF4-FFF2-40B4-BE49-F238E27FC236}">
                <a16:creationId xmlns:a16="http://schemas.microsoft.com/office/drawing/2014/main" id="{1EBB3EB3-58C1-C87D-EE15-2A340C7D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28750"/>
            <a:ext cx="3251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1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5DA423-1E6A-406A-9B05-E620EFA1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148F1A-6873-2C40-73FA-01CF9AB3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pl-PL" sz="3400" b="1" u="sng"/>
              <a:t>Zadania uczestników</a:t>
            </a:r>
            <a:br>
              <a:rPr lang="pl-PL" sz="3400" b="1" u="sng"/>
            </a:br>
            <a:br>
              <a:rPr lang="pl-PL" sz="3400" b="1" u="sng"/>
            </a:br>
            <a:endParaRPr lang="pl-PL" sz="3400" b="1" u="sng"/>
          </a:p>
        </p:txBody>
      </p:sp>
      <p:pic>
        <p:nvPicPr>
          <p:cNvPr id="6" name="Obraz 5" descr="Osoby pracujące nad tym">
            <a:extLst>
              <a:ext uri="{FF2B5EF4-FFF2-40B4-BE49-F238E27FC236}">
                <a16:creationId xmlns:a16="http://schemas.microsoft.com/office/drawing/2014/main" id="{F862F128-2ECD-965E-A5B4-FF6CA7B40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4" r="5877" b="2"/>
          <a:stretch/>
        </p:blipFill>
        <p:spPr>
          <a:xfrm>
            <a:off x="0" y="213360"/>
            <a:ext cx="4373525" cy="3002281"/>
          </a:xfrm>
          <a:prstGeom prst="rect">
            <a:avLst/>
          </a:prstGeom>
        </p:spPr>
      </p:pic>
      <p:pic>
        <p:nvPicPr>
          <p:cNvPr id="5" name="Obraz 4" descr="Obraz zawierający zewnętrzne, roślina&#10;&#10;Opis wygenerowany automatycznie">
            <a:extLst>
              <a:ext uri="{FF2B5EF4-FFF2-40B4-BE49-F238E27FC236}">
                <a16:creationId xmlns:a16="http://schemas.microsoft.com/office/drawing/2014/main" id="{629620E1-00F4-D466-EEA2-A73EC74CC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46" b="2"/>
          <a:stretch/>
        </p:blipFill>
        <p:spPr>
          <a:xfrm>
            <a:off x="20" y="3429000"/>
            <a:ext cx="4373525" cy="3438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408C03-B752-49FB-ABD5-7ED758AE4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3D128F-55DF-A4DE-3B5B-243450149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813560"/>
            <a:ext cx="6435856" cy="4358640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pl-PL" sz="2400" b="1" dirty="0"/>
              <a:t>Przygotowanie do udziału w projekcie zgodnie z jego założeniami poprzez m.in.:</a:t>
            </a:r>
            <a:endParaRPr lang="pl-PL" sz="2400" dirty="0"/>
          </a:p>
          <a:p>
            <a:pPr>
              <a:buFontTx/>
              <a:buChar char="-"/>
            </a:pPr>
            <a:r>
              <a:rPr lang="pl-PL" sz="2400" dirty="0"/>
              <a:t>szeroko pojętą </a:t>
            </a:r>
            <a:r>
              <a:rPr lang="pl-PL" sz="2400" b="1" dirty="0"/>
              <a:t>współpracę z Zespołem Projektowym</a:t>
            </a:r>
          </a:p>
          <a:p>
            <a:pPr>
              <a:buFontTx/>
              <a:buChar char="-"/>
            </a:pPr>
            <a:r>
              <a:rPr lang="pl-PL" sz="2400" b="1" dirty="0"/>
              <a:t>dopełnienie </a:t>
            </a:r>
            <a:r>
              <a:rPr lang="pl-PL" sz="2400" dirty="0"/>
              <a:t>wszelkich wymaganych </a:t>
            </a:r>
            <a:r>
              <a:rPr lang="pl-PL" sz="2400" b="1" dirty="0"/>
              <a:t>formalności </a:t>
            </a:r>
            <a:r>
              <a:rPr lang="pl-PL" sz="2400" dirty="0"/>
              <a:t>związanych z wyjazdem </a:t>
            </a:r>
          </a:p>
          <a:p>
            <a:pPr>
              <a:buFontTx/>
              <a:buChar char="-"/>
            </a:pPr>
            <a:r>
              <a:rPr lang="pl-PL" sz="2400" b="1" dirty="0"/>
              <a:t>udział w spotkaniach/szkoleniach,</a:t>
            </a:r>
            <a:r>
              <a:rPr lang="pl-PL" sz="2400" dirty="0"/>
              <a:t> przygotowujących do udziału w projekcie</a:t>
            </a:r>
          </a:p>
          <a:p>
            <a:pPr>
              <a:buFontTx/>
              <a:buChar char="-"/>
            </a:pPr>
            <a:r>
              <a:rPr lang="pl-PL" sz="2400" b="1" dirty="0"/>
              <a:t>udział w kursie językowym</a:t>
            </a:r>
            <a:r>
              <a:rPr lang="pl-PL" sz="2400" dirty="0"/>
              <a:t>, który odbędzie się na terenie szkoły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81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26FB4C-3299-4D27-9176-0B27C8CCD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3F0E84-840A-E920-A262-4ED8038A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br>
              <a:rPr lang="pl-PL" dirty="0"/>
            </a:br>
            <a:endParaRPr lang="pl-PL" dirty="0"/>
          </a:p>
        </p:txBody>
      </p:sp>
      <p:pic>
        <p:nvPicPr>
          <p:cNvPr id="7" name="Obraz 6" descr="Obraz zawierający góra, zewnętrzne, niebo, przyroda&#10;&#10;Opis wygenerowany automatycznie">
            <a:extLst>
              <a:ext uri="{FF2B5EF4-FFF2-40B4-BE49-F238E27FC236}">
                <a16:creationId xmlns:a16="http://schemas.microsoft.com/office/drawing/2014/main" id="{7263DD3B-3D63-8581-D9CB-19DF02F12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8" r="20289" b="-3"/>
          <a:stretch/>
        </p:blipFill>
        <p:spPr>
          <a:xfrm>
            <a:off x="706695" y="-376"/>
            <a:ext cx="4051043" cy="4043938"/>
          </a:xfrm>
          <a:prstGeom prst="rect">
            <a:avLst/>
          </a:prstGeom>
        </p:spPr>
      </p:pic>
      <p:pic>
        <p:nvPicPr>
          <p:cNvPr id="9" name="Obraz 8" descr="Obraz zawierający pizza, żywność, naczynie, krojone&#10;&#10;Opis wygenerowany automatycznie">
            <a:extLst>
              <a:ext uri="{FF2B5EF4-FFF2-40B4-BE49-F238E27FC236}">
                <a16:creationId xmlns:a16="http://schemas.microsoft.com/office/drawing/2014/main" id="{DFF06D55-2AED-D220-8B36-F4A16770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43" b="14468"/>
          <a:stretch/>
        </p:blipFill>
        <p:spPr>
          <a:xfrm>
            <a:off x="1443038" y="4385120"/>
            <a:ext cx="3314700" cy="23157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0CF787-9B6A-4C47-8FA9-E0AAF6357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C177E1-3F4D-D5B5-18C8-E5216344A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739" y="320040"/>
            <a:ext cx="7297102" cy="5547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2. Udział w mobilności poprzez m.in.: </a:t>
            </a:r>
          </a:p>
          <a:p>
            <a:pPr marL="0" indent="0">
              <a:buNone/>
            </a:pPr>
            <a:endParaRPr lang="pl-PL" b="1" dirty="0"/>
          </a:p>
          <a:p>
            <a:pPr>
              <a:buFontTx/>
              <a:buChar char="-"/>
            </a:pPr>
            <a:r>
              <a:rPr lang="pl-PL" b="1" dirty="0" err="1"/>
              <a:t>job-shadowing</a:t>
            </a:r>
            <a:r>
              <a:rPr lang="pl-PL" b="1" dirty="0"/>
              <a:t> </a:t>
            </a:r>
            <a:r>
              <a:rPr lang="pl-PL" dirty="0"/>
              <a:t>w sycylijskich szkołach – obserwacja                   i </a:t>
            </a:r>
            <a:r>
              <a:rPr lang="pl-PL" b="1" dirty="0"/>
              <a:t>zapoznanie </a:t>
            </a:r>
            <a:r>
              <a:rPr lang="pl-PL" dirty="0"/>
              <a:t>z włoskim </a:t>
            </a:r>
            <a:r>
              <a:rPr lang="pl-PL" b="1" dirty="0"/>
              <a:t>systemem nauczania</a:t>
            </a:r>
            <a:r>
              <a:rPr lang="pl-PL" dirty="0"/>
              <a:t>, metodami           i formami nauczania</a:t>
            </a:r>
          </a:p>
          <a:p>
            <a:pPr>
              <a:buFontTx/>
              <a:buChar char="-"/>
            </a:pPr>
            <a:r>
              <a:rPr lang="pl-PL" b="1" dirty="0"/>
              <a:t>doskonalenie umiejętności językowych</a:t>
            </a:r>
          </a:p>
          <a:p>
            <a:pPr>
              <a:buFontTx/>
              <a:buChar char="-"/>
            </a:pPr>
            <a:r>
              <a:rPr lang="pl-PL" b="1" dirty="0"/>
              <a:t>zapoznanie z kulturą Włoch </a:t>
            </a:r>
            <a:r>
              <a:rPr lang="pl-PL" dirty="0"/>
              <a:t>poprzez obserwację i zwiedzanie Sycylii </a:t>
            </a:r>
          </a:p>
          <a:p>
            <a:pPr>
              <a:buFontTx/>
              <a:buChar char="-"/>
            </a:pPr>
            <a:r>
              <a:rPr lang="pl-PL" b="1" dirty="0"/>
              <a:t>nawiązanie kontaktów międzynarodowych</a:t>
            </a:r>
          </a:p>
          <a:p>
            <a:pPr>
              <a:buFontTx/>
              <a:buChar char="-"/>
            </a:pPr>
            <a:r>
              <a:rPr lang="pl-PL" b="1" dirty="0"/>
              <a:t>publikowanie przebiegu projektu np. stronie internetowej szkoły, Facebooku czy Instagramie szkolnym</a:t>
            </a:r>
          </a:p>
          <a:p>
            <a:pPr>
              <a:buFontTx/>
              <a:buChar char="-"/>
            </a:pPr>
            <a:endParaRPr lang="pl-PL" sz="1900" b="1" dirty="0"/>
          </a:p>
          <a:p>
            <a:pPr marL="0" indent="0">
              <a:buNone/>
            </a:pPr>
            <a:endParaRPr lang="pl-PL" sz="1900" dirty="0"/>
          </a:p>
        </p:txBody>
      </p:sp>
      <p:pic>
        <p:nvPicPr>
          <p:cNvPr id="17" name="Obraz 16" descr="Obraz zawierający sypialnia, pomieszczenie&#10;&#10;Opis wygenerowany automatycznie">
            <a:extLst>
              <a:ext uri="{FF2B5EF4-FFF2-40B4-BE49-F238E27FC236}">
                <a16:creationId xmlns:a16="http://schemas.microsoft.com/office/drawing/2014/main" id="{49BD5A4B-9107-0510-2B38-9D73A3A9C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80421"/>
            <a:ext cx="4508779" cy="18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0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góra, niebo, zewnętrzne, budynek&#10;&#10;Opis wygenerowany automatycznie">
            <a:extLst>
              <a:ext uri="{FF2B5EF4-FFF2-40B4-BE49-F238E27FC236}">
                <a16:creationId xmlns:a16="http://schemas.microsoft.com/office/drawing/2014/main" id="{9E8C9C92-A015-C7B3-9C5B-A811B396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r="25575" b="1"/>
          <a:stretch/>
        </p:blipFill>
        <p:spPr>
          <a:xfrm>
            <a:off x="914401" y="1014414"/>
            <a:ext cx="3500437" cy="288702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B80FD0-9219-3693-A045-310CD2721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838" y="200025"/>
            <a:ext cx="7929562" cy="6457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600" b="1" dirty="0"/>
              <a:t>3. Wykonanie zadań po powrocie z Sycylii poprzez m.in.: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-     napisanie </a:t>
            </a:r>
            <a:r>
              <a:rPr lang="pl-PL" b="1" dirty="0"/>
              <a:t>testu końcowego z języka angielskiego</a:t>
            </a:r>
            <a:r>
              <a:rPr lang="pl-PL" dirty="0"/>
              <a:t> </a:t>
            </a:r>
          </a:p>
          <a:p>
            <a:pPr>
              <a:buFontTx/>
              <a:buChar char="-"/>
            </a:pPr>
            <a:r>
              <a:rPr lang="pl-PL" b="1" dirty="0"/>
              <a:t>poprawę </a:t>
            </a:r>
            <a:r>
              <a:rPr lang="pl-PL" dirty="0"/>
              <a:t>warsztatu </a:t>
            </a:r>
            <a:r>
              <a:rPr lang="pl-PL" b="1" dirty="0"/>
              <a:t>pracy metodycznej</a:t>
            </a:r>
          </a:p>
          <a:p>
            <a:pPr>
              <a:buFontTx/>
              <a:buChar char="-"/>
            </a:pPr>
            <a:r>
              <a:rPr lang="pl-PL" b="1" dirty="0"/>
              <a:t>poszerzenie poziomu korzystania z narzędzi technologii informacyjnej </a:t>
            </a:r>
            <a:r>
              <a:rPr lang="pl-PL" dirty="0"/>
              <a:t>podczas pracy z uczniami</a:t>
            </a:r>
          </a:p>
          <a:p>
            <a:pPr>
              <a:buFontTx/>
              <a:buChar char="-"/>
            </a:pPr>
            <a:r>
              <a:rPr lang="pl-PL" dirty="0"/>
              <a:t>przeprowadzenie </a:t>
            </a:r>
            <a:r>
              <a:rPr lang="pl-PL" b="1" dirty="0"/>
              <a:t>lekcji pokazowych</a:t>
            </a:r>
            <a:r>
              <a:rPr lang="pl-PL" dirty="0"/>
              <a:t> (otwartych) z użyciem poznanych metod</a:t>
            </a:r>
          </a:p>
          <a:p>
            <a:pPr>
              <a:buFontTx/>
              <a:buChar char="-"/>
            </a:pPr>
            <a:r>
              <a:rPr lang="pl-PL" dirty="0"/>
              <a:t>podjęcie </a:t>
            </a:r>
            <a:r>
              <a:rPr lang="pl-PL" b="1" dirty="0"/>
              <a:t>inicjatyw edukacyjnych, innowacji</a:t>
            </a:r>
          </a:p>
          <a:p>
            <a:pPr>
              <a:buFontTx/>
              <a:buChar char="-"/>
            </a:pPr>
            <a:r>
              <a:rPr lang="pl-PL" dirty="0"/>
              <a:t>podtrzymanie </a:t>
            </a:r>
            <a:r>
              <a:rPr lang="pl-PL" b="1" dirty="0"/>
              <a:t>kontaktów międzynarodowych</a:t>
            </a:r>
            <a:r>
              <a:rPr lang="pl-PL" dirty="0"/>
              <a:t>, praca na platformie          </a:t>
            </a:r>
            <a:r>
              <a:rPr lang="pl-PL" b="1" dirty="0"/>
              <a:t>e-</a:t>
            </a:r>
            <a:r>
              <a:rPr lang="pl-PL" b="1" dirty="0" err="1"/>
              <a:t>Twinning</a:t>
            </a:r>
            <a:endParaRPr lang="pl-PL" b="1" dirty="0"/>
          </a:p>
          <a:p>
            <a:pPr>
              <a:buFontTx/>
              <a:buChar char="-"/>
            </a:pPr>
            <a:r>
              <a:rPr lang="pl-PL" b="1" dirty="0"/>
              <a:t>wymianę doświadczeń </a:t>
            </a:r>
            <a:r>
              <a:rPr lang="pl-PL" dirty="0"/>
              <a:t>z resztą szkolnego środowiska – nauczycielami i uczniami szkoły poprzez np. organizację szkoleń, przygotowanie prezentacji multimedialnych, lekcje otwarte</a:t>
            </a:r>
          </a:p>
          <a:p>
            <a:pPr>
              <a:buFontTx/>
              <a:buChar char="-"/>
            </a:pPr>
            <a:r>
              <a:rPr lang="pl-PL" b="1" dirty="0"/>
              <a:t>organizację Dnia Kultury Włoskiej </a:t>
            </a:r>
            <a:r>
              <a:rPr lang="pl-PL" dirty="0"/>
              <a:t>dla społeczności szkolnej</a:t>
            </a:r>
          </a:p>
          <a:p>
            <a:pPr>
              <a:buFontTx/>
              <a:buChar char="-"/>
            </a:pPr>
            <a:r>
              <a:rPr lang="pl-PL" b="1" dirty="0"/>
              <a:t>Upowszechnianie i publikowanie</a:t>
            </a:r>
            <a:r>
              <a:rPr lang="pl-PL" dirty="0"/>
              <a:t> </a:t>
            </a:r>
            <a:r>
              <a:rPr lang="pl-PL" b="1" dirty="0"/>
              <a:t>rezultatów udziału w projekcie </a:t>
            </a:r>
            <a:r>
              <a:rPr lang="pl-PL" dirty="0"/>
              <a:t>m.in. na </a:t>
            </a:r>
            <a:r>
              <a:rPr lang="pl-PL" b="1" dirty="0"/>
              <a:t>stronie internetowej szkoły, Facebooku czy Instagramie szkolnym</a:t>
            </a:r>
          </a:p>
          <a:p>
            <a:pPr>
              <a:buFontTx/>
              <a:buChar char="-"/>
            </a:pPr>
            <a:r>
              <a:rPr lang="pl-PL" dirty="0"/>
              <a:t>bieżące </a:t>
            </a:r>
            <a:r>
              <a:rPr lang="pl-PL" b="1" dirty="0"/>
              <a:t>wypełnianie wymaganej dokumentacji, skrupulatny udział w napisaniu niezbędnych dokumentów w tym sprawozdania z uczestnictwa w projekcie – </a:t>
            </a:r>
            <a:r>
              <a:rPr lang="pl-PL" b="1" dirty="0">
                <a:solidFill>
                  <a:srgbClr val="FF0000"/>
                </a:solidFill>
              </a:rPr>
              <a:t>WAŻNE !!!</a:t>
            </a:r>
          </a:p>
        </p:txBody>
      </p:sp>
      <p:pic>
        <p:nvPicPr>
          <p:cNvPr id="10" name="Obraz 9" descr="Obraz zawierający budynek, zewnętrzne, cegła, blok mieszkalny&#10;&#10;Opis wygenerowany automatycznie">
            <a:extLst>
              <a:ext uri="{FF2B5EF4-FFF2-40B4-BE49-F238E27FC236}">
                <a16:creationId xmlns:a16="http://schemas.microsoft.com/office/drawing/2014/main" id="{487FAE7E-867C-7221-4A35-76E948C0C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4069080"/>
            <a:ext cx="3500437" cy="25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1926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{3BF290CD-68BE-9448-A569-F3088B37969A}tf10001072</Template>
  <TotalTime>602</TotalTime>
  <Words>814</Words>
  <Application>Microsoft Macintosh PowerPoint</Application>
  <PresentationFormat>Panoramiczny</PresentationFormat>
  <Paragraphs>85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Franklin Gothic Book</vt:lpstr>
      <vt:lpstr>Muli</vt:lpstr>
      <vt:lpstr>Przycinanie</vt:lpstr>
      <vt:lpstr>„ SP 312 – stawiamy na rozwój ”  „ SP 312 – We Focus on Development ”</vt:lpstr>
      <vt:lpstr>Na czym polega projekt ?</vt:lpstr>
      <vt:lpstr>Główne cele projektu</vt:lpstr>
      <vt:lpstr>Proces rekrutacji </vt:lpstr>
      <vt:lpstr>Działania Zespołu Projektowego i Komisji Rekrutacyjnej w czasie rekrutacji</vt:lpstr>
      <vt:lpstr>Kryteria</vt:lpstr>
      <vt:lpstr>Zadania uczestników  </vt:lpstr>
      <vt:lpstr> </vt:lpstr>
      <vt:lpstr>Prezentacja programu PowerPoint</vt:lpstr>
      <vt:lpstr>„Połączenie sił to początek, pozostanie razem to postęp, wspólna praca to sukces” Henry Ford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 312 – stawiamy na rozwój</dc:title>
  <dc:creator>katarzyna kaczor</dc:creator>
  <cp:lastModifiedBy>Katarzyna Kaczor</cp:lastModifiedBy>
  <cp:revision>55</cp:revision>
  <dcterms:created xsi:type="dcterms:W3CDTF">2023-01-06T19:45:44Z</dcterms:created>
  <dcterms:modified xsi:type="dcterms:W3CDTF">2023-01-24T13:45:49Z</dcterms:modified>
</cp:coreProperties>
</file>