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7A6860-24DD-4923-5C2A-85739EE3E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059" y="2404534"/>
            <a:ext cx="10820400" cy="1646302"/>
          </a:xfrm>
        </p:spPr>
        <p:txBody>
          <a:bodyPr/>
          <a:lstStyle/>
          <a:p>
            <a:pPr algn="ctr"/>
            <a:r>
              <a:rPr lang="pl-PL" sz="7200" dirty="0">
                <a:latin typeface="Comic Sans MS" panose="030F0702030302020204" pitchFamily="66" charset="0"/>
              </a:rPr>
              <a:t>BEZPIECZEŃSTWO     W INTERNECIE</a:t>
            </a:r>
          </a:p>
        </p:txBody>
      </p:sp>
    </p:spTree>
    <p:extLst>
      <p:ext uri="{BB962C8B-B14F-4D97-AF65-F5344CB8AC3E}">
        <p14:creationId xmlns="" xmlns:p14="http://schemas.microsoft.com/office/powerpoint/2010/main" val="130155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F907AE4-6404-9CB1-6691-12479AC90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latin typeface="Comic Sans MS" panose="030F0702030302020204" pitchFamily="66" charset="0"/>
              </a:rPr>
              <a:t>Niebezpieczne treści</a:t>
            </a:r>
          </a:p>
        </p:txBody>
      </p:sp>
      <p:sp>
        <p:nvSpPr>
          <p:cNvPr id="4" name="Wybuch: 14 punktów 3">
            <a:extLst>
              <a:ext uri="{FF2B5EF4-FFF2-40B4-BE49-F238E27FC236}">
                <a16:creationId xmlns="" xmlns:a16="http://schemas.microsoft.com/office/drawing/2014/main" id="{03135410-1F5C-4A4B-C88E-7C25B66ECD17}"/>
              </a:ext>
            </a:extLst>
          </p:cNvPr>
          <p:cNvSpPr/>
          <p:nvPr/>
        </p:nvSpPr>
        <p:spPr>
          <a:xfrm rot="397344">
            <a:off x="932186" y="1264198"/>
            <a:ext cx="9136245" cy="4948284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4937C070-EB8D-3BD3-9B96-CB01A92BFD15}"/>
              </a:ext>
            </a:extLst>
          </p:cNvPr>
          <p:cNvSpPr txBox="1"/>
          <p:nvPr/>
        </p:nvSpPr>
        <p:spPr>
          <a:xfrm>
            <a:off x="2770094" y="3030071"/>
            <a:ext cx="4410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i="0" dirty="0">
                <a:solidFill>
                  <a:srgbClr val="372A2A"/>
                </a:solidFill>
                <a:effectLst/>
                <a:latin typeface="Comic Sans MS" panose="030F0702030302020204" pitchFamily="66" charset="0"/>
              </a:rPr>
              <a:t>Długie korzystanie z sieci może wywoływać agresję, na przykład poprzez źle dobrane treści dla dzieci</a:t>
            </a:r>
            <a:endParaRPr lang="pl-PL" sz="1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pl-PL" dirty="0"/>
          </a:p>
        </p:txBody>
      </p:sp>
      <p:pic>
        <p:nvPicPr>
          <p:cNvPr id="6" name="Picture 2" descr="turn around sign Sticker by Dr. Donna Thomas Rodgers">
            <a:extLst>
              <a:ext uri="{FF2B5EF4-FFF2-40B4-BE49-F238E27FC236}">
                <a16:creationId xmlns="" xmlns:a16="http://schemas.microsoft.com/office/drawing/2014/main" id="{CED2B653-69CA-8FD6-BB67-5DF76E04A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353" y="312935"/>
            <a:ext cx="2929384" cy="2929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94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4FD5D89-7B7F-F6BF-2553-C137D005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latin typeface="Comic Sans MS" panose="030F0702030302020204" pitchFamily="66" charset="0"/>
              </a:rPr>
              <a:t>Nieprawdziwe informacje</a:t>
            </a:r>
          </a:p>
        </p:txBody>
      </p:sp>
      <p:sp>
        <p:nvSpPr>
          <p:cNvPr id="4" name="Wybuch: 14 punktów 3">
            <a:extLst>
              <a:ext uri="{FF2B5EF4-FFF2-40B4-BE49-F238E27FC236}">
                <a16:creationId xmlns="" xmlns:a16="http://schemas.microsoft.com/office/drawing/2014/main" id="{9426C3EB-102D-C0B6-82AF-B875AC0B9344}"/>
              </a:ext>
            </a:extLst>
          </p:cNvPr>
          <p:cNvSpPr/>
          <p:nvPr/>
        </p:nvSpPr>
        <p:spPr>
          <a:xfrm rot="465838">
            <a:off x="653800" y="1212347"/>
            <a:ext cx="9259709" cy="4955104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3D1D94AB-6C5D-56A1-6B52-699B27BCA30D}"/>
              </a:ext>
            </a:extLst>
          </p:cNvPr>
          <p:cNvSpPr txBox="1"/>
          <p:nvPr/>
        </p:nvSpPr>
        <p:spPr>
          <a:xfrm>
            <a:off x="2743200" y="2841812"/>
            <a:ext cx="4554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Kolejnym, stosunkowo nowym zagrożeniem w </a:t>
            </a:r>
            <a:r>
              <a:rPr lang="pl-PL" sz="18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sieci są </a:t>
            </a:r>
            <a:r>
              <a:rPr lang="pl-PL" sz="18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tak zwane </a:t>
            </a:r>
            <a:r>
              <a:rPr lang="pl-PL" sz="18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pl-PL" sz="1800" b="1" i="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fake</a:t>
            </a:r>
            <a:r>
              <a:rPr lang="pl-PL" sz="1800" b="1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pl-PL" sz="1800" b="1" i="0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news</a:t>
            </a:r>
            <a:r>
              <a:rPr lang="pl-PL" sz="18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czyli nieprawdziwe informacje</a:t>
            </a:r>
            <a:endParaRPr lang="pl-PL" sz="1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pl-PL" dirty="0"/>
          </a:p>
        </p:txBody>
      </p:sp>
      <p:pic>
        <p:nvPicPr>
          <p:cNvPr id="6" name="Picture 2" descr="feed me trump Sticker by whosji">
            <a:extLst>
              <a:ext uri="{FF2B5EF4-FFF2-40B4-BE49-F238E27FC236}">
                <a16:creationId xmlns="" xmlns:a16="http://schemas.microsoft.com/office/drawing/2014/main" id="{13FAAC16-CDFC-7454-DF7B-5EAB2C8B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579" y="-3556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9850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B8E78500-ECDD-BF4A-1896-A57D8EFE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535" y="1096185"/>
            <a:ext cx="8596668" cy="1826581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>
                <a:latin typeface="Comic Sans MS" panose="030F0702030302020204" pitchFamily="66" charset="0"/>
              </a:rPr>
              <a:t>ZASADY BEZPIECZNEGO INTERNETU</a:t>
            </a:r>
          </a:p>
        </p:txBody>
      </p:sp>
      <p:pic>
        <p:nvPicPr>
          <p:cNvPr id="6" name="Picture 2" descr="mark exclamation Sticker">
            <a:extLst>
              <a:ext uri="{FF2B5EF4-FFF2-40B4-BE49-F238E27FC236}">
                <a16:creationId xmlns="" xmlns:a16="http://schemas.microsoft.com/office/drawing/2014/main" id="{39BB93F7-D819-4089-2600-1970C87CB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1967" y="3279822"/>
            <a:ext cx="1232453" cy="2987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rk exclamation Sticker">
            <a:extLst>
              <a:ext uri="{FF2B5EF4-FFF2-40B4-BE49-F238E27FC236}">
                <a16:creationId xmlns="" xmlns:a16="http://schemas.microsoft.com/office/drawing/2014/main" id="{94655353-F148-F88F-EA7F-74CA79A35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3873" y="3279821"/>
            <a:ext cx="1232453" cy="2987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ark exclamation Sticker">
            <a:extLst>
              <a:ext uri="{FF2B5EF4-FFF2-40B4-BE49-F238E27FC236}">
                <a16:creationId xmlns="" xmlns:a16="http://schemas.microsoft.com/office/drawing/2014/main" id="{21FB7C3E-F3D3-AC14-6F56-1ACCB4C4C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2321" y="3181211"/>
            <a:ext cx="1232453" cy="2987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1147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ybuch: 14 punktów 5">
            <a:extLst>
              <a:ext uri="{FF2B5EF4-FFF2-40B4-BE49-F238E27FC236}">
                <a16:creationId xmlns="" xmlns:a16="http://schemas.microsoft.com/office/drawing/2014/main" id="{895C882D-70C1-7452-32A4-DCD1537284F6}"/>
              </a:ext>
            </a:extLst>
          </p:cNvPr>
          <p:cNvSpPr/>
          <p:nvPr/>
        </p:nvSpPr>
        <p:spPr>
          <a:xfrm rot="687907">
            <a:off x="753036" y="430307"/>
            <a:ext cx="9296400" cy="5818094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6C8D287-691A-4238-D3CE-1B14FF3C2849}"/>
              </a:ext>
            </a:extLst>
          </p:cNvPr>
          <p:cNvSpPr txBox="1"/>
          <p:nvPr/>
        </p:nvSpPr>
        <p:spPr>
          <a:xfrm>
            <a:off x="2662518" y="2206869"/>
            <a:ext cx="463509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i="0" dirty="0">
                <a:effectLst/>
                <a:latin typeface="Comic Sans MS" panose="030F0702030302020204" pitchFamily="66" charset="0"/>
              </a:rPr>
              <a:t>Nie ufaj osobom poznanym przez </a:t>
            </a:r>
            <a:r>
              <a:rPr lang="pl-PL" sz="2800" i="0" dirty="0" smtClean="0">
                <a:effectLst/>
                <a:latin typeface="Comic Sans MS" panose="030F0702030302020204" pitchFamily="66" charset="0"/>
              </a:rPr>
              <a:t>Internet ! </a:t>
            </a:r>
          </a:p>
          <a:p>
            <a:pPr algn="ctr"/>
            <a:r>
              <a:rPr lang="pl-PL" sz="2800" i="0" dirty="0" smtClean="0">
                <a:effectLst/>
                <a:latin typeface="Comic Sans MS" panose="030F0702030302020204" pitchFamily="66" charset="0"/>
              </a:rPr>
              <a:t>Nigdy </a:t>
            </a:r>
            <a:r>
              <a:rPr lang="pl-PL" sz="2800" i="0" dirty="0">
                <a:effectLst/>
                <a:latin typeface="Comic Sans MS" panose="030F0702030302020204" pitchFamily="66" charset="0"/>
              </a:rPr>
              <a:t>nie wiesz kto znajduje się po drugiej stronie monitora!</a:t>
            </a:r>
            <a:endParaRPr lang="pl-PL" sz="2800" dirty="0">
              <a:latin typeface="Comic Sans MS" panose="030F0702030302020204" pitchFamily="66" charset="0"/>
            </a:endParaRPr>
          </a:p>
          <a:p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="" xmlns:a16="http://schemas.microsoft.com/office/drawing/2014/main" id="{7EBD5826-C2F4-DB59-BCA7-D4E1F3464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1492" y="3170618"/>
            <a:ext cx="3910343" cy="270344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CB48ADF1-BACC-F0DB-F029-53C413629C0C}"/>
              </a:ext>
            </a:extLst>
          </p:cNvPr>
          <p:cNvSpPr txBox="1"/>
          <p:nvPr/>
        </p:nvSpPr>
        <p:spPr>
          <a:xfrm>
            <a:off x="6535271" y="4473388"/>
            <a:ext cx="842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ZASADA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A2B280F3-E560-42C1-BFA7-F0D5A5B72935}"/>
              </a:ext>
            </a:extLst>
          </p:cNvPr>
          <p:cNvSpPr txBox="1"/>
          <p:nvPr/>
        </p:nvSpPr>
        <p:spPr>
          <a:xfrm>
            <a:off x="9182817" y="4473388"/>
            <a:ext cx="74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3021593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ybuch: 14 punktów 3">
            <a:extLst>
              <a:ext uri="{FF2B5EF4-FFF2-40B4-BE49-F238E27FC236}">
                <a16:creationId xmlns="" xmlns:a16="http://schemas.microsoft.com/office/drawing/2014/main" id="{176203DE-3A02-DB50-5D85-9630FA6C080A}"/>
              </a:ext>
            </a:extLst>
          </p:cNvPr>
          <p:cNvSpPr/>
          <p:nvPr/>
        </p:nvSpPr>
        <p:spPr>
          <a:xfrm rot="641902">
            <a:off x="273401" y="337224"/>
            <a:ext cx="9274419" cy="5709553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001B7A18-87B8-ED96-D9A8-A9E49124D281}"/>
              </a:ext>
            </a:extLst>
          </p:cNvPr>
          <p:cNvSpPr txBox="1"/>
          <p:nvPr/>
        </p:nvSpPr>
        <p:spPr>
          <a:xfrm>
            <a:off x="2254610" y="2355122"/>
            <a:ext cx="38413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Comic Sans MS" panose="030F0702030302020204" pitchFamily="66" charset="0"/>
              </a:rPr>
              <a:t>Nigdy nie pobieraj podejrzanych plików         i nie klikaj w podejrzane linki!</a:t>
            </a:r>
          </a:p>
          <a:p>
            <a:endParaRPr lang="pl-PL" dirty="0"/>
          </a:p>
        </p:txBody>
      </p:sp>
      <p:pic>
        <p:nvPicPr>
          <p:cNvPr id="11" name="Symbol zastępczy zawartości 7">
            <a:extLst>
              <a:ext uri="{FF2B5EF4-FFF2-40B4-BE49-F238E27FC236}">
                <a16:creationId xmlns="" xmlns:a16="http://schemas.microsoft.com/office/drawing/2014/main" id="{6B805049-6BEA-017B-1209-3CCBF8EE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91" y="3278452"/>
            <a:ext cx="4770751" cy="3298297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963CF244-72B5-A82E-BA6C-08E9A14B181C}"/>
              </a:ext>
            </a:extLst>
          </p:cNvPr>
          <p:cNvSpPr txBox="1"/>
          <p:nvPr/>
        </p:nvSpPr>
        <p:spPr>
          <a:xfrm>
            <a:off x="7557247" y="4867835"/>
            <a:ext cx="107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ZASADA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18730117-6963-244D-A8AA-3FF98A079ED3}"/>
              </a:ext>
            </a:extLst>
          </p:cNvPr>
          <p:cNvSpPr txBox="1"/>
          <p:nvPr/>
        </p:nvSpPr>
        <p:spPr>
          <a:xfrm>
            <a:off x="10850461" y="4867835"/>
            <a:ext cx="66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1617106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ybuch: 14 punktów 3">
            <a:extLst>
              <a:ext uri="{FF2B5EF4-FFF2-40B4-BE49-F238E27FC236}">
                <a16:creationId xmlns="" xmlns:a16="http://schemas.microsoft.com/office/drawing/2014/main" id="{B04B1B5F-458E-696F-13B8-8BD6AF13ED04}"/>
              </a:ext>
            </a:extLst>
          </p:cNvPr>
          <p:cNvSpPr/>
          <p:nvPr/>
        </p:nvSpPr>
        <p:spPr>
          <a:xfrm rot="864562">
            <a:off x="1533235" y="949010"/>
            <a:ext cx="8052689" cy="4959979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BD7D5017-C676-6E6F-7295-06FB839EF838}"/>
              </a:ext>
            </a:extLst>
          </p:cNvPr>
          <p:cNvSpPr txBox="1"/>
          <p:nvPr/>
        </p:nvSpPr>
        <p:spPr>
          <a:xfrm>
            <a:off x="3209365" y="2429435"/>
            <a:ext cx="3845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i="0" dirty="0">
                <a:effectLst/>
                <a:latin typeface="Comic Sans MS" panose="030F0702030302020204" pitchFamily="66" charset="0"/>
              </a:rPr>
              <a:t>Ogranicz czas spędzony przed komputerem. Gdy jest ładn</a:t>
            </a:r>
            <a:r>
              <a:rPr lang="pl-PL" sz="2400" dirty="0">
                <a:latin typeface="Comic Sans MS" panose="030F0702030302020204" pitchFamily="66" charset="0"/>
              </a:rPr>
              <a:t>a pogoda spędź czas na świeżym </a:t>
            </a:r>
            <a:r>
              <a:rPr lang="pl-PL" sz="2400" dirty="0" smtClean="0">
                <a:latin typeface="Comic Sans MS" panose="030F0702030302020204" pitchFamily="66" charset="0"/>
              </a:rPr>
              <a:t>powietrzu !</a:t>
            </a:r>
            <a:endParaRPr lang="pl-PL" sz="2400" dirty="0">
              <a:latin typeface="Comic Sans MS" panose="030F0702030302020204" pitchFamily="66" charset="0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79193C89-6D77-C958-E20A-8B1B81445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0483" y="3557219"/>
            <a:ext cx="3964318" cy="274076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8B199AAB-C559-C9B4-582A-BAAA85FAB790}"/>
              </a:ext>
            </a:extLst>
          </p:cNvPr>
          <p:cNvSpPr txBox="1"/>
          <p:nvPr/>
        </p:nvSpPr>
        <p:spPr>
          <a:xfrm>
            <a:off x="7960659" y="4885765"/>
            <a:ext cx="100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ZASADA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2DA17867-9D26-00AC-86B9-504FB8FB7A14}"/>
              </a:ext>
            </a:extLst>
          </p:cNvPr>
          <p:cNvSpPr txBox="1"/>
          <p:nvPr/>
        </p:nvSpPr>
        <p:spPr>
          <a:xfrm>
            <a:off x="10685929" y="4769224"/>
            <a:ext cx="64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338887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ybuch: 14 punktów 3">
            <a:extLst>
              <a:ext uri="{FF2B5EF4-FFF2-40B4-BE49-F238E27FC236}">
                <a16:creationId xmlns="" xmlns:a16="http://schemas.microsoft.com/office/drawing/2014/main" id="{8A0CA590-4C12-73F8-C36C-374901E2A7FD}"/>
              </a:ext>
            </a:extLst>
          </p:cNvPr>
          <p:cNvSpPr/>
          <p:nvPr/>
        </p:nvSpPr>
        <p:spPr>
          <a:xfrm rot="696130">
            <a:off x="1470212" y="1201270"/>
            <a:ext cx="7512423" cy="4724400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40D6949E-62E4-7C1D-BA63-77DB2E92DA06}"/>
              </a:ext>
            </a:extLst>
          </p:cNvPr>
          <p:cNvSpPr txBox="1"/>
          <p:nvPr/>
        </p:nvSpPr>
        <p:spPr>
          <a:xfrm>
            <a:off x="3388659" y="2886635"/>
            <a:ext cx="32900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Comic Sans MS" panose="030F0702030302020204" pitchFamily="66" charset="0"/>
              </a:rPr>
              <a:t>Szanuj innych w sieci nawet jeśli ich nie lubisz   i nie popierasz ich </a:t>
            </a:r>
            <a:r>
              <a:rPr lang="pl-PL" sz="2000" dirty="0" smtClean="0">
                <a:latin typeface="Comic Sans MS" panose="030F0702030302020204" pitchFamily="66" charset="0"/>
              </a:rPr>
              <a:t>zachowania !</a:t>
            </a:r>
            <a:endParaRPr lang="pl-PL" sz="2000" dirty="0">
              <a:latin typeface="Comic Sans MS" panose="030F0702030302020204" pitchFamily="66" charset="0"/>
            </a:endParaRP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C13ABB3F-92CB-0996-B04C-0461CC64C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8318" y="3429000"/>
            <a:ext cx="3868577" cy="268610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D3B7013F-8B50-4BF0-1708-01234DFF3CCB}"/>
              </a:ext>
            </a:extLst>
          </p:cNvPr>
          <p:cNvSpPr txBox="1"/>
          <p:nvPr/>
        </p:nvSpPr>
        <p:spPr>
          <a:xfrm>
            <a:off x="7754471" y="4661647"/>
            <a:ext cx="104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ZASADA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C2FB260E-B22B-DAF5-CCCF-8CA6E0A5085A}"/>
              </a:ext>
            </a:extLst>
          </p:cNvPr>
          <p:cNvSpPr txBox="1"/>
          <p:nvPr/>
        </p:nvSpPr>
        <p:spPr>
          <a:xfrm>
            <a:off x="10443882" y="466164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2527189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ybuch: 14 punktów 3">
            <a:extLst>
              <a:ext uri="{FF2B5EF4-FFF2-40B4-BE49-F238E27FC236}">
                <a16:creationId xmlns="" xmlns:a16="http://schemas.microsoft.com/office/drawing/2014/main" id="{ED19CE39-ADB7-F5EC-8C2E-6630D2F28F85}"/>
              </a:ext>
            </a:extLst>
          </p:cNvPr>
          <p:cNvSpPr/>
          <p:nvPr/>
        </p:nvSpPr>
        <p:spPr>
          <a:xfrm rot="729148">
            <a:off x="1177581" y="752795"/>
            <a:ext cx="7700683" cy="5154706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D8235901-65DD-F249-B05F-AEAF3C0FC21B}"/>
              </a:ext>
            </a:extLst>
          </p:cNvPr>
          <p:cNvSpPr txBox="1"/>
          <p:nvPr/>
        </p:nvSpPr>
        <p:spPr>
          <a:xfrm>
            <a:off x="3209365" y="2689412"/>
            <a:ext cx="3523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i="0" dirty="0">
                <a:effectLst/>
                <a:latin typeface="Comic Sans MS" panose="030F0702030302020204" pitchFamily="66" charset="0"/>
              </a:rPr>
              <a:t>Korzystaj z możliwości jakie daje Internet. Nie wykorzystuj go tylko do grania w gry i oglądania </a:t>
            </a:r>
            <a:r>
              <a:rPr lang="pl-PL" sz="1800" i="0" dirty="0" smtClean="0">
                <a:effectLst/>
                <a:latin typeface="Comic Sans MS" panose="030F0702030302020204" pitchFamily="66" charset="0"/>
              </a:rPr>
              <a:t>filmów !</a:t>
            </a: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81C66FE0-ABD3-FCE8-433C-F9CCFC0CE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553" y="3474206"/>
            <a:ext cx="3868577" cy="268610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0EB2DE55-48DE-F828-F432-FB85E52CF341}"/>
              </a:ext>
            </a:extLst>
          </p:cNvPr>
          <p:cNvSpPr txBox="1"/>
          <p:nvPr/>
        </p:nvSpPr>
        <p:spPr>
          <a:xfrm>
            <a:off x="8175811" y="4672120"/>
            <a:ext cx="99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ZASADA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117120E3-C75F-9243-78D7-62F98EDEFF14}"/>
              </a:ext>
            </a:extLst>
          </p:cNvPr>
          <p:cNvSpPr txBox="1"/>
          <p:nvPr/>
        </p:nvSpPr>
        <p:spPr>
          <a:xfrm>
            <a:off x="10972800" y="4672120"/>
            <a:ext cx="54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270904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ybuch: 14 punktów 3">
            <a:extLst>
              <a:ext uri="{FF2B5EF4-FFF2-40B4-BE49-F238E27FC236}">
                <a16:creationId xmlns="" xmlns:a16="http://schemas.microsoft.com/office/drawing/2014/main" id="{67924DF9-E54C-5F65-EC15-1ECB41FFAB5D}"/>
              </a:ext>
            </a:extLst>
          </p:cNvPr>
          <p:cNvSpPr/>
          <p:nvPr/>
        </p:nvSpPr>
        <p:spPr>
          <a:xfrm rot="564684">
            <a:off x="690280" y="513672"/>
            <a:ext cx="8929447" cy="5514767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2BDEF186-9D6B-2591-EB17-B735351B0274}"/>
              </a:ext>
            </a:extLst>
          </p:cNvPr>
          <p:cNvSpPr txBox="1"/>
          <p:nvPr/>
        </p:nvSpPr>
        <p:spPr>
          <a:xfrm>
            <a:off x="2662518" y="2366682"/>
            <a:ext cx="45988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Comic Sans MS" panose="030F0702030302020204" pitchFamily="66" charset="0"/>
              </a:rPr>
              <a:t>Chroń swoją prywatność – pod żadnym pozorem nie podawaj nikomu swoich haseł!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0DEDFC62-193B-221A-DA84-785855570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8950" y="3567011"/>
            <a:ext cx="4236130" cy="294131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D0257A2A-4C2A-A209-4A90-F88E48A04302}"/>
              </a:ext>
            </a:extLst>
          </p:cNvPr>
          <p:cNvSpPr txBox="1"/>
          <p:nvPr/>
        </p:nvSpPr>
        <p:spPr>
          <a:xfrm>
            <a:off x="7368987" y="4823014"/>
            <a:ext cx="107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ZASADA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E5D2B9BE-C3C3-7A72-8F63-C7900A965013}"/>
              </a:ext>
            </a:extLst>
          </p:cNvPr>
          <p:cNvSpPr txBox="1"/>
          <p:nvPr/>
        </p:nvSpPr>
        <p:spPr>
          <a:xfrm>
            <a:off x="10363200" y="4823014"/>
            <a:ext cx="61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656307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ybuch: 14 punktów 3">
            <a:extLst>
              <a:ext uri="{FF2B5EF4-FFF2-40B4-BE49-F238E27FC236}">
                <a16:creationId xmlns="" xmlns:a16="http://schemas.microsoft.com/office/drawing/2014/main" id="{00470D38-8FFA-D579-E9BA-FF4060857F4A}"/>
              </a:ext>
            </a:extLst>
          </p:cNvPr>
          <p:cNvSpPr/>
          <p:nvPr/>
        </p:nvSpPr>
        <p:spPr>
          <a:xfrm rot="567740">
            <a:off x="537908" y="408373"/>
            <a:ext cx="9497829" cy="5975359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F7E3ABFE-2CF6-969C-4367-400923CF4DEB}"/>
              </a:ext>
            </a:extLst>
          </p:cNvPr>
          <p:cNvSpPr txBox="1"/>
          <p:nvPr/>
        </p:nvSpPr>
        <p:spPr>
          <a:xfrm>
            <a:off x="2917998" y="2581835"/>
            <a:ext cx="4235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Comic Sans MS" panose="030F0702030302020204" pitchFamily="66" charset="0"/>
              </a:rPr>
              <a:t>Informuj </a:t>
            </a:r>
            <a:r>
              <a:rPr lang="pl-PL" sz="2400" dirty="0" smtClean="0">
                <a:latin typeface="Comic Sans MS" panose="030F0702030302020204" pitchFamily="66" charset="0"/>
              </a:rPr>
              <a:t>rodziców                     </a:t>
            </a:r>
            <a:r>
              <a:rPr lang="pl-PL" sz="2400" dirty="0">
                <a:latin typeface="Comic Sans MS" panose="030F0702030302020204" pitchFamily="66" charset="0"/>
              </a:rPr>
              <a:t>o wszystkich osobach poznanych w Internecie. Pamiętaj, że w sieci grasuje wielu </a:t>
            </a:r>
            <a:r>
              <a:rPr lang="pl-PL" sz="2400" dirty="0" smtClean="0">
                <a:latin typeface="Comic Sans MS" panose="030F0702030302020204" pitchFamily="66" charset="0"/>
              </a:rPr>
              <a:t>oszustów!</a:t>
            </a:r>
            <a:endParaRPr lang="pl-PL" sz="2400" dirty="0">
              <a:latin typeface="Comic Sans MS" panose="030F0702030302020204" pitchFamily="66" charset="0"/>
            </a:endParaRP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FD4016BA-831A-9DB6-D922-40364E882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779" y="3283583"/>
            <a:ext cx="4349614" cy="300714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F59A1DDE-925F-C0DC-8555-47A323B8A24F}"/>
              </a:ext>
            </a:extLst>
          </p:cNvPr>
          <p:cNvSpPr txBox="1"/>
          <p:nvPr/>
        </p:nvSpPr>
        <p:spPr>
          <a:xfrm>
            <a:off x="7772400" y="4787153"/>
            <a:ext cx="107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ZASADA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74F1649-7501-7968-2020-738E8C146339}"/>
              </a:ext>
            </a:extLst>
          </p:cNvPr>
          <p:cNvSpPr txBox="1"/>
          <p:nvPr/>
        </p:nvSpPr>
        <p:spPr>
          <a:xfrm>
            <a:off x="10703859" y="4616823"/>
            <a:ext cx="92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331729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>
            <a:extLst>
              <a:ext uri="{FF2B5EF4-FFF2-40B4-BE49-F238E27FC236}">
                <a16:creationId xmlns="" xmlns:a16="http://schemas.microsoft.com/office/drawing/2014/main" id="{669C98C0-85AF-2422-E0B9-B0700FA98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4116" y="4347687"/>
            <a:ext cx="2431649" cy="2431649"/>
          </a:xfrm>
        </p:spPr>
      </p:pic>
      <p:sp>
        <p:nvSpPr>
          <p:cNvPr id="4" name="Wybuch: 14 punktów 3">
            <a:extLst>
              <a:ext uri="{FF2B5EF4-FFF2-40B4-BE49-F238E27FC236}">
                <a16:creationId xmlns="" xmlns:a16="http://schemas.microsoft.com/office/drawing/2014/main" id="{37D2DF3A-2DBB-AFCE-A5A1-5F3527841BF8}"/>
              </a:ext>
            </a:extLst>
          </p:cNvPr>
          <p:cNvSpPr/>
          <p:nvPr/>
        </p:nvSpPr>
        <p:spPr>
          <a:xfrm rot="167701">
            <a:off x="1157446" y="217680"/>
            <a:ext cx="9038328" cy="4518552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DD370591-F94D-1E28-1141-EA7117BA0CAB}"/>
              </a:ext>
            </a:extLst>
          </p:cNvPr>
          <p:cNvSpPr txBox="1"/>
          <p:nvPr/>
        </p:nvSpPr>
        <p:spPr>
          <a:xfrm>
            <a:off x="3688976" y="1421925"/>
            <a:ext cx="2967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Comic Sans MS" panose="030F0702030302020204" pitchFamily="66" charset="0"/>
              </a:rPr>
              <a:t>Hej przedszkolaki! To ja </a:t>
            </a:r>
            <a:r>
              <a:rPr lang="pl-PL" sz="2400" dirty="0" err="1">
                <a:latin typeface="Comic Sans MS" panose="030F0702030302020204" pitchFamily="66" charset="0"/>
              </a:rPr>
              <a:t>Ekoludek</a:t>
            </a:r>
            <a:r>
              <a:rPr lang="pl-PL" sz="2400" dirty="0">
                <a:latin typeface="Comic Sans MS" panose="030F0702030302020204" pitchFamily="66" charset="0"/>
              </a:rPr>
              <a:t>, dziś opowiem Wam co to jest Internet     i jak należy z niego korzystać!</a:t>
            </a:r>
          </a:p>
        </p:txBody>
      </p:sp>
    </p:spTree>
    <p:extLst>
      <p:ext uri="{BB962C8B-B14F-4D97-AF65-F5344CB8AC3E}">
        <p14:creationId xmlns="" xmlns:p14="http://schemas.microsoft.com/office/powerpoint/2010/main" val="2829944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ybuch: 14 punktów 3">
            <a:extLst>
              <a:ext uri="{FF2B5EF4-FFF2-40B4-BE49-F238E27FC236}">
                <a16:creationId xmlns="" xmlns:a16="http://schemas.microsoft.com/office/drawing/2014/main" id="{809457D0-E5AA-6D35-18F3-8910842D7425}"/>
              </a:ext>
            </a:extLst>
          </p:cNvPr>
          <p:cNvSpPr/>
          <p:nvPr/>
        </p:nvSpPr>
        <p:spPr>
          <a:xfrm rot="620741">
            <a:off x="1464935" y="281919"/>
            <a:ext cx="8495001" cy="5379766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71DBDC17-A4B1-C3E8-FE3F-42D2D4F9B52D}"/>
              </a:ext>
            </a:extLst>
          </p:cNvPr>
          <p:cNvSpPr txBox="1"/>
          <p:nvPr/>
        </p:nvSpPr>
        <p:spPr>
          <a:xfrm>
            <a:off x="3487271" y="2429435"/>
            <a:ext cx="3953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Comic Sans MS" panose="030F0702030302020204" pitchFamily="66" charset="0"/>
              </a:rPr>
              <a:t>Nie wysyłaj innym swoich zdjęć bez wiedzy </a:t>
            </a:r>
            <a:r>
              <a:rPr lang="pl-PL" sz="2800" dirty="0" smtClean="0">
                <a:latin typeface="Comic Sans MS" panose="030F0702030302020204" pitchFamily="66" charset="0"/>
              </a:rPr>
              <a:t>rodziców !</a:t>
            </a:r>
            <a:endParaRPr lang="pl-PL" sz="2800" dirty="0">
              <a:latin typeface="Comic Sans MS" panose="030F0702030302020204" pitchFamily="66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058210FD-27EE-D965-0C22-0A9DA0C95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580" y="3344612"/>
            <a:ext cx="4182086" cy="290378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9468708E-7787-5C38-C60D-D3D877194383}"/>
              </a:ext>
            </a:extLst>
          </p:cNvPr>
          <p:cNvSpPr txBox="1"/>
          <p:nvPr/>
        </p:nvSpPr>
        <p:spPr>
          <a:xfrm>
            <a:off x="7561231" y="4665412"/>
            <a:ext cx="97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ZASADA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3AA8D577-DFC7-7798-93F6-0B7FD59E0AE1}"/>
              </a:ext>
            </a:extLst>
          </p:cNvPr>
          <p:cNvSpPr txBox="1"/>
          <p:nvPr/>
        </p:nvSpPr>
        <p:spPr>
          <a:xfrm>
            <a:off x="10373948" y="4580965"/>
            <a:ext cx="76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8</a:t>
            </a:r>
          </a:p>
        </p:txBody>
      </p:sp>
    </p:spTree>
    <p:extLst>
      <p:ext uri="{BB962C8B-B14F-4D97-AF65-F5344CB8AC3E}">
        <p14:creationId xmlns="" xmlns:p14="http://schemas.microsoft.com/office/powerpoint/2010/main" val="724006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ybuch: 14 punktów 3">
            <a:extLst>
              <a:ext uri="{FF2B5EF4-FFF2-40B4-BE49-F238E27FC236}">
                <a16:creationId xmlns="" xmlns:a16="http://schemas.microsoft.com/office/drawing/2014/main" id="{449310EB-9D74-F466-6E73-6EC7FC8A2083}"/>
              </a:ext>
            </a:extLst>
          </p:cNvPr>
          <p:cNvSpPr/>
          <p:nvPr/>
        </p:nvSpPr>
        <p:spPr>
          <a:xfrm rot="819117">
            <a:off x="1499522" y="601868"/>
            <a:ext cx="8184854" cy="5462876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AFA75B22-BEE6-74FC-27C9-92E1BBA71C80}"/>
              </a:ext>
            </a:extLst>
          </p:cNvPr>
          <p:cNvSpPr txBox="1"/>
          <p:nvPr/>
        </p:nvSpPr>
        <p:spPr>
          <a:xfrm>
            <a:off x="3415553" y="2384612"/>
            <a:ext cx="3684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Comic Sans MS" panose="030F0702030302020204" pitchFamily="66" charset="0"/>
              </a:rPr>
              <a:t>Jeśli cokolwiek napotkanego </a:t>
            </a:r>
            <a:r>
              <a:rPr lang="pl-PL" sz="2400" dirty="0" smtClean="0">
                <a:latin typeface="Comic Sans MS" panose="030F0702030302020204" pitchFamily="66" charset="0"/>
              </a:rPr>
              <a:t>                          w </a:t>
            </a:r>
            <a:r>
              <a:rPr lang="pl-PL" sz="2400" dirty="0">
                <a:latin typeface="Comic Sans MS" panose="030F0702030302020204" pitchFamily="66" charset="0"/>
              </a:rPr>
              <a:t>Internecie cię zaniepokoi natychmiast powiedz o tym rodzicom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0C27E32A-3030-CD62-8265-ABA674AFD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3164" y="3007117"/>
            <a:ext cx="4475120" cy="309391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5AF85A49-76E6-C352-6BC9-0F173D77DAC8}"/>
              </a:ext>
            </a:extLst>
          </p:cNvPr>
          <p:cNvSpPr txBox="1"/>
          <p:nvPr/>
        </p:nvSpPr>
        <p:spPr>
          <a:xfrm>
            <a:off x="7100047" y="4554072"/>
            <a:ext cx="111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ZASADA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114957E1-0620-E32B-918E-A542AB0F3529}"/>
              </a:ext>
            </a:extLst>
          </p:cNvPr>
          <p:cNvSpPr txBox="1"/>
          <p:nvPr/>
        </p:nvSpPr>
        <p:spPr>
          <a:xfrm>
            <a:off x="10213438" y="4419600"/>
            <a:ext cx="73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9</a:t>
            </a:r>
          </a:p>
        </p:txBody>
      </p:sp>
    </p:spTree>
    <p:extLst>
      <p:ext uri="{BB962C8B-B14F-4D97-AF65-F5344CB8AC3E}">
        <p14:creationId xmlns="" xmlns:p14="http://schemas.microsoft.com/office/powerpoint/2010/main" val="463546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ADD4BF6-7BE1-389E-8395-95B3E187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464" y="582706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Comic Sans MS" panose="030F0702030302020204" pitchFamily="66" charset="0"/>
              </a:rPr>
              <a:t>Tak jak mnie chroni parasol przed deszczem, tak 	Was przed zagrożeniami Internetu chronią rodzice </a:t>
            </a:r>
            <a:r>
              <a:rPr lang="pl-PL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br>
              <a:rPr lang="pl-PL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pl-PL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/>
            </a:r>
            <a:br>
              <a:rPr lang="pl-PL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pl-PL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/>
            </a:r>
            <a:br>
              <a:rPr lang="pl-PL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pl-PL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/>
            </a:r>
            <a:br>
              <a:rPr lang="pl-PL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pl-PL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/>
            </a:r>
            <a:br>
              <a:rPr lang="pl-PL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pl-PL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/>
            </a:r>
            <a:br>
              <a:rPr lang="pl-PL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pl-PL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/>
            </a:r>
            <a:br>
              <a:rPr lang="pl-PL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pl-PL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/>
            </a:r>
            <a:br>
              <a:rPr lang="pl-PL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pl-PL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/>
            </a:r>
            <a:br>
              <a:rPr lang="pl-PL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pl-PL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/>
            </a:r>
            <a:br>
              <a:rPr lang="pl-PL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pl-PL" sz="27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Przygotowała: Aleksandra </a:t>
            </a:r>
            <a:r>
              <a:rPr lang="pl-PL" sz="2700" b="1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Kocełak</a:t>
            </a:r>
            <a:endParaRPr lang="pl-PL" sz="2700" b="1" dirty="0">
              <a:latin typeface="Comic Sans MS" panose="030F0702030302020204" pitchFamily="66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018C0147-D09C-A92E-EAE9-9F14BA4FE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888" y="2276663"/>
            <a:ext cx="4082677" cy="4082677"/>
          </a:xfrm>
        </p:spPr>
      </p:pic>
    </p:spTree>
    <p:extLst>
      <p:ext uri="{BB962C8B-B14F-4D97-AF65-F5344CB8AC3E}">
        <p14:creationId xmlns="" xmlns:p14="http://schemas.microsoft.com/office/powerpoint/2010/main" val="307569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17BD823-94D9-0898-5643-C04B44EF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>
                <a:latin typeface="Comic Sans MS" panose="030F0702030302020204" pitchFamily="66" charset="0"/>
              </a:rPr>
              <a:t>Co to jest Internet?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="" xmlns:a16="http://schemas.microsoft.com/office/drawing/2014/main" id="{2FD09BBC-B0AF-E3D9-7E8A-3818AC6E4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010" y="2447460"/>
            <a:ext cx="2280770" cy="2280770"/>
          </a:xfrm>
        </p:spPr>
      </p:pic>
      <p:sp>
        <p:nvSpPr>
          <p:cNvPr id="4" name="Wybuch: 14 punktów 3">
            <a:extLst>
              <a:ext uri="{FF2B5EF4-FFF2-40B4-BE49-F238E27FC236}">
                <a16:creationId xmlns="" xmlns:a16="http://schemas.microsoft.com/office/drawing/2014/main" id="{A964579B-9D7B-DF86-2387-F8327830DB55}"/>
              </a:ext>
            </a:extLst>
          </p:cNvPr>
          <p:cNvSpPr/>
          <p:nvPr/>
        </p:nvSpPr>
        <p:spPr>
          <a:xfrm rot="450403">
            <a:off x="3873844" y="1317926"/>
            <a:ext cx="5394568" cy="4711004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92349451-064A-C794-363C-5E203410C465}"/>
              </a:ext>
            </a:extLst>
          </p:cNvPr>
          <p:cNvSpPr txBox="1"/>
          <p:nvPr/>
        </p:nvSpPr>
        <p:spPr>
          <a:xfrm>
            <a:off x="5316070" y="2850777"/>
            <a:ext cx="251011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omic Sans MS" panose="030F0702030302020204" pitchFamily="66" charset="0"/>
              </a:rPr>
              <a:t>Internet to ogólnoświatowa sieć komputerowa, do której może być podłączony twój komputer, telefon lub tablet.</a:t>
            </a:r>
          </a:p>
          <a:p>
            <a:endParaRPr lang="pl-PL" sz="1600" dirty="0"/>
          </a:p>
        </p:txBody>
      </p:sp>
      <p:pic>
        <p:nvPicPr>
          <p:cNvPr id="6" name="Picture 4" descr="Technology Data Sticker by Putti Apps">
            <a:extLst>
              <a:ext uri="{FF2B5EF4-FFF2-40B4-BE49-F238E27FC236}">
                <a16:creationId xmlns="" xmlns:a16="http://schemas.microsoft.com/office/drawing/2014/main" id="{2BE1A012-87F9-2142-40AD-19AE51C64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911" y="510988"/>
            <a:ext cx="2702251" cy="2702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775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5E11379-9E22-9272-012E-E765BABD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latin typeface="Comic Sans MS" panose="030F0702030302020204" pitchFamily="66" charset="0"/>
              </a:rPr>
              <a:t>Urządzenia</a:t>
            </a:r>
          </a:p>
        </p:txBody>
      </p:sp>
      <p:pic>
        <p:nvPicPr>
          <p:cNvPr id="4" name="Picture 4" descr="Laptop PNG Transparent Images | PNG All">
            <a:extLst>
              <a:ext uri="{FF2B5EF4-FFF2-40B4-BE49-F238E27FC236}">
                <a16:creationId xmlns="" xmlns:a16="http://schemas.microsoft.com/office/drawing/2014/main" id="{0221987E-DF2C-DF4C-817D-2C79D32AC5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6" y="1459643"/>
            <a:ext cx="2273545" cy="1505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obilny Smartfon Telefon - Darmowa grafika wektorowa na Pixabay">
            <a:extLst>
              <a:ext uri="{FF2B5EF4-FFF2-40B4-BE49-F238E27FC236}">
                <a16:creationId xmlns="" xmlns:a16="http://schemas.microsoft.com/office/drawing/2014/main" id="{73CC7360-1B04-95BC-A8BD-CFF27E346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600" y="1342005"/>
            <a:ext cx="814434" cy="1618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Xbox Series X - ceny i opinie sprawdź na Ceneo.pl">
            <a:extLst>
              <a:ext uri="{FF2B5EF4-FFF2-40B4-BE49-F238E27FC236}">
                <a16:creationId xmlns="" xmlns:a16="http://schemas.microsoft.com/office/drawing/2014/main" id="{AB02020A-89E8-65BC-BB2F-05B6B047E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89" y="2256054"/>
            <a:ext cx="2075340" cy="1636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Screen Monitor Computer - Free vector graphic on Pixabay">
            <a:extLst>
              <a:ext uri="{FF2B5EF4-FFF2-40B4-BE49-F238E27FC236}">
                <a16:creationId xmlns="" xmlns:a16="http://schemas.microsoft.com/office/drawing/2014/main" id="{52587B6A-4750-DDE9-1BCF-05B105B0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804" y="1403256"/>
            <a:ext cx="1904279" cy="1618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Download Male Pic Tablet Holding Hand HQ PNG Image | FreePNGImg">
            <a:extLst>
              <a:ext uri="{FF2B5EF4-FFF2-40B4-BE49-F238E27FC236}">
                <a16:creationId xmlns="" xmlns:a16="http://schemas.microsoft.com/office/drawing/2014/main" id="{906DB901-A9AE-9FF5-300D-2FDB9971D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76" y="3389989"/>
            <a:ext cx="1216241" cy="1216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Smart Watch transparent PNG - StickPNG">
            <a:extLst>
              <a:ext uri="{FF2B5EF4-FFF2-40B4-BE49-F238E27FC236}">
                <a16:creationId xmlns="" xmlns:a16="http://schemas.microsoft.com/office/drawing/2014/main" id="{160441BD-444E-9E62-115E-A446C4A74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94" y="3285004"/>
            <a:ext cx="1301923" cy="1214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EE73A7B4-B85F-6C3F-9880-23C44F7C1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12" y="3151759"/>
            <a:ext cx="1828862" cy="1454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ybuch: 14 punktów 10">
            <a:extLst>
              <a:ext uri="{FF2B5EF4-FFF2-40B4-BE49-F238E27FC236}">
                <a16:creationId xmlns="" xmlns:a16="http://schemas.microsoft.com/office/drawing/2014/main" id="{EDA78EC4-69AA-0403-E113-95A228917CF3}"/>
              </a:ext>
            </a:extLst>
          </p:cNvPr>
          <p:cNvSpPr/>
          <p:nvPr/>
        </p:nvSpPr>
        <p:spPr>
          <a:xfrm rot="261808">
            <a:off x="914756" y="3967931"/>
            <a:ext cx="7861335" cy="3262433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805940E8-AF95-90B8-2DEE-6E093B114B0F}"/>
              </a:ext>
            </a:extLst>
          </p:cNvPr>
          <p:cNvSpPr txBox="1"/>
          <p:nvPr/>
        </p:nvSpPr>
        <p:spPr>
          <a:xfrm>
            <a:off x="2922495" y="4819141"/>
            <a:ext cx="3845858" cy="209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omic Sans MS" panose="030F0702030302020204" pitchFamily="66" charset="0"/>
              </a:rPr>
              <a:t>Do Internetu mogą być podłączone urządzenia takie jak komputer/laptop, telefon komórkowy, drukarka, tablet, telewizor, konsola </a:t>
            </a:r>
            <a:r>
              <a:rPr lang="pl-PL" dirty="0" smtClean="0">
                <a:latin typeface="Comic Sans MS" panose="030F0702030302020204" pitchFamily="66" charset="0"/>
              </a:rPr>
              <a:t>do </a:t>
            </a:r>
            <a:r>
              <a:rPr lang="pl-PL" dirty="0">
                <a:latin typeface="Comic Sans MS" panose="030F0702030302020204" pitchFamily="66" charset="0"/>
              </a:rPr>
              <a:t>gier lub smartwatch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5362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9ED2CFE-880F-45BE-190F-223A572B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400" b="1" dirty="0">
                <a:latin typeface="Comic Sans MS" panose="030F0702030302020204" pitchFamily="66" charset="0"/>
              </a:rPr>
              <a:t>Wady i zagrożenia Internetu</a:t>
            </a:r>
          </a:p>
        </p:txBody>
      </p:sp>
      <p:pic>
        <p:nvPicPr>
          <p:cNvPr id="4" name="Picture 4" descr="cat no Sticker by Henry Fernando Naven">
            <a:extLst>
              <a:ext uri="{FF2B5EF4-FFF2-40B4-BE49-F238E27FC236}">
                <a16:creationId xmlns="" xmlns:a16="http://schemas.microsoft.com/office/drawing/2014/main" id="{74608AB4-8A91-D3FC-E43A-475C9F60E9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31" y="1930400"/>
            <a:ext cx="3881437" cy="3881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hame thumbs down STICKER">
            <a:extLst>
              <a:ext uri="{FF2B5EF4-FFF2-40B4-BE49-F238E27FC236}">
                <a16:creationId xmlns="" xmlns:a16="http://schemas.microsoft.com/office/drawing/2014/main" id="{12934E17-2D7E-32D2-F9BB-ED6B06DD5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777" y="1646648"/>
            <a:ext cx="3718806" cy="4294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353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9CFE78-55C1-A31F-59D0-9BF89211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latin typeface="Comic Sans MS" panose="030F0702030302020204" pitchFamily="66" charset="0"/>
              </a:rPr>
              <a:t>Uzależnienie</a:t>
            </a:r>
          </a:p>
        </p:txBody>
      </p:sp>
      <p:sp>
        <p:nvSpPr>
          <p:cNvPr id="4" name="Wybuch: 14 punktów 3">
            <a:extLst>
              <a:ext uri="{FF2B5EF4-FFF2-40B4-BE49-F238E27FC236}">
                <a16:creationId xmlns="" xmlns:a16="http://schemas.microsoft.com/office/drawing/2014/main" id="{2D552FAE-768D-3B87-04D7-40BFA3D0E041}"/>
              </a:ext>
            </a:extLst>
          </p:cNvPr>
          <p:cNvSpPr/>
          <p:nvPr/>
        </p:nvSpPr>
        <p:spPr>
          <a:xfrm rot="785829">
            <a:off x="451341" y="1277662"/>
            <a:ext cx="7275315" cy="4818708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FD3B0249-41D2-7A55-FB17-034924972398}"/>
              </a:ext>
            </a:extLst>
          </p:cNvPr>
          <p:cNvSpPr txBox="1"/>
          <p:nvPr/>
        </p:nvSpPr>
        <p:spPr>
          <a:xfrm>
            <a:off x="1810871" y="2779059"/>
            <a:ext cx="384585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0" dirty="0">
                <a:effectLst/>
                <a:latin typeface="Comic Sans MS" panose="030F0702030302020204" pitchFamily="66" charset="0"/>
              </a:rPr>
              <a:t>Zbyt długie i częste korzystanie     z sieci prowadzić może do... uzależnienia. Jest to częste zwłaszcza u młodych osób, które praktycznie nie znają życia bez Internetu</a:t>
            </a:r>
            <a:r>
              <a:rPr lang="pl-PL" dirty="0">
                <a:latin typeface="Comic Sans MS" panose="030F0702030302020204" pitchFamily="66" charset="0"/>
              </a:rPr>
              <a:t> i mediów społecznościowych</a:t>
            </a:r>
          </a:p>
          <a:p>
            <a:endParaRPr lang="pl-PL" sz="1600" dirty="0"/>
          </a:p>
        </p:txBody>
      </p:sp>
      <p:pic>
        <p:nvPicPr>
          <p:cNvPr id="6" name="Picture 2" descr="Computer Coding Sticker by Wild Code School">
            <a:extLst>
              <a:ext uri="{FF2B5EF4-FFF2-40B4-BE49-F238E27FC236}">
                <a16:creationId xmlns="" xmlns:a16="http://schemas.microsoft.com/office/drawing/2014/main" id="{7158030C-F310-798B-57C6-854D35FCA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891" y="2779059"/>
            <a:ext cx="3501481" cy="3202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032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262B36B-F021-22DC-DC89-66CF45B0B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latin typeface="Comic Sans MS" panose="030F0702030302020204" pitchFamily="66" charset="0"/>
              </a:rPr>
              <a:t>Wirusy</a:t>
            </a:r>
          </a:p>
        </p:txBody>
      </p:sp>
      <p:sp>
        <p:nvSpPr>
          <p:cNvPr id="4" name="Wybuch: 14 punktów 3">
            <a:extLst>
              <a:ext uri="{FF2B5EF4-FFF2-40B4-BE49-F238E27FC236}">
                <a16:creationId xmlns="" xmlns:a16="http://schemas.microsoft.com/office/drawing/2014/main" id="{2191B2E5-4212-97EB-F2DB-D1169A5462EB}"/>
              </a:ext>
            </a:extLst>
          </p:cNvPr>
          <p:cNvSpPr/>
          <p:nvPr/>
        </p:nvSpPr>
        <p:spPr>
          <a:xfrm rot="822187">
            <a:off x="555811" y="1597741"/>
            <a:ext cx="5988424" cy="3998259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0AC19D91-702A-7066-F627-59A051770995}"/>
              </a:ext>
            </a:extLst>
          </p:cNvPr>
          <p:cNvSpPr txBox="1"/>
          <p:nvPr/>
        </p:nvSpPr>
        <p:spPr>
          <a:xfrm>
            <a:off x="1837765" y="2886635"/>
            <a:ext cx="2886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  <a:latin typeface="Comic Sans MS" panose="030F0702030302020204" pitchFamily="66" charset="0"/>
              </a:rPr>
              <a:t>Tak samo jak nas atakują różne wirusy i choroby, również komputer może zostać „zarażony” wirusem z </a:t>
            </a:r>
            <a:r>
              <a:rPr lang="pl-PL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internetu</a:t>
            </a:r>
            <a:endParaRPr lang="pl-PL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endParaRPr lang="pl-PL" dirty="0"/>
          </a:p>
        </p:txBody>
      </p:sp>
      <p:pic>
        <p:nvPicPr>
          <p:cNvPr id="6" name="Picture 2" descr="Computer Virus Sticker by apothekerLAV">
            <a:extLst>
              <a:ext uri="{FF2B5EF4-FFF2-40B4-BE49-F238E27FC236}">
                <a16:creationId xmlns="" xmlns:a16="http://schemas.microsoft.com/office/drawing/2014/main" id="{89EFB855-9200-756D-9932-EA5A962F72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70" y="1156541"/>
            <a:ext cx="4589835" cy="4589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752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47DBDA4-A645-0762-5AB6-E5C437C5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latin typeface="Comic Sans MS" panose="030F0702030302020204" pitchFamily="66" charset="0"/>
              </a:rPr>
              <a:t>Oszuści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4922FBA-1064-33EE-2C97-74D6FC231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Wybuch: 14 punktów 3">
            <a:extLst>
              <a:ext uri="{FF2B5EF4-FFF2-40B4-BE49-F238E27FC236}">
                <a16:creationId xmlns="" xmlns:a16="http://schemas.microsoft.com/office/drawing/2014/main" id="{8D4E1F56-2D64-8F5C-E751-1F904C4857D5}"/>
              </a:ext>
            </a:extLst>
          </p:cNvPr>
          <p:cNvSpPr/>
          <p:nvPr/>
        </p:nvSpPr>
        <p:spPr>
          <a:xfrm rot="360343">
            <a:off x="-172970" y="1218765"/>
            <a:ext cx="9050340" cy="5313274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61152C98-C6FA-58CB-4739-C67525195AC6}"/>
              </a:ext>
            </a:extLst>
          </p:cNvPr>
          <p:cNvSpPr txBox="1"/>
          <p:nvPr/>
        </p:nvSpPr>
        <p:spPr>
          <a:xfrm>
            <a:off x="1474692" y="2859741"/>
            <a:ext cx="4876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Internet jest prawdziwym rajem dla oszustów. Wiele osób podszywa się w sieci pod kogoś innego, posługując się fałszywymi danymi. </a:t>
            </a:r>
            <a:r>
              <a:rPr lang="pl-PL" dirty="0">
                <a:solidFill>
                  <a:schemeClr val="tx1"/>
                </a:solidFill>
                <a:latin typeface="Comic Sans MS" panose="030F0702030302020204" pitchFamily="66" charset="0"/>
              </a:rPr>
              <a:t>N</a:t>
            </a:r>
            <a:r>
              <a:rPr lang="pl-PL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ależy pamiętać, że nie wszystkie osoby poznane w Internecie mają czyste intencje i nigdy nie wiadomo kto siedzi po drugiej stronie monitora</a:t>
            </a: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mask security Sticker by Cisco Eng-emojis">
            <a:extLst>
              <a:ext uri="{FF2B5EF4-FFF2-40B4-BE49-F238E27FC236}">
                <a16:creationId xmlns="" xmlns:a16="http://schemas.microsoft.com/office/drawing/2014/main" id="{E2446558-8122-D024-D869-17CCAC0F9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65" y="929048"/>
            <a:ext cx="4272512" cy="4272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047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9AD02CE-F1AD-74DE-60AD-20A3FC75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latin typeface="Comic Sans MS" panose="030F0702030302020204" pitchFamily="66" charset="0"/>
              </a:rPr>
              <a:t>Cyberprzemoc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A7BD310-11C0-139A-D311-2172E1B2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Wybuch: 14 punktów 3">
            <a:extLst>
              <a:ext uri="{FF2B5EF4-FFF2-40B4-BE49-F238E27FC236}">
                <a16:creationId xmlns="" xmlns:a16="http://schemas.microsoft.com/office/drawing/2014/main" id="{406A4999-4F5D-DE8F-B872-08CEBEA3CD1A}"/>
              </a:ext>
            </a:extLst>
          </p:cNvPr>
          <p:cNvSpPr/>
          <p:nvPr/>
        </p:nvSpPr>
        <p:spPr>
          <a:xfrm rot="406898">
            <a:off x="1027566" y="2273999"/>
            <a:ext cx="8258041" cy="4426567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47DAD321-D57D-BE20-37FD-8786518637CC}"/>
              </a:ext>
            </a:extLst>
          </p:cNvPr>
          <p:cNvSpPr txBox="1"/>
          <p:nvPr/>
        </p:nvSpPr>
        <p:spPr>
          <a:xfrm>
            <a:off x="2752166" y="3630706"/>
            <a:ext cx="42940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372A2A"/>
                </a:solidFill>
                <a:latin typeface="Comic Sans MS" panose="030F0702030302020204" pitchFamily="66" charset="0"/>
              </a:rPr>
              <a:t>C</a:t>
            </a:r>
            <a:r>
              <a:rPr lang="pl-PL" i="0" dirty="0">
                <a:solidFill>
                  <a:srgbClr val="372A2A"/>
                </a:solidFill>
                <a:effectLst/>
                <a:latin typeface="Comic Sans MS" panose="030F0702030302020204" pitchFamily="66" charset="0"/>
              </a:rPr>
              <a:t>yberprzemoc obejmuje takie działania jak nękanie oraz prześladowanie kogoś za pośrednictwem sieci, np. poprzez SMS-y, maile, obraźliwe wpisy na forach, portalach społecznościowych czy stronach internetowych</a:t>
            </a: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Angry Fight Sticker by Originals">
            <a:extLst>
              <a:ext uri="{FF2B5EF4-FFF2-40B4-BE49-F238E27FC236}">
                <a16:creationId xmlns="" xmlns:a16="http://schemas.microsoft.com/office/drawing/2014/main" id="{7D23B2A1-9CA3-4D9D-22AE-91B57A3F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765" y="609600"/>
            <a:ext cx="3158154" cy="3158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2994729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398</Words>
  <Application>Microsoft Office PowerPoint</Application>
  <PresentationFormat>Niestandardowy</PresentationFormat>
  <Paragraphs>49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Faseta</vt:lpstr>
      <vt:lpstr>BEZPIECZEŃSTWO     W INTERNECIE</vt:lpstr>
      <vt:lpstr>Slajd 2</vt:lpstr>
      <vt:lpstr>Co to jest Internet?</vt:lpstr>
      <vt:lpstr>Urządzenia</vt:lpstr>
      <vt:lpstr>Wady i zagrożenia Internetu</vt:lpstr>
      <vt:lpstr>Uzależnienie</vt:lpstr>
      <vt:lpstr>Wirusy</vt:lpstr>
      <vt:lpstr>Oszuści</vt:lpstr>
      <vt:lpstr>Cyberprzemoc</vt:lpstr>
      <vt:lpstr>Niebezpieczne treści</vt:lpstr>
      <vt:lpstr>Nieprawdziwe informacje</vt:lpstr>
      <vt:lpstr>ZASADY BEZPIECZNEGO INTERNETU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Tak jak mnie chroni parasol przed deszczem, tak  Was przed zagrożeniami Internetu chronią rodzice           Przygotowała: Aleksandra Kocełak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    W INTERNECIE</dc:title>
  <dc:creator>Aleksandra Kocełak (STUDENT)</dc:creator>
  <cp:lastModifiedBy>Aneta Turowska</cp:lastModifiedBy>
  <cp:revision>4</cp:revision>
  <dcterms:created xsi:type="dcterms:W3CDTF">2024-02-18T09:40:04Z</dcterms:created>
  <dcterms:modified xsi:type="dcterms:W3CDTF">2024-02-19T09:44:24Z</dcterms:modified>
</cp:coreProperties>
</file>