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6" r:id="rId4"/>
    <p:sldId id="258" r:id="rId5"/>
    <p:sldId id="260" r:id="rId6"/>
    <p:sldId id="264" r:id="rId7"/>
    <p:sldId id="266" r:id="rId8"/>
    <p:sldId id="263" r:id="rId9"/>
    <p:sldId id="259" r:id="rId10"/>
    <p:sldId id="267" r:id="rId11"/>
    <p:sldId id="269" r:id="rId12"/>
    <p:sldId id="272" r:id="rId13"/>
    <p:sldId id="271" r:id="rId14"/>
    <p:sldId id="268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20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package" Target="../embeddings/Arkusz_programu_Microsoft_Excel2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Stopa dyskontowa weksli NBP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0"/>
      <c:perspective val="30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area3D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Arkusz1!$A$2:$A$12</c:f>
              <c:numCache>
                <c:formatCode>General</c:formatCode>
                <c:ptCount val="11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</c:numCache>
            </c:numRef>
          </c:cat>
          <c:val>
            <c:numRef>
              <c:f>Arkusz1!$B$2:$B$12</c:f>
              <c:numCache>
                <c:formatCode>General</c:formatCode>
                <c:ptCount val="11"/>
                <c:pt idx="0">
                  <c:v>4.0</c:v>
                </c:pt>
                <c:pt idx="1">
                  <c:v>4.0</c:v>
                </c:pt>
                <c:pt idx="2">
                  <c:v>4.0</c:v>
                </c:pt>
                <c:pt idx="3">
                  <c:v>4.0</c:v>
                </c:pt>
                <c:pt idx="4">
                  <c:v>4.0</c:v>
                </c:pt>
                <c:pt idx="5">
                  <c:v>4.0</c:v>
                </c:pt>
                <c:pt idx="6">
                  <c:v>4.0</c:v>
                </c:pt>
                <c:pt idx="7">
                  <c:v>0.12</c:v>
                </c:pt>
                <c:pt idx="8">
                  <c:v>1.85</c:v>
                </c:pt>
                <c:pt idx="9">
                  <c:v>6.85</c:v>
                </c:pt>
                <c:pt idx="10">
                  <c:v>5.85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03-4E35-91F9-16AD111B35E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Arkusz1!$A$2:$A$12</c:f>
              <c:numCache>
                <c:formatCode>General</c:formatCode>
                <c:ptCount val="11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</c:numCache>
            </c:numRef>
          </c:cat>
          <c:val>
            <c:numRef>
              <c:f>Arkusz1!$C$2:$C$12</c:f>
              <c:numCache>
                <c:formatCode>General</c:formatCode>
                <c:ptCount val="1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03-4E35-91F9-16AD111B3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8395544"/>
        <c:axId val="-2118832568"/>
        <c:axId val="-2118940568"/>
      </c:area3DChart>
      <c:catAx>
        <c:axId val="-2118395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118832568"/>
        <c:crosses val="autoZero"/>
        <c:auto val="1"/>
        <c:lblAlgn val="ctr"/>
        <c:lblOffset val="100"/>
        <c:noMultiLvlLbl val="0"/>
      </c:catAx>
      <c:valAx>
        <c:axId val="-2118832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118395544"/>
        <c:crosses val="autoZero"/>
        <c:crossBetween val="midCat"/>
      </c:valAx>
      <c:serAx>
        <c:axId val="-21189405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118832568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Stopa referencyjna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Arkusz1!$A$2:$A$12</c:f>
              <c:numCache>
                <c:formatCode>General</c:formatCode>
                <c:ptCount val="11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</c:numCache>
            </c:numRef>
          </c:cat>
          <c:val>
            <c:numRef>
              <c:f>Arkusz1!$B$2:$B$12</c:f>
              <c:numCache>
                <c:formatCode>General</c:formatCode>
                <c:ptCount val="11"/>
                <c:pt idx="0">
                  <c:v>2.5</c:v>
                </c:pt>
                <c:pt idx="1">
                  <c:v>2.0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0.1</c:v>
                </c:pt>
                <c:pt idx="8">
                  <c:v>1.75</c:v>
                </c:pt>
                <c:pt idx="9">
                  <c:v>6.75</c:v>
                </c:pt>
                <c:pt idx="10">
                  <c:v>5.75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2FE-47D6-862A-C65ACC60591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Stopa lombardowa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Arkusz1!$A$2:$A$12</c:f>
              <c:numCache>
                <c:formatCode>General</c:formatCode>
                <c:ptCount val="11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</c:numCache>
            </c:numRef>
          </c:cat>
          <c:val>
            <c:numRef>
              <c:f>Arkusz1!$C$2:$C$12</c:f>
              <c:numCache>
                <c:formatCode>General</c:formatCode>
                <c:ptCount val="11"/>
                <c:pt idx="0">
                  <c:v>4.0</c:v>
                </c:pt>
                <c:pt idx="1">
                  <c:v>3.0</c:v>
                </c:pt>
                <c:pt idx="2">
                  <c:v>2.5</c:v>
                </c:pt>
                <c:pt idx="3">
                  <c:v>2.5</c:v>
                </c:pt>
                <c:pt idx="4">
                  <c:v>2.5</c:v>
                </c:pt>
                <c:pt idx="5">
                  <c:v>2.5</c:v>
                </c:pt>
                <c:pt idx="6">
                  <c:v>2.5</c:v>
                </c:pt>
                <c:pt idx="7">
                  <c:v>0.5</c:v>
                </c:pt>
                <c:pt idx="8">
                  <c:v>2.25</c:v>
                </c:pt>
                <c:pt idx="9">
                  <c:v>7.25</c:v>
                </c:pt>
                <c:pt idx="10">
                  <c:v>6.25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2FE-47D6-862A-C65ACC60591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Stopa depozytowa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Arkusz1!$A$2:$A$12</c:f>
              <c:numCache>
                <c:formatCode>General</c:formatCode>
                <c:ptCount val="11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</c:numCache>
            </c:numRef>
          </c:cat>
          <c:val>
            <c:numRef>
              <c:f>Arkusz1!$D$2:$D$12</c:f>
              <c:numCache>
                <c:formatCode>General</c:formatCode>
                <c:ptCount val="11"/>
                <c:pt idx="0">
                  <c:v>1.0</c:v>
                </c:pt>
                <c:pt idx="1">
                  <c:v>1.0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0.0</c:v>
                </c:pt>
                <c:pt idx="8">
                  <c:v>1.25</c:v>
                </c:pt>
                <c:pt idx="9">
                  <c:v>6.25</c:v>
                </c:pt>
                <c:pt idx="10">
                  <c:v>5.25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2FE-47D6-862A-C65ACC605914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Stopa redyskontowa weksli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Arkusz1!$A$2:$A$12</c:f>
              <c:numCache>
                <c:formatCode>General</c:formatCode>
                <c:ptCount val="11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</c:numCache>
            </c:numRef>
          </c:cat>
          <c:val>
            <c:numRef>
              <c:f>Arkusz1!$E$2:$E$12</c:f>
              <c:numCache>
                <c:formatCode>General</c:formatCode>
                <c:ptCount val="11"/>
                <c:pt idx="0">
                  <c:v>2.75</c:v>
                </c:pt>
                <c:pt idx="1">
                  <c:v>2.25</c:v>
                </c:pt>
                <c:pt idx="2">
                  <c:v>1.75</c:v>
                </c:pt>
                <c:pt idx="3">
                  <c:v>1.75</c:v>
                </c:pt>
                <c:pt idx="4">
                  <c:v>1.75</c:v>
                </c:pt>
                <c:pt idx="5">
                  <c:v>1.75</c:v>
                </c:pt>
                <c:pt idx="6">
                  <c:v>1.75</c:v>
                </c:pt>
                <c:pt idx="7">
                  <c:v>0.11</c:v>
                </c:pt>
                <c:pt idx="8">
                  <c:v>1.8</c:v>
                </c:pt>
                <c:pt idx="9">
                  <c:v>6.8</c:v>
                </c:pt>
                <c:pt idx="10">
                  <c:v>5.8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2FE-47D6-862A-C65ACC605914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Stopa dyskontowa weksli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Arkusz1!$A$2:$A$12</c:f>
              <c:numCache>
                <c:formatCode>General</c:formatCode>
                <c:ptCount val="11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</c:numCache>
            </c:numRef>
          </c:cat>
          <c:val>
            <c:numRef>
              <c:f>Arkusz1!$F$2:$F$12</c:f>
              <c:numCache>
                <c:formatCode>General</c:formatCode>
                <c:ptCount val="11"/>
                <c:pt idx="0">
                  <c:v>4.0</c:v>
                </c:pt>
                <c:pt idx="1">
                  <c:v>4.0</c:v>
                </c:pt>
                <c:pt idx="2">
                  <c:v>4.0</c:v>
                </c:pt>
                <c:pt idx="3">
                  <c:v>4.0</c:v>
                </c:pt>
                <c:pt idx="4">
                  <c:v>4.0</c:v>
                </c:pt>
                <c:pt idx="5">
                  <c:v>4.0</c:v>
                </c:pt>
                <c:pt idx="6">
                  <c:v>4.0</c:v>
                </c:pt>
                <c:pt idx="7">
                  <c:v>0.12</c:v>
                </c:pt>
                <c:pt idx="8">
                  <c:v>1.85</c:v>
                </c:pt>
                <c:pt idx="9">
                  <c:v>6.85</c:v>
                </c:pt>
                <c:pt idx="10">
                  <c:v>5.85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F2FE-47D6-862A-C65ACC605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2075048"/>
        <c:axId val="-2119871880"/>
      </c:lineChart>
      <c:catAx>
        <c:axId val="-2122075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119871880"/>
        <c:crossesAt val="0.0"/>
        <c:auto val="1"/>
        <c:lblAlgn val="ctr"/>
        <c:lblOffset val="100"/>
        <c:noMultiLvlLbl val="0"/>
      </c:catAx>
      <c:valAx>
        <c:axId val="-2119871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212207504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0.07762</cdr:x>
      <cdr:y>0</cdr:y>
    </cdr:from>
    <cdr:to>
      <cdr:x>0.96657</cdr:x>
      <cdr:y>0.23852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111E28FA-C343-AC88-C2D8-19B475AF2C6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30865" y="-419585"/>
          <a:ext cx="7225388" cy="1292464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F03864-D355-8A27-3039-FD33D2664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C66D937-B024-252F-18E2-635FA0364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67436BB-9D14-23D1-25AC-998851141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9038E23-9740-1081-A78B-EA7B78A1D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874C57E-E0D4-A576-45D4-87859ABBF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69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9EAB40-F9BB-C54A-B315-A650BE41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6DA99DD6-AB3B-3D2E-70E5-6419405F0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A7015CF-4325-72C9-9B48-202A865A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C3F4A56-14CF-1F62-F2CF-297C6B49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5423461-DE1D-D825-9A43-3BE6A3EA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124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6B509A84-74B9-B09F-6B8C-0563A99D8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703D3E59-C8C5-105E-C2A3-C2888C872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08190E8-89A3-6BA5-98D5-02812E40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F4ECA65-7078-8D23-9150-9CDDC763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2EF4D93-1F3C-B224-C895-797AA5A09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03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D1B1D16-0F34-3A10-9520-8F5A530D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C9E3ED9-CC34-945E-14CC-FA948EA4B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CED433A-DE04-6B79-7F01-AFE10A76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3249A2B-F934-9D94-96F1-5FFD74D6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36E80A4-18FA-A93F-0294-0B000939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74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55DBFC7-0E39-2E71-221A-AAD2FB2C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ACA8096-F35C-3258-A020-5DA08050E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CF4AF14-EB19-4CC7-79E1-15D63655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9557589-2114-1FE9-D4D2-B8E78A3E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0C2979C-C3D3-CE99-28B0-21418655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581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F168DFA-3013-0F97-A7DF-EE10C270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6506783-B3D7-442B-680A-BEAE8A762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ADC8D95-AEF8-3EA1-5BD3-E334913EB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59BE5F9-734F-FC57-D0BE-35642C38D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AE9D2A0-0F10-3260-6ECA-BA6DD4D9A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6CCA7DB-D5AC-3F1C-7C91-70F29138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31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83A3CB6-FE6B-017C-62D6-4EDFB1D6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2A85353-DA39-664D-C14B-D05D6BE49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0F91F0B-C0BF-C29B-85A7-E67EF0B4A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2B874BA3-C9E1-4FF4-6C96-E120E1673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A69C9E5-3717-0FF9-3097-06940FEAF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FE4CC098-3829-0D48-9C7F-E6A18D59C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7BAF1C21-06B3-2E77-78AF-5AB14F1E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9350E1D4-E1D5-9928-3CB6-0E2B0C4F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348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1A6E08-5CB2-163A-C609-7B63A149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0ACB9971-E83A-86D4-6959-6E37F6E27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05BAD270-88F1-776C-2435-5A13165C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28C0C8E-9FA9-AFB8-9436-3FCDB082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13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74F97A39-1314-63C4-0E9B-9CAC2F8F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73A9E791-972B-9B28-12C9-9AA572D6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C2224F6F-2762-5910-3673-65CF7B9D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306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4A3D078-54A4-3EC2-2056-9241A05F3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01FFF3F-80A2-15B3-5B32-29B44C086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5641D959-35C4-0089-23F3-F9562AC1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18A347A-AB03-ED03-2F15-B46386EFC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2540E23-C55E-702E-1378-76FBF478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6AEE6A8-4A21-D066-F374-3E42CD01F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52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552401A-0192-65A7-4EDA-C732C2E4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20F7BDE7-5091-DCDB-4EA1-C97965FBF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292FAC84-0DF2-3787-960A-A609E06B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A53D623-5A7D-A1F3-1541-C438B53B9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1E2AD85-3C6B-6EE3-EBA2-AAF4F0235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75FEB626-81F7-454D-82A9-210B8BA3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924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FB34B248-C9E2-9943-FACC-02B8B432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62E8BAB-8AA8-AD10-3B6F-B6ADC5FF3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965C1EC-569D-7D35-5E22-9509709F97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B57CB-031C-41E8-997E-9534B67B14ED}" type="datetimeFigureOut">
              <a:rPr lang="pl-PL" smtClean="0"/>
              <a:t>06.03.24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51FD99F-A502-383C-9A2D-7F5FE61DD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4978FCB-DD07-BAC5-0F2F-75449FFD3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1E2DD-749D-4D05-ABB6-BCA1752DA48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408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81B3D45-0676-633B-9974-CB732F688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6" t="9091" r="14282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354CC-91F9-0B77-58E0-164F6FF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771988"/>
            <a:ext cx="4023360" cy="3554509"/>
          </a:xfrm>
        </p:spPr>
        <p:txBody>
          <a:bodyPr anchor="b">
            <a:normAutofit fontScale="90000"/>
          </a:bodyPr>
          <a:lstStyle/>
          <a:p>
            <a:pPr algn="l"/>
            <a:r>
              <a:rPr lang="pl-PL" sz="4800" dirty="0">
                <a:solidFill>
                  <a:schemeClr val="bg1"/>
                </a:solidFill>
              </a:rPr>
              <a:t>Dynamika zmian podstawowych stóp procentowych NBP w latach 2013-2023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9380567-D630-8F09-63F4-B0942F7D5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pl-PL" sz="2000" dirty="0">
                <a:solidFill>
                  <a:schemeClr val="bg1"/>
                </a:solidFill>
              </a:rPr>
              <a:t>Podstawy Przedsiębiorczości</a:t>
            </a:r>
          </a:p>
          <a:p>
            <a:pPr algn="l"/>
            <a:r>
              <a:rPr lang="pl-PL" sz="2000" dirty="0">
                <a:solidFill>
                  <a:schemeClr val="bg1"/>
                </a:solidFill>
              </a:rPr>
              <a:t>Blanka </a:t>
            </a:r>
            <a:r>
              <a:rPr lang="pl-PL" sz="2000" dirty="0" smtClean="0">
                <a:solidFill>
                  <a:schemeClr val="bg1"/>
                </a:solidFill>
              </a:rPr>
              <a:t>Wodecka, Barbara Łubian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kl</a:t>
            </a:r>
            <a:r>
              <a:rPr lang="pl-PL" sz="2000" dirty="0">
                <a:solidFill>
                  <a:schemeClr val="bg1"/>
                </a:solidFill>
              </a:rPr>
              <a:t>. </a:t>
            </a:r>
            <a:r>
              <a:rPr lang="pl-PL" sz="2000" dirty="0" smtClean="0">
                <a:solidFill>
                  <a:schemeClr val="bg1"/>
                </a:solidFill>
              </a:rPr>
              <a:t>3b1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D4677D2-D5AC-4CF9-9EED-2B89D0A1C2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D54F7E-825A-4BBA-815F-35CCA8B97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145F226-A12A-CDDF-84DB-4E7F2FCF8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4"/>
          <a:stretch/>
        </p:blipFill>
        <p:spPr>
          <a:xfrm>
            <a:off x="7304666" y="2166330"/>
            <a:ext cx="5532973" cy="2682844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9853F1AB-A9C4-108C-3302-AAEB2713DB37}"/>
              </a:ext>
            </a:extLst>
          </p:cNvPr>
          <p:cNvSpPr txBox="1"/>
          <p:nvPr/>
        </p:nvSpPr>
        <p:spPr>
          <a:xfrm>
            <a:off x="7304667" y="6257836"/>
            <a:ext cx="707295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u="sng" dirty="0"/>
              <a:t>Źródło</a:t>
            </a:r>
            <a:r>
              <a:rPr lang="pl-PL" sz="1100" dirty="0"/>
              <a:t>: </a:t>
            </a:r>
            <a:br>
              <a:rPr lang="pl-PL" sz="1100" dirty="0"/>
            </a:br>
            <a:r>
              <a:rPr lang="pl-PL" sz="1100" dirty="0"/>
              <a:t>https://www.bankier.pl/gospodarka/wskazniki-makroekonomiczne</a:t>
            </a:r>
          </a:p>
          <a:p>
            <a:r>
              <a:rPr lang="pl-PL" sz="1100" dirty="0"/>
              <a:t>https://nbp.pl/podstawowe-stopy-procentowe-archiwum/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xmlns="" id="{5AFCAD00-3D14-B3D2-41E3-D18B991CFA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183518"/>
              </p:ext>
            </p:extLst>
          </p:nvPr>
        </p:nvGraphicFramePr>
        <p:xfrm>
          <a:off x="558998" y="39757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8B68B95-75CA-9271-8357-0DC74F3BD921}"/>
              </a:ext>
            </a:extLst>
          </p:cNvPr>
          <p:cNvSpPr txBox="1"/>
          <p:nvPr/>
        </p:nvSpPr>
        <p:spPr>
          <a:xfrm>
            <a:off x="155944" y="2569508"/>
            <a:ext cx="53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%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xmlns="" id="{67B17465-40A6-A793-BC5E-B15F41DD3193}"/>
              </a:ext>
            </a:extLst>
          </p:cNvPr>
          <p:cNvGrpSpPr/>
          <p:nvPr/>
        </p:nvGrpSpPr>
        <p:grpSpPr>
          <a:xfrm>
            <a:off x="1163291" y="1438445"/>
            <a:ext cx="1368531" cy="1246334"/>
            <a:chOff x="1116918" y="1717175"/>
            <a:chExt cx="1368531" cy="1246334"/>
          </a:xfrm>
        </p:grpSpPr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xmlns="" id="{22556C95-55BB-6DE9-1D6A-2BB1F71895E4}"/>
                </a:ext>
              </a:extLst>
            </p:cNvPr>
            <p:cNvSpPr txBox="1"/>
            <p:nvPr/>
          </p:nvSpPr>
          <p:spPr>
            <a:xfrm>
              <a:off x="1116918" y="1717175"/>
              <a:ext cx="1368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rgbClr val="FF0000"/>
                  </a:solidFill>
                </a:rPr>
                <a:t>Akcja </a:t>
              </a:r>
              <a:r>
                <a:rPr lang="pl-PL" sz="1200" dirty="0" err="1">
                  <a:solidFill>
                    <a:srgbClr val="FF0000"/>
                  </a:solidFill>
                </a:rPr>
                <a:t>prokonsumpcyjna</a:t>
              </a:r>
              <a:endParaRPr lang="pl-PL" sz="1200" dirty="0">
                <a:solidFill>
                  <a:srgbClr val="FF0000"/>
                </a:solidFill>
              </a:endParaRPr>
            </a:p>
            <a:p>
              <a:r>
                <a:rPr lang="pl-PL" sz="1200" dirty="0">
                  <a:solidFill>
                    <a:srgbClr val="FF0000"/>
                  </a:solidFill>
                </a:rPr>
                <a:t>(taniejące kredyty)</a:t>
              </a:r>
            </a:p>
          </p:txBody>
        </p:sp>
        <p:sp>
          <p:nvSpPr>
            <p:cNvPr id="12" name="Strzałka: w prawo 11">
              <a:extLst>
                <a:ext uri="{FF2B5EF4-FFF2-40B4-BE49-F238E27FC236}">
                  <a16:creationId xmlns:a16="http://schemas.microsoft.com/office/drawing/2014/main" xmlns="" id="{D15FE51A-7F55-8685-8FED-446D6737E70B}"/>
                </a:ext>
              </a:extLst>
            </p:cNvPr>
            <p:cNvSpPr/>
            <p:nvPr/>
          </p:nvSpPr>
          <p:spPr>
            <a:xfrm rot="3413503">
              <a:off x="1431946" y="2539964"/>
              <a:ext cx="570929" cy="276162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xmlns="" id="{C600B97C-1C22-2DB0-B828-61DC9700449D}"/>
              </a:ext>
            </a:extLst>
          </p:cNvPr>
          <p:cNvGrpSpPr/>
          <p:nvPr/>
        </p:nvGrpSpPr>
        <p:grpSpPr>
          <a:xfrm>
            <a:off x="7356898" y="2392721"/>
            <a:ext cx="1705144" cy="488741"/>
            <a:chOff x="9690186" y="4888365"/>
            <a:chExt cx="1705144" cy="488741"/>
          </a:xfrm>
        </p:grpSpPr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xmlns="" id="{0535F4CF-316E-7FE3-CE04-E527A355B0CF}"/>
                </a:ext>
              </a:extLst>
            </p:cNvPr>
            <p:cNvSpPr txBox="1"/>
            <p:nvPr/>
          </p:nvSpPr>
          <p:spPr>
            <a:xfrm>
              <a:off x="9832770" y="4888365"/>
              <a:ext cx="15625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rgbClr val="FF0000"/>
                  </a:solidFill>
                </a:rPr>
                <a:t>Walka z inflacją</a:t>
              </a:r>
            </a:p>
          </p:txBody>
        </p:sp>
        <p:sp>
          <p:nvSpPr>
            <p:cNvPr id="20" name="Strzałka: w prawo 19">
              <a:extLst>
                <a:ext uri="{FF2B5EF4-FFF2-40B4-BE49-F238E27FC236}">
                  <a16:creationId xmlns:a16="http://schemas.microsoft.com/office/drawing/2014/main" xmlns="" id="{E5F4C2D4-9796-1784-03FE-C2A1D6BD358F}"/>
                </a:ext>
              </a:extLst>
            </p:cNvPr>
            <p:cNvSpPr/>
            <p:nvPr/>
          </p:nvSpPr>
          <p:spPr>
            <a:xfrm rot="12147059">
              <a:off x="9690186" y="5166939"/>
              <a:ext cx="583007" cy="210167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xmlns="" id="{2C472D76-CA20-1BA0-5529-BE477492AA63}"/>
              </a:ext>
            </a:extLst>
          </p:cNvPr>
          <p:cNvGrpSpPr/>
          <p:nvPr/>
        </p:nvGrpSpPr>
        <p:grpSpPr>
          <a:xfrm>
            <a:off x="5462607" y="1612332"/>
            <a:ext cx="1562560" cy="1655454"/>
            <a:chOff x="9524187" y="4236545"/>
            <a:chExt cx="1562560" cy="1655454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xmlns="" id="{4BE511CE-1B8C-0803-63BD-78D9F949BD84}"/>
                </a:ext>
              </a:extLst>
            </p:cNvPr>
            <p:cNvSpPr txBox="1"/>
            <p:nvPr/>
          </p:nvSpPr>
          <p:spPr>
            <a:xfrm>
              <a:off x="9524187" y="4236545"/>
              <a:ext cx="15625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rgbClr val="FF0000"/>
                  </a:solidFill>
                </a:rPr>
                <a:t>Presja  </a:t>
              </a:r>
              <a:r>
                <a:rPr lang="pl-PL" sz="1200" dirty="0" err="1">
                  <a:solidFill>
                    <a:srgbClr val="FF0000"/>
                  </a:solidFill>
                </a:rPr>
                <a:t>prokonsumpcyjna</a:t>
              </a:r>
              <a:endParaRPr lang="pl-PL" sz="1200" dirty="0">
                <a:solidFill>
                  <a:srgbClr val="FF0000"/>
                </a:solidFill>
              </a:endParaRPr>
            </a:p>
            <a:p>
              <a:r>
                <a:rPr lang="pl-PL" sz="1200" dirty="0">
                  <a:solidFill>
                    <a:srgbClr val="FF0000"/>
                  </a:solidFill>
                </a:rPr>
                <a:t>(wyjątkowo tanie kredyty, ekstremalnie niskie odsetki od lokat)</a:t>
              </a:r>
            </a:p>
          </p:txBody>
        </p:sp>
        <p:sp>
          <p:nvSpPr>
            <p:cNvPr id="23" name="Strzałka: w prawo 22">
              <a:extLst>
                <a:ext uri="{FF2B5EF4-FFF2-40B4-BE49-F238E27FC236}">
                  <a16:creationId xmlns:a16="http://schemas.microsoft.com/office/drawing/2014/main" xmlns="" id="{9FCC80AC-E31B-005C-8D6F-B5025B98FD35}"/>
                </a:ext>
              </a:extLst>
            </p:cNvPr>
            <p:cNvSpPr/>
            <p:nvPr/>
          </p:nvSpPr>
          <p:spPr>
            <a:xfrm rot="5400000">
              <a:off x="9937828" y="5495412"/>
              <a:ext cx="583007" cy="210167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xmlns="" id="{42F0F5B8-FA2B-3DD1-0494-649C919A94DC}"/>
              </a:ext>
            </a:extLst>
          </p:cNvPr>
          <p:cNvGrpSpPr/>
          <p:nvPr/>
        </p:nvGrpSpPr>
        <p:grpSpPr>
          <a:xfrm>
            <a:off x="8789051" y="935253"/>
            <a:ext cx="2431728" cy="690717"/>
            <a:chOff x="8789051" y="935253"/>
            <a:chExt cx="2431728" cy="690717"/>
          </a:xfrm>
        </p:grpSpPr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xmlns="" id="{D5D21B2D-CA45-74A3-7EB5-22E31EC96A09}"/>
                </a:ext>
              </a:extLst>
            </p:cNvPr>
            <p:cNvSpPr txBox="1"/>
            <p:nvPr/>
          </p:nvSpPr>
          <p:spPr>
            <a:xfrm>
              <a:off x="9658219" y="935253"/>
              <a:ext cx="1562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rgbClr val="FF0000"/>
                  </a:solidFill>
                </a:rPr>
                <a:t>Stopniowo zdejmowana presja inflacyjna</a:t>
              </a:r>
            </a:p>
          </p:txBody>
        </p:sp>
        <p:sp>
          <p:nvSpPr>
            <p:cNvPr id="25" name="Strzałka: w prawo 24">
              <a:extLst>
                <a:ext uri="{FF2B5EF4-FFF2-40B4-BE49-F238E27FC236}">
                  <a16:creationId xmlns:a16="http://schemas.microsoft.com/office/drawing/2014/main" xmlns="" id="{7F7D7849-DAC5-0497-A43F-367F9873D3C6}"/>
                </a:ext>
              </a:extLst>
            </p:cNvPr>
            <p:cNvSpPr/>
            <p:nvPr/>
          </p:nvSpPr>
          <p:spPr>
            <a:xfrm rot="10800000">
              <a:off x="8789051" y="1403365"/>
              <a:ext cx="767114" cy="222605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xmlns="" id="{A5A62AAA-7895-EE82-40B3-D05C5851E7C5}"/>
              </a:ext>
            </a:extLst>
          </p:cNvPr>
          <p:cNvGrpSpPr/>
          <p:nvPr/>
        </p:nvGrpSpPr>
        <p:grpSpPr>
          <a:xfrm>
            <a:off x="3301087" y="1514668"/>
            <a:ext cx="1562560" cy="1100239"/>
            <a:chOff x="9658219" y="935253"/>
            <a:chExt cx="1562560" cy="1100239"/>
          </a:xfrm>
        </p:grpSpPr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xmlns="" id="{248C305B-A3FC-5DD9-679A-608D80BD3F4D}"/>
                </a:ext>
              </a:extLst>
            </p:cNvPr>
            <p:cNvSpPr txBox="1"/>
            <p:nvPr/>
          </p:nvSpPr>
          <p:spPr>
            <a:xfrm>
              <a:off x="9658219" y="935253"/>
              <a:ext cx="15625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rgbClr val="FF0000"/>
                  </a:solidFill>
                </a:rPr>
                <a:t>Okres stabilizacji</a:t>
              </a:r>
            </a:p>
          </p:txBody>
        </p:sp>
        <p:sp>
          <p:nvSpPr>
            <p:cNvPr id="29" name="Strzałka: w prawo 28">
              <a:extLst>
                <a:ext uri="{FF2B5EF4-FFF2-40B4-BE49-F238E27FC236}">
                  <a16:creationId xmlns:a16="http://schemas.microsoft.com/office/drawing/2014/main" xmlns="" id="{1FCD1A7B-0AA6-32BE-CD94-15D8CEA27C80}"/>
                </a:ext>
              </a:extLst>
            </p:cNvPr>
            <p:cNvSpPr/>
            <p:nvPr/>
          </p:nvSpPr>
          <p:spPr>
            <a:xfrm rot="5400000">
              <a:off x="9816881" y="1540632"/>
              <a:ext cx="767114" cy="222605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05317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354CC-91F9-0B77-58E0-164F6FF8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pl-PL" sz="3600" dirty="0"/>
              <a:t>Wpływ stóp </a:t>
            </a:r>
            <a:r>
              <a:rPr lang="pl-PL" sz="3600" dirty="0" smtClean="0"/>
              <a:t>procentowych</a:t>
            </a:r>
            <a:br>
              <a:rPr lang="pl-PL" sz="3600" dirty="0" smtClean="0"/>
            </a:br>
            <a:r>
              <a:rPr lang="pl-PL" sz="3600" dirty="0" smtClean="0"/>
              <a:t>na środowisko i gospodarkę</a:t>
            </a:r>
            <a:endParaRPr lang="pl-PL" sz="36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674320" y="2206222"/>
            <a:ext cx="5141026" cy="4351338"/>
          </a:xfrm>
        </p:spPr>
        <p:txBody>
          <a:bodyPr>
            <a:normAutofit fontScale="55000" lnSpcReduction="20000"/>
          </a:bodyPr>
          <a:lstStyle/>
          <a:p>
            <a:r>
              <a:rPr lang="pl-PL" dirty="0"/>
              <a:t>Wpływ stóp procentowych na środowisko jest złożony i zależny od wielu czynników takich, jak polityka rządowa, innowacje technologiczne i zachowania konsumentów. Jest to skomplikowana analiza, biorąca pod uwagę uwarunkowania polityczne, społeczne i ekonomiczne. </a:t>
            </a:r>
          </a:p>
          <a:p>
            <a:r>
              <a:rPr lang="pl-PL" dirty="0"/>
              <a:t>Niższe stopy procentowe mogą zachęcać do większej aktywności gospodarczej, co potencjalnie prowadzi do większego zużycia zasobów naturalnych i większej emisji gazów cieplarnianych.</a:t>
            </a:r>
          </a:p>
          <a:p>
            <a:r>
              <a:rPr lang="pl-PL" dirty="0"/>
              <a:t>Wpływ stóp procentowych na gospodarkę w tych latach był różnorodny. Miały na to wpływ czynniki takie, jak polityka monetarna, sytuacja gospodarcza, globalne trendy.</a:t>
            </a:r>
          </a:p>
          <a:p>
            <a:r>
              <a:rPr lang="pl-PL" dirty="0"/>
              <a:t>Niższe stopy procentowe sprzyjały wzrostowi gospodarczemu poprzez zachęcanie do większej aktywności inwestycyjnej i konsumpcyjnej. Niższe koszty kredytów mogły prowadzić do większej liczby inwestycji, wzrostu produkcji i zatrudnienia. Jednocześnie wyższe stopy procentowe mogły przyczynić się do długoterminowej stabilności gospodarczej – kontroli inflacji i nadmiernej ekspansji kredytowej.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AB35AEE-77DC-9FAF-2FEC-A58E61042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157" y="2382511"/>
            <a:ext cx="5431536" cy="3055239"/>
          </a:xfrm>
          <a:prstGeom prst="rect">
            <a:avLst/>
          </a:prstGeom>
        </p:spPr>
      </p:pic>
      <p:sp>
        <p:nvSpPr>
          <p:cNvPr id="5" name="Podtytuł 2">
            <a:extLst>
              <a:ext uri="{FF2B5EF4-FFF2-40B4-BE49-F238E27FC236}">
                <a16:creationId xmlns:a16="http://schemas.microsoft.com/office/drawing/2014/main" xmlns="" id="{7592879E-805A-6A38-45D3-F4C80373AD05}"/>
              </a:ext>
            </a:extLst>
          </p:cNvPr>
          <p:cNvSpPr txBox="1">
            <a:spLocks/>
          </p:cNvSpPr>
          <p:nvPr/>
        </p:nvSpPr>
        <p:spPr>
          <a:xfrm>
            <a:off x="674320" y="2269695"/>
            <a:ext cx="4940808" cy="42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l-PL" sz="1800" dirty="0"/>
          </a:p>
          <a:p>
            <a:pPr algn="l"/>
            <a:endParaRPr lang="pl-PL" sz="1800" dirty="0"/>
          </a:p>
          <a:p>
            <a:pPr algn="l"/>
            <a:endParaRPr lang="pl-PL" dirty="0"/>
          </a:p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Wnioski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2300" dirty="0"/>
              <a:t>Decyzje dotyczące polityki monetarnej powinny być podejmowane w sposób zrównoważony, uwzględniając zarówno cele gospodarcze, jak i środowiskowe. Wnioski są następujące:</a:t>
            </a:r>
          </a:p>
          <a:p>
            <a:pPr lvl="0"/>
            <a:r>
              <a:rPr lang="pl-PL" sz="2300" dirty="0"/>
              <a:t>Polityka monetarna ma istotny wpływ na aktywność gospodarczą, a zmiany stóp procentowych mogą znacząco wpływać na inwestycje, konsumpcję i poziom zatrudnienia.</a:t>
            </a:r>
          </a:p>
          <a:p>
            <a:pPr lvl="0"/>
            <a:r>
              <a:rPr lang="pl-PL" sz="2300" dirty="0"/>
              <a:t>Bardzo istotny jest kontekst gospodarczy – poziom inflacji, bezrobocie, sytuacja rynkowa oraz globalne trendy.</a:t>
            </a:r>
          </a:p>
          <a:p>
            <a:pPr lvl="0"/>
            <a:r>
              <a:rPr lang="pl-PL" sz="2300" dirty="0"/>
              <a:t>Zarówno nadmierne nadwyżki, jak i obniżki stóp procentowych mogą prowadzić do niepożądanych skutków takich, jak nadmierne ryzyko inflacji lub utrata zaufania do waluty.</a:t>
            </a:r>
          </a:p>
          <a:p>
            <a:pPr lvl="0"/>
            <a:r>
              <a:rPr lang="pl-PL" sz="2300" dirty="0"/>
              <a:t>Zachowanie równowagi długoterminowej – podejmujący decyzje powinni uwzględniać zarówno krótkoterminowe cele: stymulowanie wzrostu gospodarczego, jak i długoterminowe – stabilność cenowa i finansowa.</a:t>
            </a:r>
          </a:p>
          <a:p>
            <a:pPr lvl="0"/>
            <a:r>
              <a:rPr lang="pl-PL" sz="2300" dirty="0"/>
              <a:t>Monitorowanie wskaźników środowiskowych – śledzenie, czy zmiany stóp procentowych mają negatywny wpływ na środowisko naturalne.</a:t>
            </a:r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975652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354CC-91F9-0B77-58E0-164F6FF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" y="405575"/>
            <a:ext cx="5001768" cy="13716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pl-PL" sz="3600" dirty="0"/>
              <a:t>Poziom stóp procentowych NBP obecnie (luty 2024)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F32411D-E064-5A39-B50B-28334541B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00"/>
          <a:stretch/>
        </p:blipFill>
        <p:spPr>
          <a:xfrm>
            <a:off x="549058" y="2566791"/>
            <a:ext cx="5431536" cy="3254847"/>
          </a:xfrm>
          <a:prstGeom prst="rect">
            <a:avLst/>
          </a:prstGeom>
        </p:spPr>
      </p:pic>
      <p:sp>
        <p:nvSpPr>
          <p:cNvPr id="5" name="Podtytuł 2">
            <a:extLst>
              <a:ext uri="{FF2B5EF4-FFF2-40B4-BE49-F238E27FC236}">
                <a16:creationId xmlns:a16="http://schemas.microsoft.com/office/drawing/2014/main" xmlns="" id="{008C4A98-6CAD-D14C-132A-50584A1F1909}"/>
              </a:ext>
            </a:extLst>
          </p:cNvPr>
          <p:cNvSpPr txBox="1">
            <a:spLocks/>
          </p:cNvSpPr>
          <p:nvPr/>
        </p:nvSpPr>
        <p:spPr>
          <a:xfrm>
            <a:off x="6253613" y="2277079"/>
            <a:ext cx="4940808" cy="346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1600" b="1" i="0" dirty="0">
                <a:solidFill>
                  <a:srgbClr val="2B2B2B"/>
                </a:solidFill>
                <a:effectLst/>
                <a:latin typeface="Segoe UI" panose="020B0502040204020203" pitchFamily="34" charset="0"/>
              </a:rPr>
              <a:t>Od października 2023 r. główna stawka wynosi 5,75 proc. i tak będzie przez co najmniej kolejny miesiąc</a:t>
            </a:r>
            <a:r>
              <a:rPr lang="pl-PL" sz="1600" b="0" i="0" dirty="0">
                <a:solidFill>
                  <a:srgbClr val="2B2B2B"/>
                </a:solidFill>
                <a:effectLst/>
                <a:latin typeface="Segoe UI" panose="020B0502040204020203" pitchFamily="34" charset="0"/>
              </a:rPr>
              <a:t>. Dodatkowo oprocentowanie środków lokowanych w NBP przez banki komercyjne pozostało na poziomie 5,25 proc., a stopa lombardowa (kredytowa) to dalej 6,25 proc.</a:t>
            </a:r>
          </a:p>
          <a:p>
            <a:pPr algn="just"/>
            <a:r>
              <a:rPr lang="pl-PL" sz="1600" dirty="0">
                <a:solidFill>
                  <a:srgbClr val="2B2B2B"/>
                </a:solidFill>
                <a:latin typeface="Segoe UI" panose="020B0502040204020203" pitchFamily="34" charset="0"/>
              </a:rPr>
              <a:t>Te stawki obowiązują banki, ale decyzja RPP przekłada się każdorazowo na ofertę dla zwykłych klientów. Brak zmian w stopach procentowych oznacza, że zarówno oprocentowanie depozytów </a:t>
            </a:r>
            <a:br>
              <a:rPr lang="pl-PL" sz="1600" dirty="0">
                <a:solidFill>
                  <a:srgbClr val="2B2B2B"/>
                </a:solidFill>
                <a:latin typeface="Segoe UI" panose="020B0502040204020203" pitchFamily="34" charset="0"/>
              </a:rPr>
            </a:br>
            <a:r>
              <a:rPr lang="pl-PL" sz="1600" dirty="0">
                <a:solidFill>
                  <a:srgbClr val="2B2B2B"/>
                </a:solidFill>
                <a:latin typeface="Segoe UI" panose="020B0502040204020203" pitchFamily="34" charset="0"/>
              </a:rPr>
              <a:t>i lokat oraz pożyczek i kredytów nie powinno się istotnie zmienić.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4D5EC462-177C-AFB5-292C-FD758EB3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638" y="405575"/>
            <a:ext cx="3336758" cy="187692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53613" y="5702526"/>
            <a:ext cx="24192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 smtClean="0"/>
              <a:t>Źródło: https</a:t>
            </a:r>
            <a:r>
              <a:rPr lang="pl-PL" sz="1100" dirty="0"/>
              <a:t>://businessinsider.com.pl/</a:t>
            </a:r>
          </a:p>
        </p:txBody>
      </p:sp>
    </p:spTree>
    <p:extLst>
      <p:ext uri="{BB962C8B-B14F-4D97-AF65-F5344CB8AC3E}">
        <p14:creationId xmlns:p14="http://schemas.microsoft.com/office/powerpoint/2010/main" val="236182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9465DC1-56AE-BE45-8D48-EC45F5520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336" y="0"/>
            <a:ext cx="12661668" cy="711952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6016FD3-B388-4E19-4B1A-FF0A35074C50}"/>
              </a:ext>
            </a:extLst>
          </p:cNvPr>
          <p:cNvSpPr txBox="1"/>
          <p:nvPr/>
        </p:nvSpPr>
        <p:spPr>
          <a:xfrm>
            <a:off x="589143" y="5540099"/>
            <a:ext cx="8109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>
                <a:solidFill>
                  <a:schemeClr val="bg1"/>
                </a:solidFill>
              </a:rPr>
              <a:t>DZIĘKUJEMY ZA UWAGĘ</a:t>
            </a:r>
            <a:endParaRPr lang="pl-PL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4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C6C5639-8304-91E2-6C6D-77B9D4327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1698" t="4563" b="11167"/>
          <a:stretch/>
        </p:blipFill>
        <p:spPr>
          <a:xfrm>
            <a:off x="0" y="-27296"/>
            <a:ext cx="10765809" cy="6912589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9380567-D630-8F09-63F4-B0942F7D5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9323" y="5943535"/>
            <a:ext cx="9144000" cy="1098395"/>
          </a:xfrm>
        </p:spPr>
        <p:txBody>
          <a:bodyPr>
            <a:normAutofit/>
          </a:bodyPr>
          <a:lstStyle/>
          <a:p>
            <a:pPr algn="l"/>
            <a:r>
              <a:rPr lang="pl-PL" sz="1400" dirty="0">
                <a:solidFill>
                  <a:srgbClr val="FFFFFF"/>
                </a:solidFill>
              </a:rPr>
              <a:t>Źródło:</a:t>
            </a:r>
          </a:p>
          <a:p>
            <a:pPr algn="l"/>
            <a:r>
              <a:rPr lang="pl-PL" sz="1400" dirty="0">
                <a:solidFill>
                  <a:srgbClr val="FFFFFF"/>
                </a:solidFill>
              </a:rPr>
              <a:t>https://nbp.pl/polityka-pieniezna/decyzje-rpp/podstawowe-stopy-procentowe-nbp</a:t>
            </a:r>
            <a:endParaRPr lang="pl-PL" dirty="0">
              <a:solidFill>
                <a:srgbClr val="FFFFFF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C4469021-B06F-B3FE-D022-824A6A23E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889" y="1193083"/>
            <a:ext cx="6550105" cy="1439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3734159D-48D9-263A-4FAC-A966EAEE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5" r="1314"/>
          <a:stretch/>
        </p:blipFill>
        <p:spPr>
          <a:xfrm>
            <a:off x="5382904" y="3190609"/>
            <a:ext cx="6583718" cy="2568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4695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8263A24-0C1F-4677-B43C-4AE14E276B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0ADDB668-2CA4-4D2B-9C34-3487CA330B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354CC-91F9-0B77-58E0-164F6FF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" y="405575"/>
            <a:ext cx="5001768" cy="1371600"/>
          </a:xfrm>
        </p:spPr>
        <p:txBody>
          <a:bodyPr anchor="ctr">
            <a:normAutofit/>
          </a:bodyPr>
          <a:lstStyle/>
          <a:p>
            <a:pPr algn="l"/>
            <a:r>
              <a:rPr lang="pl-PL" sz="3600" dirty="0"/>
              <a:t>Stopa referencyjna NBP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9380567-D630-8F09-63F4-B0942F7D5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2512" y="498698"/>
            <a:ext cx="4940808" cy="1185353"/>
          </a:xfrm>
        </p:spPr>
        <p:txBody>
          <a:bodyPr anchor="ctr">
            <a:normAutofit fontScale="55000" lnSpcReduction="20000"/>
          </a:bodyPr>
          <a:lstStyle/>
          <a:p>
            <a:pPr algn="l"/>
            <a:r>
              <a:rPr lang="pl-PL" dirty="0"/>
              <a:t>Rentowność bonów pieniężnych emitowanych przez Narodowy Bank Polski w trakcie podstawowych operacji otwartego rynku. Operacje te polegają na zakupie lub sprzedaży krótkoterminowych, z reguły 7-dniowych, bonów pieniężnych na rynku międzybankowym w celu przywrócenia równowagi płynnościowej w sektorze bankowym. Wysokość stopy referencyjnej wpływa na poziom WIBOR-u, który z kolei stanowi podstawę oprocentowania kapitału obcego.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568BC19-F052-4108-93E1-6A3D1DEC07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FD337D-4D6B-4C8B-B6F5-121097E098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35C5A50-B9E1-6896-6FAE-4EDD032B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58" y="2530095"/>
            <a:ext cx="5431536" cy="33282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AB35AEE-77DC-9FAF-2FEC-A58E61042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408" y="2661581"/>
            <a:ext cx="5431536" cy="305523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4C260CD2-BFFA-D1E4-E382-30F496DABBD1}"/>
              </a:ext>
            </a:extLst>
          </p:cNvPr>
          <p:cNvSpPr txBox="1"/>
          <p:nvPr/>
        </p:nvSpPr>
        <p:spPr>
          <a:xfrm>
            <a:off x="622800" y="6093576"/>
            <a:ext cx="6901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https://www.bankier.pl/gospodarka/wskazniki-makroekonomiczne</a:t>
            </a:r>
          </a:p>
          <a:p>
            <a:r>
              <a:rPr lang="pl-PL" sz="1200" dirty="0"/>
              <a:t>https://pl.wikipedia.org/wiki</a:t>
            </a:r>
          </a:p>
        </p:txBody>
      </p:sp>
    </p:spTree>
    <p:extLst>
      <p:ext uri="{BB962C8B-B14F-4D97-AF65-F5344CB8AC3E}">
        <p14:creationId xmlns:p14="http://schemas.microsoft.com/office/powerpoint/2010/main" val="2403644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8263A24-0C1F-4677-B43C-4AE14E276B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0ADDB668-2CA4-4D2B-9C34-3487CA330B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354CC-91F9-0B77-58E0-164F6FF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" y="405575"/>
            <a:ext cx="5001768" cy="1371600"/>
          </a:xfrm>
        </p:spPr>
        <p:txBody>
          <a:bodyPr anchor="ctr">
            <a:normAutofit/>
          </a:bodyPr>
          <a:lstStyle/>
          <a:p>
            <a:pPr algn="l"/>
            <a:r>
              <a:rPr lang="pl-PL" sz="3600" dirty="0"/>
              <a:t>Stopa lombardowa NBP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9380567-D630-8F09-63F4-B0942F7D5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2512" y="498698"/>
            <a:ext cx="4940808" cy="1185353"/>
          </a:xfrm>
        </p:spPr>
        <p:txBody>
          <a:bodyPr anchor="ctr">
            <a:normAutofit fontScale="55000" lnSpcReduction="20000"/>
          </a:bodyPr>
          <a:lstStyle/>
          <a:p>
            <a:pPr algn="l"/>
            <a:r>
              <a:rPr lang="pl-PL" dirty="0"/>
              <a:t>Określa cenę, po której bank centralny udziela bankom komercyjnym pożyczek pod zastaw papierów wartościowych. Kwota kredytu nie może przekroczyć równowartości 100% - </a:t>
            </a:r>
            <a:r>
              <a:rPr lang="pl-PL" dirty="0" err="1"/>
              <a:t>X%</a:t>
            </a:r>
            <a:r>
              <a:rPr lang="pl-PL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wartości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papierów wartościowych obciążonych zastawem (tzw. </a:t>
            </a:r>
            <a:r>
              <a:rPr lang="pl-PL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haircut</a:t>
            </a:r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wynosi w tym przypadku X% i jest ustalany dla różnych grup papierów wartościowych osobno).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568BC19-F052-4108-93E1-6A3D1DEC07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FD337D-4D6B-4C8B-B6F5-121097E098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69CA966-2AE0-7860-A881-6E5C7A9AF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58" y="2526638"/>
            <a:ext cx="5431536" cy="333515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9A24AEE-9D2E-86F1-3B7F-B5A83AC6B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408" y="2525793"/>
            <a:ext cx="5431536" cy="332681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4E5E574F-27CC-C247-8E4F-B9C4084FCAFC}"/>
              </a:ext>
            </a:extLst>
          </p:cNvPr>
          <p:cNvSpPr txBox="1"/>
          <p:nvPr/>
        </p:nvSpPr>
        <p:spPr>
          <a:xfrm>
            <a:off x="622800" y="6061488"/>
            <a:ext cx="6901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https://www.bankier.pl/gospodarka/wskazniki-makroekonomiczne</a:t>
            </a:r>
          </a:p>
          <a:p>
            <a:r>
              <a:rPr lang="pl-PL" sz="1200" dirty="0"/>
              <a:t>https://pl.wikipedia.org/wiki</a:t>
            </a:r>
          </a:p>
        </p:txBody>
      </p:sp>
    </p:spTree>
    <p:extLst>
      <p:ext uri="{BB962C8B-B14F-4D97-AF65-F5344CB8AC3E}">
        <p14:creationId xmlns:p14="http://schemas.microsoft.com/office/powerpoint/2010/main" val="801156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8263A24-0C1F-4677-B43C-4AE14E276B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0ADDB668-2CA4-4D2B-9C34-3487CA330B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354CC-91F9-0B77-58E0-164F6FF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" y="405575"/>
            <a:ext cx="5001768" cy="1371600"/>
          </a:xfrm>
        </p:spPr>
        <p:txBody>
          <a:bodyPr anchor="ctr">
            <a:normAutofit/>
          </a:bodyPr>
          <a:lstStyle/>
          <a:p>
            <a:pPr algn="l"/>
            <a:r>
              <a:rPr lang="pl-PL" sz="3600" dirty="0"/>
              <a:t>Stopa depozytowa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9380567-D630-8F09-63F4-B0942F7D5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2512" y="498698"/>
            <a:ext cx="4940808" cy="1185353"/>
          </a:xfrm>
        </p:spPr>
        <p:txBody>
          <a:bodyPr anchor="ctr">
            <a:normAutofit fontScale="85000" lnSpcReduction="10000"/>
          </a:bodyPr>
          <a:lstStyle/>
          <a:p>
            <a:pPr algn="l"/>
            <a:r>
              <a:rPr lang="pl-PL" dirty="0"/>
              <a:t>Jedna z podstawowych stóp procentowych, określa oprocentowanie jednodniowych depozytów składanych przez banki komercyjne w banku centralnym.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568BC19-F052-4108-93E1-6A3D1DEC07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FD337D-4D6B-4C8B-B6F5-121097E098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F32411D-E064-5A39-B50B-28334541B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00"/>
          <a:stretch/>
        </p:blipFill>
        <p:spPr>
          <a:xfrm>
            <a:off x="549058" y="2566791"/>
            <a:ext cx="5431536" cy="32548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1A850A2-A434-D6F7-B03B-32459D54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408" y="2563943"/>
            <a:ext cx="5431536" cy="325051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258FACB-9350-5F21-7778-A9F1920E3DCB}"/>
              </a:ext>
            </a:extLst>
          </p:cNvPr>
          <p:cNvSpPr txBox="1"/>
          <p:nvPr/>
        </p:nvSpPr>
        <p:spPr>
          <a:xfrm>
            <a:off x="6382512" y="6128469"/>
            <a:ext cx="6901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https://www.bankier.pl/gospodarka/wskazniki-makroekonomiczne</a:t>
            </a:r>
          </a:p>
          <a:p>
            <a:r>
              <a:rPr lang="pl-PL" sz="1200" dirty="0"/>
              <a:t>https://pl.wikipedia.org/wiki</a:t>
            </a:r>
          </a:p>
        </p:txBody>
      </p:sp>
    </p:spTree>
    <p:extLst>
      <p:ext uri="{BB962C8B-B14F-4D97-AF65-F5344CB8AC3E}">
        <p14:creationId xmlns:p14="http://schemas.microsoft.com/office/powerpoint/2010/main" val="1327205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8263A24-0C1F-4677-B43C-4AE14E276B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0ADDB668-2CA4-4D2B-9C34-3487CA330B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354CC-91F9-0B77-58E0-164F6FF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" y="405575"/>
            <a:ext cx="5001768" cy="1371600"/>
          </a:xfrm>
        </p:spPr>
        <p:txBody>
          <a:bodyPr anchor="ctr">
            <a:normAutofit/>
          </a:bodyPr>
          <a:lstStyle/>
          <a:p>
            <a:pPr algn="l"/>
            <a:r>
              <a:rPr lang="pl-PL" sz="3600" dirty="0"/>
              <a:t>Stopa redyskontowa weksli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9380567-D630-8F09-63F4-B0942F7D5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2512" y="498698"/>
            <a:ext cx="4940808" cy="1185353"/>
          </a:xfrm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pl-PL" dirty="0"/>
              <a:t>Służy do obliczania ceny, po jakiej bank centralny przyjmuje do redyskonta spełniające określone warunki weksle od banków komercyjnych.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568BC19-F052-4108-93E1-6A3D1DEC07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FD337D-4D6B-4C8B-B6F5-121097E098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F32411D-E064-5A39-B50B-28334541B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00"/>
          <a:stretch/>
        </p:blipFill>
        <p:spPr>
          <a:xfrm>
            <a:off x="549058" y="2566791"/>
            <a:ext cx="5431536" cy="32548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4448792-734A-06D6-4269-F7F3C0D72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408" y="2571497"/>
            <a:ext cx="5431536" cy="323540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8E03F2AB-65B8-051B-FF74-6CD79D4F38CB}"/>
              </a:ext>
            </a:extLst>
          </p:cNvPr>
          <p:cNvSpPr txBox="1"/>
          <p:nvPr/>
        </p:nvSpPr>
        <p:spPr>
          <a:xfrm>
            <a:off x="6382512" y="6128469"/>
            <a:ext cx="6901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https://www.bankier.pl/gospodarka/wskazniki-makroekonomiczne</a:t>
            </a:r>
          </a:p>
          <a:p>
            <a:r>
              <a:rPr lang="pl-PL" sz="1200" dirty="0"/>
              <a:t>https://pl.wikipedia.org/wiki</a:t>
            </a:r>
          </a:p>
        </p:txBody>
      </p:sp>
    </p:spTree>
    <p:extLst>
      <p:ext uri="{BB962C8B-B14F-4D97-AF65-F5344CB8AC3E}">
        <p14:creationId xmlns:p14="http://schemas.microsoft.com/office/powerpoint/2010/main" val="117653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88263A24-0C1F-4677-B43C-4AE14E276B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0ADDB668-2CA4-4D2B-9C34-3487CA330B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354CC-91F9-0B77-58E0-164F6FF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" y="405575"/>
            <a:ext cx="5001768" cy="1371600"/>
          </a:xfrm>
        </p:spPr>
        <p:txBody>
          <a:bodyPr anchor="ctr">
            <a:normAutofit/>
          </a:bodyPr>
          <a:lstStyle/>
          <a:p>
            <a:pPr algn="l"/>
            <a:r>
              <a:rPr lang="pl-PL" sz="3600" dirty="0"/>
              <a:t>Stopa dyskontowa weksli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9380567-D630-8F09-63F4-B0942F7D5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2512" y="498698"/>
            <a:ext cx="4940808" cy="1185353"/>
          </a:xfrm>
        </p:spPr>
        <p:txBody>
          <a:bodyPr anchor="ctr">
            <a:normAutofit fontScale="85000" lnSpcReduction="20000"/>
          </a:bodyPr>
          <a:lstStyle/>
          <a:p>
            <a:pPr algn="l"/>
            <a:r>
              <a:rPr lang="pl-PL" dirty="0"/>
              <a:t>Wyznaczana przez bank centralny stopa procentowa naliczana w momencie przyjęcia przez bank centralny od banków komercyjnych wcześniej dyskontowanych weksli.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568BC19-F052-4108-93E1-6A3D1DEC07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FD337D-4D6B-4C8B-B6F5-121097E098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53D6F9E-219F-D580-F7B7-7D1CA3628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32" y="2642375"/>
            <a:ext cx="5485809" cy="3018406"/>
          </a:xfrm>
          <a:prstGeom prst="rect">
            <a:avLst/>
          </a:prstGeom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xmlns="" id="{66D84138-9C66-687F-77A1-9AC30D0885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9673852"/>
              </p:ext>
            </p:extLst>
          </p:nvPr>
        </p:nvGraphicFramePr>
        <p:xfrm>
          <a:off x="6531812" y="2464245"/>
          <a:ext cx="5117090" cy="3683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137E95A-0E2B-09EC-795F-2DF0E3CDD153}"/>
              </a:ext>
            </a:extLst>
          </p:cNvPr>
          <p:cNvSpPr txBox="1"/>
          <p:nvPr/>
        </p:nvSpPr>
        <p:spPr>
          <a:xfrm>
            <a:off x="6727480" y="6148136"/>
            <a:ext cx="6901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https://www.bankier.pl/gospodarka/wskazniki-makroekonomiczne</a:t>
            </a:r>
          </a:p>
          <a:p>
            <a:r>
              <a:rPr lang="pl-PL" sz="1200" dirty="0"/>
              <a:t>https://pl.wikipedia.org/wiki</a:t>
            </a:r>
          </a:p>
        </p:txBody>
      </p:sp>
    </p:spTree>
    <p:extLst>
      <p:ext uri="{BB962C8B-B14F-4D97-AF65-F5344CB8AC3E}">
        <p14:creationId xmlns:p14="http://schemas.microsoft.com/office/powerpoint/2010/main" val="314146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459807F-B6FA-44D3-9A53-C55B6B5688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354CC-91F9-0B77-58E0-164F6FF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419" y="5377001"/>
            <a:ext cx="9681882" cy="739880"/>
          </a:xfrm>
        </p:spPr>
        <p:txBody>
          <a:bodyPr anchor="b">
            <a:normAutofit fontScale="90000"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Wartości brzegowe podstawowych stóp procentowych NBP w latach 2013 - 2023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DC8C20B-7ED2-1EA7-3EE5-0D6F9B01D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1465"/>
          <a:stretch/>
        </p:blipFill>
        <p:spPr>
          <a:xfrm>
            <a:off x="0" y="-51076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D2D4A253-6E7F-0BBA-7E8F-09FF9EDB4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489890"/>
              </p:ext>
            </p:extLst>
          </p:nvPr>
        </p:nvGraphicFramePr>
        <p:xfrm>
          <a:off x="6907246" y="1761977"/>
          <a:ext cx="4594944" cy="268961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192360">
                  <a:extLst>
                    <a:ext uri="{9D8B030D-6E8A-4147-A177-3AD203B41FA5}">
                      <a16:colId xmlns:a16="http://schemas.microsoft.com/office/drawing/2014/main" xmlns="" val="302879483"/>
                    </a:ext>
                  </a:extLst>
                </a:gridCol>
                <a:gridCol w="1181083">
                  <a:extLst>
                    <a:ext uri="{9D8B030D-6E8A-4147-A177-3AD203B41FA5}">
                      <a16:colId xmlns:a16="http://schemas.microsoft.com/office/drawing/2014/main" xmlns="" val="491349644"/>
                    </a:ext>
                  </a:extLst>
                </a:gridCol>
                <a:gridCol w="1221501">
                  <a:extLst>
                    <a:ext uri="{9D8B030D-6E8A-4147-A177-3AD203B41FA5}">
                      <a16:colId xmlns:a16="http://schemas.microsoft.com/office/drawing/2014/main" xmlns="" val="4166022210"/>
                    </a:ext>
                  </a:extLst>
                </a:gridCol>
              </a:tblGrid>
              <a:tr h="427121"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Poziom (w %) </a:t>
                      </a:r>
                      <a:br>
                        <a:rPr lang="pl-PL" sz="1400" dirty="0"/>
                      </a:br>
                      <a:r>
                        <a:rPr lang="pl-PL" sz="1400" dirty="0"/>
                        <a:t>na koniec roku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Poziom (w %) </a:t>
                      </a:r>
                      <a:br>
                        <a:rPr lang="pl-PL" sz="1400" dirty="0"/>
                      </a:br>
                      <a:r>
                        <a:rPr lang="pl-PL" sz="1400" dirty="0"/>
                        <a:t>na koniec roku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7666191"/>
                  </a:ext>
                </a:extLst>
              </a:tr>
              <a:tr h="359985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Stopa referencyjna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1359929"/>
                  </a:ext>
                </a:extLst>
              </a:tr>
              <a:tr h="359985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Stopa lombardowa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8046066"/>
                  </a:ext>
                </a:extLst>
              </a:tr>
              <a:tr h="359985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Stopa depozytowa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5411213"/>
                  </a:ext>
                </a:extLst>
              </a:tr>
              <a:tr h="359985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Stopa redyskontowa weksli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9643027"/>
                  </a:ext>
                </a:extLst>
              </a:tr>
              <a:tr h="359985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Stopa dyskontowa weksli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5,85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6272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95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D4677D2-D5AC-4CF9-9EED-2B89D0A1C2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D54F7E-825A-4BBA-815F-35CCA8B97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145F226-A12A-CDDF-84DB-4E7F2FCF8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4"/>
          <a:stretch/>
        </p:blipFill>
        <p:spPr>
          <a:xfrm>
            <a:off x="-327546" y="-1"/>
            <a:ext cx="1414362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354CC-91F9-0B77-58E0-164F6FF8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812" y="5729674"/>
            <a:ext cx="6931319" cy="752217"/>
          </a:xfrm>
        </p:spPr>
        <p:txBody>
          <a:bodyPr anchor="b">
            <a:normAutofit fontScale="90000"/>
          </a:bodyPr>
          <a:lstStyle/>
          <a:p>
            <a:pPr algn="l"/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Zmiany poziomu stóp procentowych NBP</a:t>
            </a:r>
            <a:b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 latach 2013-2023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5A7F5ED9-76DA-E6A3-353E-80D43BF37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287668"/>
              </p:ext>
            </p:extLst>
          </p:nvPr>
        </p:nvGraphicFramePr>
        <p:xfrm>
          <a:off x="472542" y="202517"/>
          <a:ext cx="7892069" cy="316991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227382">
                  <a:extLst>
                    <a:ext uri="{9D8B030D-6E8A-4147-A177-3AD203B41FA5}">
                      <a16:colId xmlns:a16="http://schemas.microsoft.com/office/drawing/2014/main" xmlns="" val="302879483"/>
                    </a:ext>
                  </a:extLst>
                </a:gridCol>
                <a:gridCol w="601418">
                  <a:extLst>
                    <a:ext uri="{9D8B030D-6E8A-4147-A177-3AD203B41FA5}">
                      <a16:colId xmlns:a16="http://schemas.microsoft.com/office/drawing/2014/main" xmlns="" val="491349644"/>
                    </a:ext>
                  </a:extLst>
                </a:gridCol>
                <a:gridCol w="619828">
                  <a:extLst>
                    <a:ext uri="{9D8B030D-6E8A-4147-A177-3AD203B41FA5}">
                      <a16:colId xmlns:a16="http://schemas.microsoft.com/office/drawing/2014/main" xmlns="" val="4166022210"/>
                    </a:ext>
                  </a:extLst>
                </a:gridCol>
                <a:gridCol w="638239">
                  <a:extLst>
                    <a:ext uri="{9D8B030D-6E8A-4147-A177-3AD203B41FA5}">
                      <a16:colId xmlns:a16="http://schemas.microsoft.com/office/drawing/2014/main" xmlns="" val="2144005165"/>
                    </a:ext>
                  </a:extLst>
                </a:gridCol>
                <a:gridCol w="601417">
                  <a:extLst>
                    <a:ext uri="{9D8B030D-6E8A-4147-A177-3AD203B41FA5}">
                      <a16:colId xmlns:a16="http://schemas.microsoft.com/office/drawing/2014/main" xmlns="" val="3243690751"/>
                    </a:ext>
                  </a:extLst>
                </a:gridCol>
                <a:gridCol w="601418">
                  <a:extLst>
                    <a:ext uri="{9D8B030D-6E8A-4147-A177-3AD203B41FA5}">
                      <a16:colId xmlns:a16="http://schemas.microsoft.com/office/drawing/2014/main" xmlns="" val="3243343485"/>
                    </a:ext>
                  </a:extLst>
                </a:gridCol>
                <a:gridCol w="583006">
                  <a:extLst>
                    <a:ext uri="{9D8B030D-6E8A-4147-A177-3AD203B41FA5}">
                      <a16:colId xmlns:a16="http://schemas.microsoft.com/office/drawing/2014/main" xmlns="" val="2851313657"/>
                    </a:ext>
                  </a:extLst>
                </a:gridCol>
                <a:gridCol w="638239">
                  <a:extLst>
                    <a:ext uri="{9D8B030D-6E8A-4147-A177-3AD203B41FA5}">
                      <a16:colId xmlns:a16="http://schemas.microsoft.com/office/drawing/2014/main" xmlns="" val="1991290672"/>
                    </a:ext>
                  </a:extLst>
                </a:gridCol>
                <a:gridCol w="577245">
                  <a:extLst>
                    <a:ext uri="{9D8B030D-6E8A-4147-A177-3AD203B41FA5}">
                      <a16:colId xmlns:a16="http://schemas.microsoft.com/office/drawing/2014/main" xmlns="" val="660205655"/>
                    </a:ext>
                  </a:extLst>
                </a:gridCol>
                <a:gridCol w="613316">
                  <a:extLst>
                    <a:ext uri="{9D8B030D-6E8A-4147-A177-3AD203B41FA5}">
                      <a16:colId xmlns:a16="http://schemas.microsoft.com/office/drawing/2014/main" xmlns="" val="3706436806"/>
                    </a:ext>
                  </a:extLst>
                </a:gridCol>
                <a:gridCol w="625966">
                  <a:extLst>
                    <a:ext uri="{9D8B030D-6E8A-4147-A177-3AD203B41FA5}">
                      <a16:colId xmlns:a16="http://schemas.microsoft.com/office/drawing/2014/main" xmlns="" val="677165807"/>
                    </a:ext>
                  </a:extLst>
                </a:gridCol>
                <a:gridCol w="564595">
                  <a:extLst>
                    <a:ext uri="{9D8B030D-6E8A-4147-A177-3AD203B41FA5}">
                      <a16:colId xmlns:a16="http://schemas.microsoft.com/office/drawing/2014/main" xmlns="" val="2455224610"/>
                    </a:ext>
                  </a:extLst>
                </a:gridCol>
              </a:tblGrid>
              <a:tr h="427121">
                <a:tc>
                  <a:txBody>
                    <a:bodyPr/>
                    <a:lstStyle/>
                    <a:p>
                      <a:pPr algn="r"/>
                      <a:r>
                        <a:rPr lang="pl-PL" sz="900" dirty="0"/>
                        <a:t>Na koniec roku </a:t>
                      </a:r>
                      <a:br>
                        <a:rPr lang="pl-PL" sz="900" dirty="0"/>
                      </a:br>
                      <a:r>
                        <a:rPr lang="pl-PL" sz="900" dirty="0"/>
                        <a:t>w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2013</a:t>
                      </a:r>
                      <a:br>
                        <a:rPr lang="pl-PL" sz="1400" dirty="0"/>
                      </a:br>
                      <a:r>
                        <a:rPr lang="pl-PL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2014</a:t>
                      </a:r>
                    </a:p>
                    <a:p>
                      <a:pPr algn="ctr"/>
                      <a:r>
                        <a:rPr lang="pl-PL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2015</a:t>
                      </a:r>
                    </a:p>
                    <a:p>
                      <a:pPr algn="ctr"/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2016</a:t>
                      </a:r>
                    </a:p>
                    <a:p>
                      <a:pPr algn="ctr"/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2017</a:t>
                      </a:r>
                    </a:p>
                    <a:p>
                      <a:pPr algn="ctr"/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2018</a:t>
                      </a:r>
                    </a:p>
                    <a:p>
                      <a:pPr algn="ctr"/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2019</a:t>
                      </a:r>
                    </a:p>
                    <a:p>
                      <a:pPr algn="ctr"/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2020</a:t>
                      </a:r>
                    </a:p>
                    <a:p>
                      <a:pPr algn="ctr"/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7666191"/>
                  </a:ext>
                </a:extLst>
              </a:tr>
              <a:tr h="359985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chemeClr val="bg1"/>
                          </a:solidFill>
                        </a:rPr>
                        <a:t>Stopa referencyjna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1359929"/>
                  </a:ext>
                </a:extLst>
              </a:tr>
              <a:tr h="359985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chemeClr val="bg1"/>
                          </a:solidFill>
                        </a:rPr>
                        <a:t>Stopa lombardowa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7,25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8046066"/>
                  </a:ext>
                </a:extLst>
              </a:tr>
              <a:tr h="359985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chemeClr val="bg1"/>
                          </a:solidFill>
                        </a:rPr>
                        <a:t>Stopa depozytowa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5411213"/>
                  </a:ext>
                </a:extLst>
              </a:tr>
              <a:tr h="359985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chemeClr val="bg1"/>
                          </a:solidFill>
                        </a:rPr>
                        <a:t>Stopa redyskontowa weksli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2,25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0,11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9643027"/>
                  </a:ext>
                </a:extLst>
              </a:tr>
              <a:tr h="359985">
                <a:tc>
                  <a:txBody>
                    <a:bodyPr/>
                    <a:lstStyle/>
                    <a:p>
                      <a:r>
                        <a:rPr lang="pl-PL" sz="1200" b="1" dirty="0">
                          <a:solidFill>
                            <a:schemeClr val="bg1"/>
                          </a:solidFill>
                        </a:rPr>
                        <a:t>Stopa dyskontowa weksli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0,12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6,85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5,85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6272635"/>
                  </a:ext>
                </a:extLst>
              </a:tr>
            </a:tbl>
          </a:graphicData>
        </a:graphic>
      </p:graphicFrame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xmlns="" id="{E944B80B-A922-C072-9B20-CF42DF3B1A12}"/>
              </a:ext>
            </a:extLst>
          </p:cNvPr>
          <p:cNvCxnSpPr/>
          <p:nvPr/>
        </p:nvCxnSpPr>
        <p:spPr>
          <a:xfrm>
            <a:off x="483812" y="202516"/>
            <a:ext cx="1215109" cy="509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9853F1AB-A9C4-108C-3302-AAEB2713DB37}"/>
              </a:ext>
            </a:extLst>
          </p:cNvPr>
          <p:cNvSpPr txBox="1"/>
          <p:nvPr/>
        </p:nvSpPr>
        <p:spPr>
          <a:xfrm>
            <a:off x="7304667" y="6257836"/>
            <a:ext cx="707295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u="sng" dirty="0"/>
              <a:t>Źródło</a:t>
            </a:r>
            <a:r>
              <a:rPr lang="pl-PL" sz="1100" dirty="0"/>
              <a:t>: </a:t>
            </a:r>
            <a:br>
              <a:rPr lang="pl-PL" sz="1100" dirty="0"/>
            </a:br>
            <a:r>
              <a:rPr lang="pl-PL" sz="1100" dirty="0"/>
              <a:t>https://www.bankier.pl/gospodarka/wskazniki-makroekonomiczne</a:t>
            </a:r>
          </a:p>
          <a:p>
            <a:r>
              <a:rPr lang="pl-PL" sz="1100" dirty="0"/>
              <a:t>https://nbp.pl/podstawowe-stopy-procentowe-archiwum/</a:t>
            </a:r>
          </a:p>
        </p:txBody>
      </p:sp>
    </p:spTree>
    <p:extLst>
      <p:ext uri="{BB962C8B-B14F-4D97-AF65-F5344CB8AC3E}">
        <p14:creationId xmlns:p14="http://schemas.microsoft.com/office/powerpoint/2010/main" val="2978744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838</Words>
  <Application>Microsoft Macintosh PowerPoint</Application>
  <PresentationFormat>Niestandardowy</PresentationFormat>
  <Paragraphs>149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Dynamika zmian podstawowych stóp procentowych NBP w latach 2013-2023</vt:lpstr>
      <vt:lpstr>Prezentacja programu PowerPoint</vt:lpstr>
      <vt:lpstr>Stopa referencyjna NBP</vt:lpstr>
      <vt:lpstr>Stopa lombardowa NBP</vt:lpstr>
      <vt:lpstr>Stopa depozytowa</vt:lpstr>
      <vt:lpstr>Stopa redyskontowa weksli</vt:lpstr>
      <vt:lpstr>Stopa dyskontowa weksli</vt:lpstr>
      <vt:lpstr>Wartości brzegowe podstawowych stóp procentowych NBP w latach 2013 - 2023</vt:lpstr>
      <vt:lpstr>Zmiany poziomu stóp procentowych NBP w latach 2013-2023</vt:lpstr>
      <vt:lpstr>Prezentacja programu PowerPoint</vt:lpstr>
      <vt:lpstr>Wpływ stóp procentowych na środowisko i gospodarkę</vt:lpstr>
      <vt:lpstr>Wnioski</vt:lpstr>
      <vt:lpstr>Poziom stóp procentowych NBP obecnie (luty 2024)</vt:lpstr>
      <vt:lpstr>Prezentacja programu PowerPoint</vt:lpstr>
    </vt:vector>
  </TitlesOfParts>
  <Company>PITRADWAR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Dynamika zmian podstawowych stóp procentowych NBP w latach 2013-2023</dc:title>
  <dc:creator>Piotr Szulborski</dc:creator>
  <cp:lastModifiedBy>Beata</cp:lastModifiedBy>
  <cp:revision>24</cp:revision>
  <dcterms:created xsi:type="dcterms:W3CDTF">2024-02-05T13:18:40Z</dcterms:created>
  <dcterms:modified xsi:type="dcterms:W3CDTF">2024-03-06T19:26:52Z</dcterms:modified>
</cp:coreProperties>
</file>