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2. 5. 2016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Marketing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Cieľ:  naučiť sa vysvetliť pojem marketing, naučiť sa používať marketingové nástroje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2133600"/>
          </a:xfrm>
        </p:spPr>
        <p:txBody>
          <a:bodyPr/>
          <a:lstStyle/>
          <a:p>
            <a:r>
              <a:rPr lang="sk-SK" b="1" dirty="0" smtClean="0">
                <a:solidFill>
                  <a:srgbClr val="92D050"/>
                </a:solidFill>
              </a:rPr>
              <a:t>Marketing</a:t>
            </a:r>
            <a:endParaRPr lang="sk-SK" b="1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Je súhrn činností, ktoré zabezpečujú, aby sa správny produkt dostal k správnemu spotrebiteľovi v správnom čase, na správnom mieste, v správnej kvalite, v správnom množstve a za správnu cenu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2D050"/>
                </a:solidFill>
              </a:rPr>
              <a:t>Fázy marketingu</a:t>
            </a:r>
            <a:endParaRPr lang="sk-SK" b="1" dirty="0">
              <a:solidFill>
                <a:srgbClr val="92D05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1. Koncepčná fáza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2. Analytická fáza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4040188" cy="3159125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Podnikateľ si určí cieľ, ktorý chce na trhu dosiahnuť a pravidlá, ktorými sa bude riadiť 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21125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Podnikateľ </a:t>
            </a:r>
            <a:r>
              <a:rPr lang="sk-SK" dirty="0" smtClean="0"/>
              <a:t>analyzuje (prehodnocuje) svoje nápady, ktoré chce na trhu uskutočniť. Všíma si celkový dopyt, správanie spotrebiteľov, svoje silné a slabé stránky v porovnaní s konkurenciou.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>
                <a:solidFill>
                  <a:schemeClr val="accent2"/>
                </a:solidFill>
              </a:rPr>
              <a:t>3. Realizačná fáza</a:t>
            </a:r>
          </a:p>
          <a:p>
            <a:endParaRPr lang="sk-SK" dirty="0" smtClean="0"/>
          </a:p>
          <a:p>
            <a:r>
              <a:rPr lang="sk-SK" dirty="0" smtClean="0"/>
              <a:t>Je to uvedenie nápadu na trh v podobe produktu (výrobku alebo služby). Záleží na marketingovej stratégii, ktorá určuje základné ciele, nástroje a spôsoby ich použitia.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400" b="1" dirty="0" smtClean="0">
                <a:solidFill>
                  <a:schemeClr val="accent2"/>
                </a:solidFill>
              </a:rPr>
              <a:t>4 . Fáza spätnej väzby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Poskytuje informácie o úspešnosti použitých nástrojov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2D050"/>
                </a:solidFill>
              </a:rPr>
              <a:t>Prieskum trhu</a:t>
            </a:r>
            <a:endParaRPr lang="sk-SK" b="1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Získavanie informácii o trhu, ktoré umožňujú podnikateľovi správne sa rozhodovať. </a:t>
            </a:r>
          </a:p>
          <a:p>
            <a:endParaRPr lang="sk-SK" dirty="0" smtClean="0"/>
          </a:p>
          <a:p>
            <a:r>
              <a:rPr lang="sk-SK" dirty="0" smtClean="0"/>
              <a:t>Získava ich sám, alebo si túto službu objednáva v špecializovanej agentúre. </a:t>
            </a:r>
          </a:p>
          <a:p>
            <a:endParaRPr lang="sk-SK" dirty="0" smtClean="0"/>
          </a:p>
          <a:p>
            <a:r>
              <a:rPr lang="sk-SK" dirty="0" smtClean="0"/>
              <a:t>Údaje sa získavajú rôznymi spôsobmi, napr. anketou, pozorovaním, dotazníkom, štatistickým zisťovaním a pod.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524000"/>
          </a:xfrm>
        </p:spPr>
        <p:txBody>
          <a:bodyPr/>
          <a:lstStyle/>
          <a:p>
            <a:r>
              <a:rPr lang="sk-SK" b="1" dirty="0" smtClean="0"/>
              <a:t>Členenie prieskumu trhu</a:t>
            </a:r>
            <a:endParaRPr lang="sk-SK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1</a:t>
            </a:r>
            <a:r>
              <a:rPr lang="sk-SK" dirty="0" smtClean="0"/>
              <a:t>. </a:t>
            </a:r>
            <a:r>
              <a:rPr lang="sk-SK" dirty="0" smtClean="0"/>
              <a:t>Podľa predmetu skúmania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sk-SK" sz="3600" b="1" dirty="0" smtClean="0">
                <a:solidFill>
                  <a:srgbClr val="92D050"/>
                </a:solidFill>
              </a:rPr>
              <a:t>Hospodársky prieskum: </a:t>
            </a:r>
          </a:p>
          <a:p>
            <a:pPr>
              <a:buNone/>
            </a:pPr>
            <a:r>
              <a:rPr lang="sk-SK" dirty="0" smtClean="0"/>
              <a:t>-  zisťujeme merateľné údaje, napr. cenu tovaru, obrat,  kvalitu tovaru a pod.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sz="3200" b="1" dirty="0" smtClean="0">
                <a:solidFill>
                  <a:srgbClr val="92D050"/>
                </a:solidFill>
              </a:rPr>
              <a:t>Sociologický prieskum: </a:t>
            </a:r>
          </a:p>
          <a:p>
            <a:pPr>
              <a:buNone/>
            </a:pPr>
            <a:r>
              <a:rPr lang="sk-SK" dirty="0" smtClean="0"/>
              <a:t>-  zameriavame sa na informácie o účastníkoch trhu.  Zisťujeme napr. ich vek, vzdelanie, príjem, názory, motívy kúpy a iné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2"/>
                </a:solidFill>
              </a:rPr>
              <a:t>II</a:t>
            </a:r>
            <a:r>
              <a:rPr lang="sk-SK" b="1" dirty="0" smtClean="0">
                <a:solidFill>
                  <a:schemeClr val="accent2"/>
                </a:solidFill>
              </a:rPr>
              <a:t>.  </a:t>
            </a:r>
            <a:r>
              <a:rPr lang="sk-SK" b="1" dirty="0" smtClean="0">
                <a:solidFill>
                  <a:schemeClr val="accent2"/>
                </a:solidFill>
              </a:rPr>
              <a:t>Podľa časového hľadiska</a:t>
            </a:r>
            <a:r>
              <a:rPr lang="sk-SK" sz="2800" b="1" dirty="0" smtClean="0">
                <a:solidFill>
                  <a:schemeClr val="accent2"/>
                </a:solidFill>
              </a:rPr>
              <a:t/>
            </a:r>
            <a:br>
              <a:rPr lang="sk-SK" sz="2800" b="1" dirty="0" smtClean="0">
                <a:solidFill>
                  <a:schemeClr val="accent2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b="1" dirty="0" smtClean="0">
                <a:solidFill>
                  <a:srgbClr val="92D050"/>
                </a:solidFill>
              </a:rPr>
              <a:t>Analýza trhu</a:t>
            </a:r>
          </a:p>
          <a:p>
            <a:endParaRPr lang="sk-SK" sz="2400" dirty="0" smtClean="0"/>
          </a:p>
          <a:p>
            <a:r>
              <a:rPr lang="sk-SK" sz="2400" dirty="0" smtClean="0"/>
              <a:t>získavanie informácii o situácii na trhu k určitému okamihu.</a:t>
            </a:r>
          </a:p>
          <a:p>
            <a:pPr>
              <a:buNone/>
            </a:pPr>
            <a:r>
              <a:rPr lang="sk-SK" sz="2400" dirty="0" smtClean="0"/>
              <a:t>	Ide o tzv. statický prieskum</a:t>
            </a:r>
          </a:p>
          <a:p>
            <a:endParaRPr lang="sk-SK" sz="2400" dirty="0" smtClean="0"/>
          </a:p>
          <a:p>
            <a:r>
              <a:rPr lang="sk-SK" sz="2400" dirty="0" smtClean="0"/>
              <a:t>Napr. chcem zistiť koľko grafických štúdií je v danom mieste v určitý deň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sz="2400" b="1" dirty="0" smtClean="0">
                <a:solidFill>
                  <a:srgbClr val="92D050"/>
                </a:solidFill>
              </a:rPr>
              <a:t>Sledovanie trhu</a:t>
            </a:r>
          </a:p>
          <a:p>
            <a:endParaRPr lang="sk-SK" sz="2400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sk-SK" sz="2400" dirty="0" smtClean="0"/>
              <a:t>Zameriavame sa na sledovanie zmien na trhu za určité obdobie. </a:t>
            </a:r>
          </a:p>
          <a:p>
            <a:pPr>
              <a:buNone/>
            </a:pPr>
            <a:r>
              <a:rPr lang="sk-SK" sz="2400" dirty="0" smtClean="0"/>
              <a:t>Ide o tzv. dynamický prieskum. 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Zisťujeme napr. návštevnosť galérií v určitých mesiacoch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900" b="1" dirty="0" smtClean="0">
                <a:solidFill>
                  <a:schemeClr val="accent2"/>
                </a:solidFill>
              </a:rPr>
              <a:t>III. </a:t>
            </a:r>
            <a:r>
              <a:rPr lang="sk-SK" sz="2900" b="1" dirty="0" smtClean="0">
                <a:solidFill>
                  <a:schemeClr val="accent2"/>
                </a:solidFill>
              </a:rPr>
              <a:t>Podľa metód získavania informácií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 b="1" dirty="0" smtClean="0">
              <a:solidFill>
                <a:srgbClr val="92D050"/>
              </a:solidFill>
            </a:endParaRPr>
          </a:p>
          <a:p>
            <a:r>
              <a:rPr lang="sk-SK" b="1" dirty="0" smtClean="0">
                <a:solidFill>
                  <a:srgbClr val="92D050"/>
                </a:solidFill>
              </a:rPr>
              <a:t>Primárny prieskum</a:t>
            </a:r>
          </a:p>
          <a:p>
            <a:pPr>
              <a:buNone/>
            </a:pPr>
            <a:r>
              <a:rPr lang="sk-SK" dirty="0" smtClean="0">
                <a:solidFill>
                  <a:srgbClr val="92D050"/>
                </a:solidFill>
              </a:rPr>
              <a:t>	</a:t>
            </a:r>
            <a:r>
              <a:rPr lang="sk-SK" dirty="0" smtClean="0"/>
              <a:t>(Prieskum v teréne)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Nové informácie získavame priamo na trhu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b="1" dirty="0" smtClean="0">
              <a:solidFill>
                <a:srgbClr val="92D050"/>
              </a:solidFill>
            </a:endParaRPr>
          </a:p>
          <a:p>
            <a:r>
              <a:rPr lang="sk-SK" b="1" dirty="0" smtClean="0">
                <a:solidFill>
                  <a:srgbClr val="92D050"/>
                </a:solidFill>
              </a:rPr>
              <a:t>Sekundárny prieskum</a:t>
            </a:r>
          </a:p>
          <a:p>
            <a:pPr>
              <a:buNone/>
            </a:pPr>
            <a:r>
              <a:rPr lang="sk-SK" dirty="0" smtClean="0"/>
              <a:t>(Prieskum od písacieho stola)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Spracúvame skôr získané informácie o trhu. Vyhodnocujeme vlastné alebo externé údaje napr. zo štatistických databáz</a:t>
            </a:r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Marketingový mix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</TotalTime>
  <Words>335</Words>
  <Application>Microsoft Office PowerPoint</Application>
  <PresentationFormat>Prezentácia na obrazovke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Mestský</vt:lpstr>
      <vt:lpstr>Marketing</vt:lpstr>
      <vt:lpstr>Marketing</vt:lpstr>
      <vt:lpstr>Fázy marketingu</vt:lpstr>
      <vt:lpstr>Snímka 4</vt:lpstr>
      <vt:lpstr>Prieskum trhu</vt:lpstr>
      <vt:lpstr>Členenie prieskumu trhu</vt:lpstr>
      <vt:lpstr>II.  Podľa časového hľadiska </vt:lpstr>
      <vt:lpstr>III. Podľa metód získavania informácií</vt:lpstr>
      <vt:lpstr>Marketingový mix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Hriňová</dc:creator>
  <cp:lastModifiedBy>2010</cp:lastModifiedBy>
  <cp:revision>5</cp:revision>
  <dcterms:created xsi:type="dcterms:W3CDTF">2016-03-31T11:16:19Z</dcterms:created>
  <dcterms:modified xsi:type="dcterms:W3CDTF">2016-05-02T13:25:14Z</dcterms:modified>
</cp:coreProperties>
</file>