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5" r:id="rId6"/>
    <p:sldId id="274" r:id="rId7"/>
    <p:sldId id="259" r:id="rId8"/>
    <p:sldId id="272" r:id="rId9"/>
    <p:sldId id="266" r:id="rId10"/>
    <p:sldId id="262" r:id="rId11"/>
    <p:sldId id="276" r:id="rId12"/>
    <p:sldId id="270" r:id="rId13"/>
    <p:sldId id="260" r:id="rId14"/>
    <p:sldId id="263" r:id="rId15"/>
    <p:sldId id="277" r:id="rId16"/>
    <p:sldId id="261" r:id="rId17"/>
    <p:sldId id="278" r:id="rId18"/>
    <p:sldId id="269" r:id="rId19"/>
    <p:sldId id="279" r:id="rId20"/>
    <p:sldId id="265" r:id="rId21"/>
    <p:sldId id="271" r:id="rId22"/>
  </p:sldIdLst>
  <p:sldSz cx="18288000" cy="10287000"/>
  <p:notesSz cx="6858000" cy="9144000"/>
  <p:embeddedFontLst>
    <p:embeddedFont>
      <p:font typeface="A Day Without Sun Text Bold" panose="020B0604020202020204" charset="0"/>
      <p:regular r:id="rId23"/>
    </p:embeddedFont>
    <p:embeddedFont>
      <p:font typeface="Ballpoint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ekko" panose="020B0604020202020204" charset="-18"/>
      <p:regular r:id="rId29"/>
    </p:embeddedFont>
    <p:embeddedFont>
      <p:font typeface="Itim" panose="020B0604020202020204" charset="-3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nivam.sk/podporne-opatrenia-pre-deti-a-ziakov/" TargetMode="External"/><Relationship Id="rId10" Type="http://schemas.openxmlformats.org/officeDocument/2006/relationships/image" Target="../media/image26.svg"/><Relationship Id="rId4" Type="http://schemas.openxmlformats.org/officeDocument/2006/relationships/image" Target="../media/image4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1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4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openxmlformats.org/officeDocument/2006/relationships/image" Target="../media/image43.pn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2.png"/><Relationship Id="rId7" Type="http://schemas.openxmlformats.org/officeDocument/2006/relationships/hyperlink" Target="https://podporneopatrenia.minedu.sk/vseobecne-informacie/" TargetMode="External"/><Relationship Id="rId12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klucentrum.sk/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nivam.sk/" TargetMode="External"/><Relationship Id="rId10" Type="http://schemas.openxmlformats.org/officeDocument/2006/relationships/image" Target="../media/image45.sv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4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7.svg"/><Relationship Id="rId4" Type="http://schemas.openxmlformats.org/officeDocument/2006/relationships/image" Target="../media/image14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lov-lex.sk/pravne-predpisy/SK/ZZ/2020/56/20200325" TargetMode="External"/><Relationship Id="rId11" Type="http://schemas.openxmlformats.org/officeDocument/2006/relationships/image" Target="../media/image5.svg"/><Relationship Id="rId5" Type="http://schemas.openxmlformats.org/officeDocument/2006/relationships/hyperlink" Target="https://www.slov-lex.sk/pravne-predpisy/SK/ZZ/2008/245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ov-lex.sk/pravne-predpisy/SK/ZZ/2008/245/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ov-lex.sk/pravne-predpisy/SK/ZZ/2008/245/#paragraf-130.odsek-1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12" Type="http://schemas.openxmlformats.org/officeDocument/2006/relationships/image" Target="../media/image3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hyperlink" Target="https://www.slov-lex.sk/pravne-predpisy/SK/ZZ/2008/245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3141233" y="-2087389"/>
            <a:ext cx="11386258" cy="14461778"/>
          </a:xfrm>
          <a:custGeom>
            <a:avLst/>
            <a:gdLst/>
            <a:ahLst/>
            <a:cxnLst/>
            <a:rect l="l" t="t" r="r" b="b"/>
            <a:pathLst>
              <a:path w="11386258" h="1446177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50591" y="3525746"/>
            <a:ext cx="12786818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sk-SK" sz="9600" spc="-288" dirty="0">
                <a:solidFill>
                  <a:srgbClr val="000000"/>
                </a:solidFill>
                <a:latin typeface="A Day Without Sun Text Bold"/>
              </a:rPr>
              <a:t>ZAVÁDZANIE PODPORNÝCH OPATRENÍ</a:t>
            </a:r>
            <a:endParaRPr lang="en-US" sz="9600" spc="-288" dirty="0">
              <a:solidFill>
                <a:srgbClr val="000000"/>
              </a:solidFill>
              <a:latin typeface="A Day Without Sun Tex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79018" y="7935357"/>
            <a:ext cx="767470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sk-SK" sz="2800" b="1" dirty="0">
                <a:solidFill>
                  <a:srgbClr val="000000"/>
                </a:solidFill>
                <a:latin typeface="Itim"/>
              </a:rPr>
              <a:t>Mgr. Jana </a:t>
            </a:r>
            <a:r>
              <a:rPr lang="sk-SK" sz="2800" b="1" dirty="0" err="1">
                <a:solidFill>
                  <a:srgbClr val="000000"/>
                </a:solidFill>
                <a:latin typeface="Itim"/>
              </a:rPr>
              <a:t>Čviriková</a:t>
            </a:r>
            <a:endParaRPr lang="sk-SK" sz="2800" b="1" dirty="0">
              <a:solidFill>
                <a:srgbClr val="000000"/>
              </a:solidFill>
              <a:latin typeface="Itim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sk-SK" sz="3000" b="1" dirty="0">
                <a:solidFill>
                  <a:srgbClr val="000000"/>
                </a:solidFill>
                <a:latin typeface="Itim"/>
              </a:rPr>
              <a:t>Kotešová 2023</a:t>
            </a:r>
            <a:endParaRPr lang="en-US" sz="3000" b="1" dirty="0">
              <a:solidFill>
                <a:srgbClr val="000000"/>
              </a:solidFill>
              <a:latin typeface="Iti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08035" y="751164"/>
            <a:ext cx="8216677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9"/>
              </a:lnSpc>
              <a:spcBef>
                <a:spcPct val="0"/>
              </a:spcBef>
            </a:pPr>
            <a:r>
              <a:rPr lang="sk-SK" sz="4000" spc="116" dirty="0">
                <a:solidFill>
                  <a:srgbClr val="000000"/>
                </a:solidFill>
                <a:latin typeface="Ballpoint"/>
              </a:rPr>
              <a:t>Základná škola s materskou školou, Kotešová 378</a:t>
            </a:r>
            <a:endParaRPr lang="en-US" sz="4000" spc="116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7" name="Freeform 7"/>
          <p:cNvSpPr/>
          <p:nvPr/>
        </p:nvSpPr>
        <p:spPr>
          <a:xfrm rot="1060722" flipH="1">
            <a:off x="274020" y="116804"/>
            <a:ext cx="3933662" cy="4003883"/>
          </a:xfrm>
          <a:custGeom>
            <a:avLst/>
            <a:gdLst/>
            <a:ahLst/>
            <a:cxnLst/>
            <a:rect l="l" t="t" r="r" b="b"/>
            <a:pathLst>
              <a:path w="4562127" h="4588963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71662">
            <a:off x="1211688" y="1270656"/>
            <a:ext cx="2058324" cy="1968507"/>
          </a:xfrm>
          <a:custGeom>
            <a:avLst/>
            <a:gdLst/>
            <a:ahLst/>
            <a:cxnLst/>
            <a:rect l="l" t="t" r="r" b="b"/>
            <a:pathLst>
              <a:path w="2058324" h="1968507">
                <a:moveTo>
                  <a:pt x="0" y="0"/>
                </a:moveTo>
                <a:lnTo>
                  <a:pt x="2058324" y="0"/>
                </a:lnTo>
                <a:lnTo>
                  <a:pt x="2058324" y="1968507"/>
                </a:lnTo>
                <a:lnTo>
                  <a:pt x="0" y="196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8986" flipH="1">
            <a:off x="12421183" y="4998173"/>
            <a:ext cx="4581499" cy="4608449"/>
          </a:xfrm>
          <a:custGeom>
            <a:avLst/>
            <a:gdLst/>
            <a:ahLst/>
            <a:cxnLst/>
            <a:rect l="l" t="t" r="r" b="b"/>
            <a:pathLst>
              <a:path w="4581499" h="4608449">
                <a:moveTo>
                  <a:pt x="4581499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9" y="4608448"/>
                </a:lnTo>
                <a:lnTo>
                  <a:pt x="458149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88292" y="6480401"/>
            <a:ext cx="2025780" cy="1966848"/>
          </a:xfrm>
          <a:custGeom>
            <a:avLst/>
            <a:gdLst/>
            <a:ahLst/>
            <a:cxnLst/>
            <a:rect l="l" t="t" r="r" b="b"/>
            <a:pathLst>
              <a:path w="2025780" h="1966848">
                <a:moveTo>
                  <a:pt x="0" y="0"/>
                </a:moveTo>
                <a:lnTo>
                  <a:pt x="2025780" y="0"/>
                </a:lnTo>
                <a:lnTo>
                  <a:pt x="2025780" y="1966848"/>
                </a:lnTo>
                <a:lnTo>
                  <a:pt x="0" y="196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459258" flipH="1">
            <a:off x="13959134" y="668925"/>
            <a:ext cx="2506725" cy="3905663"/>
          </a:xfrm>
          <a:custGeom>
            <a:avLst/>
            <a:gdLst/>
            <a:ahLst/>
            <a:cxnLst/>
            <a:rect l="l" t="t" r="r" b="b"/>
            <a:pathLst>
              <a:path w="2506725" h="3905663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245636" flipH="1">
            <a:off x="2579731" y="5973413"/>
            <a:ext cx="1705687" cy="3374560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88334">
            <a:off x="7097944" y="6933894"/>
            <a:ext cx="3788362" cy="737009"/>
          </a:xfrm>
          <a:custGeom>
            <a:avLst/>
            <a:gdLst/>
            <a:ahLst/>
            <a:cxnLst/>
            <a:rect l="l" t="t" r="r" b="b"/>
            <a:pathLst>
              <a:path w="3788362" h="737009">
                <a:moveTo>
                  <a:pt x="0" y="0"/>
                </a:moveTo>
                <a:lnTo>
                  <a:pt x="3788363" y="0"/>
                </a:lnTo>
                <a:lnTo>
                  <a:pt x="3788363" y="737008"/>
                </a:lnTo>
                <a:lnTo>
                  <a:pt x="0" y="737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55002">
            <a:off x="-96705" y="198876"/>
            <a:ext cx="9035003" cy="9331256"/>
          </a:xfrm>
          <a:custGeom>
            <a:avLst/>
            <a:gdLst/>
            <a:ahLst/>
            <a:cxnLst/>
            <a:rect l="l" t="t" r="r" b="b"/>
            <a:pathLst>
              <a:path w="8057132" h="8064424">
                <a:moveTo>
                  <a:pt x="0" y="0"/>
                </a:moveTo>
                <a:lnTo>
                  <a:pt x="8057132" y="0"/>
                </a:lnTo>
                <a:lnTo>
                  <a:pt x="8057132" y="8064424"/>
                </a:lnTo>
                <a:lnTo>
                  <a:pt x="0" y="806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5002">
            <a:off x="8370599" y="-276599"/>
            <a:ext cx="9939358" cy="10425355"/>
          </a:xfrm>
          <a:custGeom>
            <a:avLst/>
            <a:gdLst/>
            <a:ahLst/>
            <a:cxnLst/>
            <a:rect l="l" t="t" r="r" b="b"/>
            <a:pathLst>
              <a:path w="7932114" h="7939292">
                <a:moveTo>
                  <a:pt x="0" y="0"/>
                </a:moveTo>
                <a:lnTo>
                  <a:pt x="7932114" y="0"/>
                </a:lnTo>
                <a:lnTo>
                  <a:pt x="7932114" y="7939293"/>
                </a:lnTo>
                <a:lnTo>
                  <a:pt x="0" y="7939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117340">
            <a:off x="1369466" y="1579377"/>
            <a:ext cx="877980" cy="2857332"/>
          </a:xfrm>
          <a:custGeom>
            <a:avLst/>
            <a:gdLst/>
            <a:ahLst/>
            <a:cxnLst/>
            <a:rect l="l" t="t" r="r" b="b"/>
            <a:pathLst>
              <a:path w="877980" h="2857332">
                <a:moveTo>
                  <a:pt x="0" y="0"/>
                </a:moveTo>
                <a:lnTo>
                  <a:pt x="877981" y="0"/>
                </a:lnTo>
                <a:lnTo>
                  <a:pt x="877981" y="2857332"/>
                </a:lnTo>
                <a:lnTo>
                  <a:pt x="0" y="2857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00528" y="2187410"/>
            <a:ext cx="5943772" cy="103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sk-SK" sz="6184" dirty="0">
                <a:solidFill>
                  <a:srgbClr val="000000"/>
                </a:solidFill>
                <a:latin typeface="Ballpoint"/>
              </a:rPr>
              <a:t>Úroveň</a:t>
            </a:r>
            <a:r>
              <a:rPr lang="en-US" sz="6184" dirty="0">
                <a:solidFill>
                  <a:srgbClr val="000000"/>
                </a:solidFill>
                <a:latin typeface="Ballpoint"/>
              </a:rPr>
              <a:t> 2</a:t>
            </a:r>
          </a:p>
        </p:txBody>
      </p:sp>
      <p:sp>
        <p:nvSpPr>
          <p:cNvPr id="7" name="Freeform 7"/>
          <p:cNvSpPr/>
          <p:nvPr/>
        </p:nvSpPr>
        <p:spPr>
          <a:xfrm rot="-4767025">
            <a:off x="15802296" y="1009306"/>
            <a:ext cx="831575" cy="3520201"/>
          </a:xfrm>
          <a:custGeom>
            <a:avLst/>
            <a:gdLst/>
            <a:ahLst/>
            <a:cxnLst/>
            <a:rect l="l" t="t" r="r" b="b"/>
            <a:pathLst>
              <a:path w="831575" h="2706309">
                <a:moveTo>
                  <a:pt x="0" y="0"/>
                </a:moveTo>
                <a:lnTo>
                  <a:pt x="831576" y="0"/>
                </a:lnTo>
                <a:lnTo>
                  <a:pt x="831576" y="2706310"/>
                </a:lnTo>
                <a:lnTo>
                  <a:pt x="0" y="2706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1058">
            <a:off x="363866" y="8430206"/>
            <a:ext cx="4833513" cy="1606957"/>
          </a:xfrm>
          <a:custGeom>
            <a:avLst/>
            <a:gdLst/>
            <a:ahLst/>
            <a:cxnLst/>
            <a:rect l="l" t="t" r="r" b="b"/>
            <a:pathLst>
              <a:path w="6375907" h="915812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69622">
            <a:off x="10231393" y="3467591"/>
            <a:ext cx="6912638" cy="591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Činnosti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podpornej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úrovne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druhého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stupňa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zahŕňajú</a:t>
            </a:r>
            <a:endParaRPr lang="en-US" sz="3200" b="1" dirty="0">
              <a:solidFill>
                <a:srgbClr val="FFC000"/>
              </a:solidFill>
              <a:latin typeface="Dekko"/>
            </a:endParaRPr>
          </a:p>
          <a:p>
            <a:pPr>
              <a:lnSpc>
                <a:spcPts val="2787"/>
              </a:lnSpc>
              <a:spcAft>
                <a:spcPts val="1200"/>
              </a:spcAft>
            </a:pPr>
            <a:endParaRPr lang="sk-SK" sz="2800" b="1" dirty="0">
              <a:solidFill>
                <a:srgbClr val="000000"/>
              </a:solidFill>
              <a:latin typeface="Dekko"/>
            </a:endParaRP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a)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orientačnú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diagnostiku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b)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prevenciu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c)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poradenstvo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d)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intervenciu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e)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krízovú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intervenciu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f)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terapiu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g)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reedukáciu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h)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metodickú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podporu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poradenstvo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pedagogickým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zamestnancom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odborným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zamestnancom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zákonným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zástupcom</a:t>
            </a:r>
            <a:endParaRPr lang="en-US" sz="2800" b="1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26158" y="2225959"/>
            <a:ext cx="5943772" cy="103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sk-SK" sz="6184" dirty="0">
                <a:solidFill>
                  <a:srgbClr val="000000"/>
                </a:solidFill>
                <a:latin typeface="Ballpoint"/>
              </a:rPr>
              <a:t>Úroveň</a:t>
            </a:r>
            <a:r>
              <a:rPr lang="en-US" sz="6184" dirty="0">
                <a:solidFill>
                  <a:srgbClr val="000000"/>
                </a:solidFill>
                <a:latin typeface="Ballpoint"/>
              </a:rPr>
              <a:t> 1</a:t>
            </a:r>
          </a:p>
        </p:txBody>
      </p:sp>
      <p:sp>
        <p:nvSpPr>
          <p:cNvPr id="11" name="TextBox 11"/>
          <p:cNvSpPr txBox="1"/>
          <p:nvPr/>
        </p:nvSpPr>
        <p:spPr>
          <a:xfrm rot="-69622">
            <a:off x="1992024" y="3701237"/>
            <a:ext cx="5576636" cy="4839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Činnosti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podpornej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úrovne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prvého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stupňa</a:t>
            </a:r>
            <a:r>
              <a:rPr lang="en-US" sz="3200" b="1" dirty="0">
                <a:solidFill>
                  <a:srgbClr val="FFC000"/>
                </a:solidFill>
                <a:latin typeface="Dekko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Dekko"/>
              </a:rPr>
              <a:t>zahŕňajú</a:t>
            </a:r>
            <a:endParaRPr lang="sk-SK" sz="3200" b="1" dirty="0">
              <a:solidFill>
                <a:srgbClr val="FFC000"/>
              </a:solidFill>
              <a:latin typeface="Dekko"/>
            </a:endParaRP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endParaRPr lang="en-US" sz="2800" b="1" dirty="0">
              <a:solidFill>
                <a:srgbClr val="FFC000"/>
              </a:solidFill>
              <a:latin typeface="Dekko"/>
            </a:endParaRP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a)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pedagogickú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diagnostiku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b)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pedagogickú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intervenciu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c)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výchovné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poradenstvo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d)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kariérové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poradenstvo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e)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sociálne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poradenstvo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f)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rozvoj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inkluzívneho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vzdelávania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,</a:t>
            </a:r>
          </a:p>
          <a:p>
            <a:pPr algn="just">
              <a:lnSpc>
                <a:spcPts val="2787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Dekko"/>
              </a:rPr>
              <a:t>g)</a:t>
            </a:r>
            <a:r>
              <a:rPr lang="sk-SK" sz="28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Dekko"/>
              </a:rPr>
              <a:t>prevenciu</a:t>
            </a:r>
            <a:r>
              <a:rPr lang="en-US" sz="2800" b="1" dirty="0">
                <a:solidFill>
                  <a:srgbClr val="000000"/>
                </a:solidFill>
                <a:latin typeface="Dekko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 rot="-151058">
            <a:off x="13684158" y="4952884"/>
            <a:ext cx="4260524" cy="1899787"/>
          </a:xfrm>
          <a:custGeom>
            <a:avLst/>
            <a:gdLst/>
            <a:ahLst/>
            <a:cxnLst/>
            <a:rect l="l" t="t" r="r" b="b"/>
            <a:pathLst>
              <a:path w="6375907" h="915812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299676">
            <a:off x="2212001" y="-4052723"/>
            <a:ext cx="16113378" cy="20465731"/>
          </a:xfrm>
          <a:custGeom>
            <a:avLst/>
            <a:gdLst/>
            <a:ahLst/>
            <a:cxnLst/>
            <a:rect l="l" t="t" r="r" b="b"/>
            <a:pathLst>
              <a:path w="16113378" h="20465731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47" y="34829"/>
            <a:ext cx="5129046" cy="5120624"/>
          </a:xfrm>
          <a:custGeom>
            <a:avLst/>
            <a:gdLst/>
            <a:ahLst/>
            <a:cxnLst/>
            <a:rect l="l" t="t" r="r" b="b"/>
            <a:pathLst>
              <a:path w="5129046" h="5120624">
                <a:moveTo>
                  <a:pt x="0" y="0"/>
                </a:moveTo>
                <a:lnTo>
                  <a:pt x="5129046" y="0"/>
                </a:lnTo>
                <a:lnTo>
                  <a:pt x="5129046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20929010">
            <a:off x="3959753" y="936915"/>
            <a:ext cx="10656837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Zmeny v legislatíve </a:t>
            </a:r>
          </a:p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platné od 1. 9. 2023</a:t>
            </a:r>
            <a:endParaRPr lang="en-US" sz="88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6" name="TextBox 6"/>
          <p:cNvSpPr txBox="1"/>
          <p:nvPr/>
        </p:nvSpPr>
        <p:spPr>
          <a:xfrm rot="20821393">
            <a:off x="2018720" y="5421014"/>
            <a:ext cx="15237759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66"/>
              </a:lnSpc>
              <a:spcAft>
                <a:spcPts val="1800"/>
              </a:spcAft>
            </a:pPr>
            <a:r>
              <a:rPr lang="sk-SK" sz="3027" dirty="0">
                <a:latin typeface="Dekko"/>
              </a:rPr>
              <a:t>Ministerstvo školstva zaviedlo nový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systém podporných opatrení. </a:t>
            </a:r>
          </a:p>
          <a:p>
            <a:pPr algn="just">
              <a:lnSpc>
                <a:spcPts val="3966"/>
              </a:lnSpc>
              <a:spcAft>
                <a:spcPts val="1800"/>
              </a:spcAft>
            </a:pPr>
            <a:r>
              <a:rPr lang="sk-SK" sz="3027" dirty="0">
                <a:latin typeface="Dekko"/>
              </a:rPr>
              <a:t>Katalóg, ktorý obsahuje celkom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21 podporných opatrení, </a:t>
            </a:r>
            <a:r>
              <a:rPr lang="sk-SK" sz="3027" dirty="0">
                <a:latin typeface="Dekko"/>
              </a:rPr>
              <a:t>vstúpil do platnosti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od 1. septembra 2023. </a:t>
            </a:r>
          </a:p>
          <a:p>
            <a:pPr algn="just">
              <a:lnSpc>
                <a:spcPts val="3966"/>
              </a:lnSpc>
              <a:spcAft>
                <a:spcPts val="1800"/>
              </a:spcAft>
            </a:pPr>
            <a:r>
              <a:rPr lang="sk-SK" sz="3027" dirty="0">
                <a:latin typeface="Dekko"/>
              </a:rPr>
              <a:t>Školy a školské zariadenia majú možnosť prispieť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k zabezpečeniu adresnej podpory pre deti a žiakov s ohľadom na svoje personálne, priestorové, materiálno-technické a finančné podmienky. </a:t>
            </a:r>
            <a:endParaRPr lang="sk-SK" sz="3027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7" name="Freeform 7"/>
          <p:cNvSpPr/>
          <p:nvPr/>
        </p:nvSpPr>
        <p:spPr>
          <a:xfrm rot="21341424">
            <a:off x="7834456" y="3662544"/>
            <a:ext cx="4343877" cy="568653"/>
          </a:xfrm>
          <a:custGeom>
            <a:avLst/>
            <a:gdLst/>
            <a:ahLst/>
            <a:cxnLst/>
            <a:rect l="l" t="t" r="r" b="b"/>
            <a:pathLst>
              <a:path w="4343877" h="568653">
                <a:moveTo>
                  <a:pt x="0" y="0"/>
                </a:moveTo>
                <a:lnTo>
                  <a:pt x="4343877" y="0"/>
                </a:lnTo>
                <a:lnTo>
                  <a:pt x="4343877" y="568654"/>
                </a:lnTo>
                <a:lnTo>
                  <a:pt x="0" y="56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176248">
            <a:off x="10936976" y="7551096"/>
            <a:ext cx="4147748" cy="2152228"/>
          </a:xfrm>
          <a:custGeom>
            <a:avLst/>
            <a:gdLst/>
            <a:ahLst/>
            <a:cxnLst/>
            <a:rect l="l" t="t" r="r" b="b"/>
            <a:pathLst>
              <a:path w="5368439" h="2420678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88331">
            <a:off x="13696897" y="1182403"/>
            <a:ext cx="2774555" cy="2615470"/>
          </a:xfrm>
          <a:custGeom>
            <a:avLst/>
            <a:gdLst/>
            <a:ahLst/>
            <a:cxnLst/>
            <a:rect l="l" t="t" r="r" b="b"/>
            <a:pathLst>
              <a:path w="1589353" h="2037632">
                <a:moveTo>
                  <a:pt x="0" y="0"/>
                </a:moveTo>
                <a:lnTo>
                  <a:pt x="1589353" y="0"/>
                </a:lnTo>
                <a:lnTo>
                  <a:pt x="1589353" y="2037631"/>
                </a:lnTo>
                <a:lnTo>
                  <a:pt x="0" y="2037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516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536" y="447766"/>
            <a:ext cx="14257464" cy="9648733"/>
          </a:xfrm>
          <a:custGeom>
            <a:avLst/>
            <a:gdLst/>
            <a:ahLst/>
            <a:cxnLst/>
            <a:rect l="l" t="t" r="r" b="b"/>
            <a:pathLst>
              <a:path w="11778943" h="8718604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47012" y="692523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85690" y="3240807"/>
            <a:ext cx="10620909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52"/>
              </a:lnSpc>
            </a:pPr>
            <a:r>
              <a:rPr lang="sk-SK" sz="4009" dirty="0">
                <a:solidFill>
                  <a:srgbClr val="000000"/>
                </a:solidFill>
                <a:latin typeface="Dekko"/>
              </a:rPr>
              <a:t>sa podľa § 145a Školského zákona rozumie </a:t>
            </a:r>
            <a:r>
              <a:rPr lang="sk-SK" sz="4009" b="1" dirty="0">
                <a:solidFill>
                  <a:srgbClr val="FFC000"/>
                </a:solidFill>
                <a:latin typeface="Dekko"/>
              </a:rPr>
              <a:t>opatrenie poskytované školou alebo školským zariadením potrebné na to, aby sa dieťa alebo žiak mohli plnohodnotne zapájať do výchovy a vzdelávania </a:t>
            </a:r>
            <a:r>
              <a:rPr lang="sk-SK" sz="4009" dirty="0">
                <a:solidFill>
                  <a:srgbClr val="000000"/>
                </a:solidFill>
                <a:latin typeface="Dekko"/>
              </a:rPr>
              <a:t>a rozvíjať svoje vedomosti, zručnosti a schopnosti. </a:t>
            </a:r>
          </a:p>
          <a:p>
            <a:pPr algn="just">
              <a:lnSpc>
                <a:spcPts val="5252"/>
              </a:lnSpc>
            </a:pPr>
            <a:endParaRPr lang="sk-SK" sz="4009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r>
              <a:rPr lang="en-US" sz="2800" dirty="0">
                <a:solidFill>
                  <a:srgbClr val="000000"/>
                </a:solidFill>
                <a:latin typeface="Dekko"/>
                <a:hlinkClick r:id="rId5"/>
              </a:rPr>
              <a:t>https://nivam.sk/podporne-opatrenia-pre-deti-a-ziakov/</a:t>
            </a:r>
            <a:endParaRPr lang="sk-SK" sz="2800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endParaRPr lang="en-US" sz="4009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57958" y="1071756"/>
            <a:ext cx="8694935" cy="1871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sk-SK" sz="9600" dirty="0">
                <a:solidFill>
                  <a:srgbClr val="000000"/>
                </a:solidFill>
                <a:latin typeface="Ballpoint"/>
              </a:rPr>
              <a:t>Podporným opatrením</a:t>
            </a:r>
            <a:endParaRPr lang="en-US" sz="96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7" name="Freeform 7"/>
          <p:cNvSpPr/>
          <p:nvPr/>
        </p:nvSpPr>
        <p:spPr>
          <a:xfrm rot="-370152">
            <a:off x="14297375" y="838511"/>
            <a:ext cx="2742910" cy="2604224"/>
          </a:xfrm>
          <a:custGeom>
            <a:avLst/>
            <a:gdLst/>
            <a:ahLst/>
            <a:cxnLst/>
            <a:rect l="l" t="t" r="r" b="b"/>
            <a:pathLst>
              <a:path w="2742910" h="2604224">
                <a:moveTo>
                  <a:pt x="0" y="0"/>
                </a:moveTo>
                <a:lnTo>
                  <a:pt x="2742911" y="0"/>
                </a:lnTo>
                <a:lnTo>
                  <a:pt x="2742911" y="2604224"/>
                </a:lnTo>
                <a:lnTo>
                  <a:pt x="0" y="2604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20716">
            <a:off x="15082509" y="1102355"/>
            <a:ext cx="1172643" cy="1675204"/>
          </a:xfrm>
          <a:custGeom>
            <a:avLst/>
            <a:gdLst/>
            <a:ahLst/>
            <a:cxnLst/>
            <a:rect l="l" t="t" r="r" b="b"/>
            <a:pathLst>
              <a:path w="1172643" h="1675204">
                <a:moveTo>
                  <a:pt x="0" y="0"/>
                </a:moveTo>
                <a:lnTo>
                  <a:pt x="1172643" y="0"/>
                </a:lnTo>
                <a:lnTo>
                  <a:pt x="1172643" y="1675204"/>
                </a:lnTo>
                <a:lnTo>
                  <a:pt x="0" y="1675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090138" flipH="1">
            <a:off x="13085648" y="6499138"/>
            <a:ext cx="4420703" cy="2651629"/>
          </a:xfrm>
          <a:custGeom>
            <a:avLst/>
            <a:gdLst/>
            <a:ahLst/>
            <a:cxnLst/>
            <a:rect l="l" t="t" r="r" b="b"/>
            <a:pathLst>
              <a:path w="6798738" h="3065613">
                <a:moveTo>
                  <a:pt x="6798738" y="0"/>
                </a:moveTo>
                <a:lnTo>
                  <a:pt x="0" y="0"/>
                </a:lnTo>
                <a:lnTo>
                  <a:pt x="0" y="3065612"/>
                </a:lnTo>
                <a:lnTo>
                  <a:pt x="6798738" y="3065612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88952" flipH="1">
            <a:off x="142275" y="2550577"/>
            <a:ext cx="4696959" cy="2193398"/>
          </a:xfrm>
          <a:custGeom>
            <a:avLst/>
            <a:gdLst/>
            <a:ahLst/>
            <a:cxnLst/>
            <a:rect l="l" t="t" r="r" b="b"/>
            <a:pathLst>
              <a:path w="6798738" h="3065613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416" y="1436507"/>
            <a:ext cx="10016388" cy="7413986"/>
          </a:xfrm>
          <a:custGeom>
            <a:avLst/>
            <a:gdLst/>
            <a:ahLst/>
            <a:cxnLst/>
            <a:rect l="l" t="t" r="r" b="b"/>
            <a:pathLst>
              <a:path w="10016388" h="7413986">
                <a:moveTo>
                  <a:pt x="0" y="0"/>
                </a:moveTo>
                <a:lnTo>
                  <a:pt x="10016388" y="0"/>
                </a:lnTo>
                <a:lnTo>
                  <a:pt x="10016388" y="7413986"/>
                </a:lnTo>
                <a:lnTo>
                  <a:pt x="0" y="741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385">
            <a:off x="2122576" y="1302958"/>
            <a:ext cx="879086" cy="877590"/>
          </a:xfrm>
          <a:custGeom>
            <a:avLst/>
            <a:gdLst/>
            <a:ahLst/>
            <a:cxnLst/>
            <a:rect l="l" t="t" r="r" b="b"/>
            <a:pathLst>
              <a:path w="879086" h="877590">
                <a:moveTo>
                  <a:pt x="0" y="0"/>
                </a:moveTo>
                <a:lnTo>
                  <a:pt x="879086" y="0"/>
                </a:lnTo>
                <a:lnTo>
                  <a:pt x="879086" y="877591"/>
                </a:lnTo>
                <a:lnTo>
                  <a:pt x="0" y="877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27723">
            <a:off x="2124983" y="1875170"/>
            <a:ext cx="6607650" cy="2519875"/>
          </a:xfrm>
          <a:custGeom>
            <a:avLst/>
            <a:gdLst/>
            <a:ahLst/>
            <a:cxnLst/>
            <a:rect l="l" t="t" r="r" b="b"/>
            <a:pathLst>
              <a:path w="6299688" h="2519875">
                <a:moveTo>
                  <a:pt x="0" y="0"/>
                </a:moveTo>
                <a:lnTo>
                  <a:pt x="6299688" y="0"/>
                </a:lnTo>
                <a:lnTo>
                  <a:pt x="6299688" y="2519875"/>
                </a:lnTo>
                <a:lnTo>
                  <a:pt x="0" y="2519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47800" y="2077672"/>
            <a:ext cx="8185671" cy="156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6"/>
              </a:lnSpc>
              <a:spcBef>
                <a:spcPct val="0"/>
              </a:spcBef>
            </a:pPr>
            <a:r>
              <a:rPr lang="sk-SK" sz="9354" dirty="0">
                <a:solidFill>
                  <a:srgbClr val="000000"/>
                </a:solidFill>
                <a:latin typeface="Ballpoint"/>
              </a:rPr>
              <a:t>Deťom so ŠVVP,</a:t>
            </a:r>
            <a:endParaRPr lang="en-US" sz="9354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9" name="TextBox 19"/>
          <p:cNvSpPr txBox="1"/>
          <p:nvPr/>
        </p:nvSpPr>
        <p:spPr>
          <a:xfrm rot="30344">
            <a:off x="2621562" y="4749669"/>
            <a:ext cx="619264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sk-SK" sz="2699" dirty="0" err="1">
                <a:solidFill>
                  <a:srgbClr val="000000"/>
                </a:solidFill>
                <a:latin typeface="Dekko"/>
              </a:rPr>
              <a:t>t.j</a:t>
            </a:r>
            <a:r>
              <a:rPr lang="sk-SK" sz="2699" dirty="0">
                <a:solidFill>
                  <a:srgbClr val="000000"/>
                </a:solidFill>
                <a:latin typeface="Dekko"/>
              </a:rPr>
              <a:t>. deťom so ZZ, s N, zo SZP, ako aj deťom bez diagnostiky, sa podľa § 145a Školského zákona poskytujú</a:t>
            </a:r>
            <a:endParaRPr lang="en-US" sz="2699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859495" y="401931"/>
            <a:ext cx="1128001" cy="1903069"/>
          </a:xfrm>
          <a:custGeom>
            <a:avLst/>
            <a:gdLst/>
            <a:ahLst/>
            <a:cxnLst/>
            <a:rect l="l" t="t" r="r" b="b"/>
            <a:pathLst>
              <a:path w="1128001" h="1903069">
                <a:moveTo>
                  <a:pt x="0" y="0"/>
                </a:moveTo>
                <a:lnTo>
                  <a:pt x="1128001" y="0"/>
                </a:lnTo>
                <a:lnTo>
                  <a:pt x="1128001" y="1903070"/>
                </a:lnTo>
                <a:lnTo>
                  <a:pt x="0" y="1903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BA671A4-17DB-A5F2-D657-81DEF0650B0A}"/>
              </a:ext>
            </a:extLst>
          </p:cNvPr>
          <p:cNvSpPr txBox="1"/>
          <p:nvPr/>
        </p:nvSpPr>
        <p:spPr>
          <a:xfrm>
            <a:off x="1452716" y="6123495"/>
            <a:ext cx="8185671" cy="149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6"/>
              </a:lnSpc>
              <a:spcBef>
                <a:spcPct val="0"/>
              </a:spcBef>
            </a:pPr>
            <a:r>
              <a:rPr lang="sk-SK" sz="9354" dirty="0">
                <a:solidFill>
                  <a:srgbClr val="000000"/>
                </a:solidFill>
                <a:latin typeface="Ballpoint"/>
              </a:rPr>
              <a:t>podporné opatrenia</a:t>
            </a:r>
            <a:endParaRPr lang="en-US" sz="9354" dirty="0">
              <a:solidFill>
                <a:srgbClr val="000000"/>
              </a:solidFill>
              <a:latin typeface="Ballpoin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D6DCCCE-35CC-F3E3-512E-0ED80AEBE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r="22412"/>
          <a:stretch/>
        </p:blipFill>
        <p:spPr bwMode="auto">
          <a:xfrm>
            <a:off x="10205484" y="1159624"/>
            <a:ext cx="7777716" cy="78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3"/>
          <p:cNvSpPr/>
          <p:nvPr/>
        </p:nvSpPr>
        <p:spPr>
          <a:xfrm rot="2248903">
            <a:off x="16202393" y="8183730"/>
            <a:ext cx="1364891" cy="1883670"/>
          </a:xfrm>
          <a:custGeom>
            <a:avLst/>
            <a:gdLst/>
            <a:ahLst/>
            <a:cxnLst/>
            <a:rect l="l" t="t" r="r" b="b"/>
            <a:pathLst>
              <a:path w="1128001" h="1903069">
                <a:moveTo>
                  <a:pt x="0" y="0"/>
                </a:moveTo>
                <a:lnTo>
                  <a:pt x="1128001" y="0"/>
                </a:lnTo>
                <a:lnTo>
                  <a:pt x="1128001" y="1903069"/>
                </a:lnTo>
                <a:lnTo>
                  <a:pt x="0" y="190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4" name="Freeform 4"/>
          <p:cNvSpPr/>
          <p:nvPr/>
        </p:nvSpPr>
        <p:spPr>
          <a:xfrm rot="110744">
            <a:off x="8371440" y="348682"/>
            <a:ext cx="7111664" cy="4597853"/>
          </a:xfrm>
          <a:custGeom>
            <a:avLst/>
            <a:gdLst/>
            <a:ahLst/>
            <a:cxnLst/>
            <a:rect l="l" t="t" r="r" b="b"/>
            <a:pathLst>
              <a:path w="5356866" h="8358732">
                <a:moveTo>
                  <a:pt x="0" y="0"/>
                </a:moveTo>
                <a:lnTo>
                  <a:pt x="5356866" y="0"/>
                </a:lnTo>
                <a:lnTo>
                  <a:pt x="5356866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9820"/>
            </a:stretch>
          </a:blipFill>
        </p:spPr>
      </p:sp>
      <p:sp>
        <p:nvSpPr>
          <p:cNvPr id="5" name="Freeform 5"/>
          <p:cNvSpPr/>
          <p:nvPr/>
        </p:nvSpPr>
        <p:spPr>
          <a:xfrm rot="91884">
            <a:off x="441520" y="362947"/>
            <a:ext cx="7053407" cy="4405034"/>
          </a:xfrm>
          <a:custGeom>
            <a:avLst/>
            <a:gdLst/>
            <a:ahLst/>
            <a:cxnLst/>
            <a:rect l="l" t="t" r="r" b="b"/>
            <a:pathLst>
              <a:path w="5356866" h="8358732">
                <a:moveTo>
                  <a:pt x="0" y="0"/>
                </a:moveTo>
                <a:lnTo>
                  <a:pt x="5356866" y="0"/>
                </a:lnTo>
                <a:lnTo>
                  <a:pt x="5356866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0668"/>
            </a:stretch>
          </a:blipFill>
        </p:spPr>
      </p:sp>
      <p:sp>
        <p:nvSpPr>
          <p:cNvPr id="6" name="Freeform 6"/>
          <p:cNvSpPr/>
          <p:nvPr/>
        </p:nvSpPr>
        <p:spPr>
          <a:xfrm rot="144601">
            <a:off x="2482533" y="5111597"/>
            <a:ext cx="6910453" cy="4943981"/>
          </a:xfrm>
          <a:custGeom>
            <a:avLst/>
            <a:gdLst/>
            <a:ahLst/>
            <a:cxnLst/>
            <a:rect l="l" t="t" r="r" b="b"/>
            <a:pathLst>
              <a:path w="5356866" h="8358732">
                <a:moveTo>
                  <a:pt x="0" y="0"/>
                </a:moveTo>
                <a:lnTo>
                  <a:pt x="5356865" y="0"/>
                </a:lnTo>
                <a:lnTo>
                  <a:pt x="5356865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9692"/>
            </a:stretch>
          </a:blipFill>
        </p:spPr>
      </p:sp>
      <p:sp>
        <p:nvSpPr>
          <p:cNvPr id="7" name="Freeform 7"/>
          <p:cNvSpPr/>
          <p:nvPr/>
        </p:nvSpPr>
        <p:spPr>
          <a:xfrm rot="6783">
            <a:off x="11836853" y="2455904"/>
            <a:ext cx="4008106" cy="2535127"/>
          </a:xfrm>
          <a:custGeom>
            <a:avLst/>
            <a:gdLst/>
            <a:ahLst/>
            <a:cxnLst/>
            <a:rect l="l" t="t" r="r" b="b"/>
            <a:pathLst>
              <a:path w="4008106" h="2535127">
                <a:moveTo>
                  <a:pt x="0" y="0"/>
                </a:moveTo>
                <a:lnTo>
                  <a:pt x="4008106" y="0"/>
                </a:lnTo>
                <a:lnTo>
                  <a:pt x="4008106" y="2535127"/>
                </a:lnTo>
                <a:lnTo>
                  <a:pt x="0" y="253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4183">
            <a:off x="8904233" y="2651173"/>
            <a:ext cx="6173405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80"/>
              </a:lnSpc>
            </a:pPr>
            <a:r>
              <a:rPr lang="en-US" sz="2427" dirty="0">
                <a:solidFill>
                  <a:srgbClr val="000000"/>
                </a:solidFill>
                <a:latin typeface="Dekko"/>
              </a:rPr>
              <a:t>V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druhom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kroku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učiteľ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školský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špeciálny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pedagóg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alebo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odborný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zamestnanec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školy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vypracuje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toto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vyjadrenie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, v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ktorom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odporučí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konkrétne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podporné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opatrenia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a ich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rozsah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vyjadrenie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poskytne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žiadateľovi</a:t>
            </a:r>
            <a:r>
              <a:rPr lang="sk-SK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/</a:t>
            </a:r>
            <a:r>
              <a:rPr lang="sk-SK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zákonnému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zástupcovi</a:t>
            </a:r>
            <a:r>
              <a:rPr lang="sk-SK" sz="2427" dirty="0">
                <a:solidFill>
                  <a:srgbClr val="000000"/>
                </a:solidFill>
                <a:latin typeface="Dekko"/>
              </a:rPr>
              <a:t>.</a:t>
            </a:r>
            <a:endParaRPr lang="en-US" sz="2427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302014" y="789112"/>
            <a:ext cx="1270914" cy="1629377"/>
          </a:xfrm>
          <a:custGeom>
            <a:avLst/>
            <a:gdLst/>
            <a:ahLst/>
            <a:cxnLst/>
            <a:rect l="l" t="t" r="r" b="b"/>
            <a:pathLst>
              <a:path w="1270914" h="1629377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95994">
            <a:off x="2554530" y="5664752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5272">
            <a:off x="744933" y="7997066"/>
            <a:ext cx="1270914" cy="1629377"/>
          </a:xfrm>
          <a:custGeom>
            <a:avLst/>
            <a:gdLst/>
            <a:ahLst/>
            <a:cxnLst/>
            <a:rect l="l" t="t" r="r" b="b"/>
            <a:pathLst>
              <a:path w="1270914" h="1629377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54628" flipH="1">
            <a:off x="1382495" y="4129888"/>
            <a:ext cx="6105988" cy="2231461"/>
          </a:xfrm>
          <a:custGeom>
            <a:avLst/>
            <a:gdLst/>
            <a:ahLst/>
            <a:cxnLst/>
            <a:rect l="l" t="t" r="r" b="b"/>
            <a:pathLst>
              <a:path w="6105988" h="2231461">
                <a:moveTo>
                  <a:pt x="6105988" y="0"/>
                </a:moveTo>
                <a:lnTo>
                  <a:pt x="0" y="0"/>
                </a:lnTo>
                <a:lnTo>
                  <a:pt x="0" y="2231461"/>
                </a:lnTo>
                <a:lnTo>
                  <a:pt x="6105988" y="2231461"/>
                </a:lnTo>
                <a:lnTo>
                  <a:pt x="610598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20098">
            <a:off x="3123019" y="7565840"/>
            <a:ext cx="548772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2427" dirty="0">
                <a:solidFill>
                  <a:srgbClr val="000000"/>
                </a:solidFill>
                <a:latin typeface="Dekko"/>
              </a:rPr>
              <a:t>V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treťom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kroku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žiadateľ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na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základe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spracovaného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Vyjadrenia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požiada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riaditeľa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školy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alebo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školského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zariadenia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o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poskytnutie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podporných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opatrení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 rot="-32617">
            <a:off x="995346" y="2978011"/>
            <a:ext cx="56965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sk-SK" sz="2500" b="0" i="0" dirty="0">
                <a:effectLst/>
                <a:latin typeface="Dekko" panose="020B0604020202020204" charset="-18"/>
                <a:cs typeface="Dekko" panose="020B0604020202020204" charset="-18"/>
              </a:rPr>
              <a:t>V prvom kroku žiadateľ </a:t>
            </a:r>
            <a:r>
              <a:rPr lang="sk-SK" sz="2500" dirty="0">
                <a:latin typeface="Dekko" panose="020B0604020202020204" charset="-18"/>
                <a:cs typeface="Dekko" panose="020B0604020202020204" charset="-18"/>
              </a:rPr>
              <a:t>/ </a:t>
            </a:r>
            <a:r>
              <a:rPr lang="sk-SK" sz="2500" b="0" i="0" dirty="0">
                <a:effectLst/>
                <a:latin typeface="Dekko" panose="020B0604020202020204" charset="-18"/>
                <a:cs typeface="Dekko" panose="020B0604020202020204" charset="-18"/>
              </a:rPr>
              <a:t>zákonný zástupca žiada o vypracovanie </a:t>
            </a:r>
            <a:r>
              <a:rPr lang="sk-SK" sz="2500" b="1" i="0" dirty="0">
                <a:effectLst/>
                <a:latin typeface="Dekko" panose="020B0604020202020204" charset="-18"/>
                <a:cs typeface="Dekko" panose="020B0604020202020204" charset="-18"/>
              </a:rPr>
              <a:t>Vyjadrenia na účel poskytnutia podporného opatrenia</a:t>
            </a:r>
            <a:r>
              <a:rPr lang="sk-SK" sz="2500" b="0" i="0" dirty="0">
                <a:effectLst/>
                <a:latin typeface="Dekko" panose="020B0604020202020204" charset="-18"/>
                <a:cs typeface="Dekko" panose="020B0604020202020204" charset="-18"/>
              </a:rPr>
              <a:t>. </a:t>
            </a:r>
            <a:endParaRPr lang="en-US" sz="2500" dirty="0">
              <a:latin typeface="Dekko" panose="020B0604020202020204" charset="-18"/>
              <a:cs typeface="Dekko" panose="020B0604020202020204" charset="-18"/>
            </a:endParaRPr>
          </a:p>
        </p:txBody>
      </p:sp>
      <p:sp>
        <p:nvSpPr>
          <p:cNvPr id="16" name="TextBox 16"/>
          <p:cNvSpPr txBox="1"/>
          <p:nvPr/>
        </p:nvSpPr>
        <p:spPr>
          <a:xfrm rot="12469">
            <a:off x="3433853" y="5730026"/>
            <a:ext cx="490348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4000" b="1" dirty="0">
                <a:solidFill>
                  <a:srgbClr val="FFC000"/>
                </a:solidFill>
                <a:latin typeface="Ballpoint"/>
              </a:rPr>
              <a:t>3. </a:t>
            </a:r>
            <a:r>
              <a:rPr lang="en-US" sz="4000" b="1" dirty="0" err="1">
                <a:solidFill>
                  <a:srgbClr val="FFC000"/>
                </a:solidFill>
                <a:latin typeface="Ballpoint"/>
              </a:rPr>
              <a:t>Žiadosť</a:t>
            </a:r>
            <a:r>
              <a:rPr lang="en-US" sz="4000" b="1" dirty="0">
                <a:solidFill>
                  <a:srgbClr val="FFC000"/>
                </a:solidFill>
                <a:latin typeface="Ballpoint"/>
              </a:rPr>
              <a:t> o </a:t>
            </a:r>
            <a:r>
              <a:rPr lang="en-US" sz="4000" b="1" dirty="0" err="1">
                <a:solidFill>
                  <a:srgbClr val="FFC000"/>
                </a:solidFill>
                <a:latin typeface="Ballpoint"/>
              </a:rPr>
              <a:t>poskytnutie</a:t>
            </a:r>
            <a:r>
              <a:rPr lang="en-US" sz="4000" b="1" dirty="0">
                <a:solidFill>
                  <a:srgbClr val="FFC000"/>
                </a:solidFill>
                <a:latin typeface="Ballpoint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Ballpoint"/>
              </a:rPr>
              <a:t>podporných</a:t>
            </a:r>
            <a:r>
              <a:rPr lang="en-US" sz="4000" b="1" dirty="0">
                <a:solidFill>
                  <a:srgbClr val="FFC000"/>
                </a:solidFill>
                <a:latin typeface="Ballpoint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Ballpoint"/>
              </a:rPr>
              <a:t>opatrení</a:t>
            </a:r>
            <a:r>
              <a:rPr lang="en-US" sz="4000" b="1" dirty="0">
                <a:solidFill>
                  <a:srgbClr val="FFC000"/>
                </a:solidFill>
                <a:latin typeface="Ballpoint"/>
              </a:rPr>
              <a:t> 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5C7E38AF-7C91-9E69-4A44-3764EE011B4E}"/>
              </a:ext>
            </a:extLst>
          </p:cNvPr>
          <p:cNvSpPr txBox="1"/>
          <p:nvPr/>
        </p:nvSpPr>
        <p:spPr>
          <a:xfrm rot="25415">
            <a:off x="825925" y="1165725"/>
            <a:ext cx="58636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4000" b="1" dirty="0">
                <a:solidFill>
                  <a:srgbClr val="FFC000"/>
                </a:solidFill>
                <a:latin typeface="Ballpoint"/>
              </a:rPr>
              <a:t>1. Žiadosť o vyjadrenie na účel poskytnutia podporného opatrenia 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B9714C96-2841-7A34-42FB-5C71DC44E5D4}"/>
              </a:ext>
            </a:extLst>
          </p:cNvPr>
          <p:cNvSpPr txBox="1"/>
          <p:nvPr/>
        </p:nvSpPr>
        <p:spPr>
          <a:xfrm rot="25415">
            <a:off x="9144426" y="1021666"/>
            <a:ext cx="569302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4000" b="1" dirty="0">
                <a:solidFill>
                  <a:srgbClr val="FFC000"/>
                </a:solidFill>
                <a:latin typeface="Ballpoint"/>
              </a:rPr>
              <a:t>2. Vyjadrenie na účel poskytnutia podporného opatrenia</a:t>
            </a:r>
            <a:endParaRPr lang="en-US" sz="4000" b="1" dirty="0">
              <a:solidFill>
                <a:srgbClr val="FFC000"/>
              </a:solidFill>
              <a:latin typeface="Ballpoint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F055CA7A-5F18-B769-EF92-27390BB00658}"/>
              </a:ext>
            </a:extLst>
          </p:cNvPr>
          <p:cNvSpPr/>
          <p:nvPr/>
        </p:nvSpPr>
        <p:spPr>
          <a:xfrm rot="110744">
            <a:off x="10098551" y="5218462"/>
            <a:ext cx="7111664" cy="4866957"/>
          </a:xfrm>
          <a:custGeom>
            <a:avLst/>
            <a:gdLst/>
            <a:ahLst/>
            <a:cxnLst/>
            <a:rect l="l" t="t" r="r" b="b"/>
            <a:pathLst>
              <a:path w="5356866" h="8358732">
                <a:moveTo>
                  <a:pt x="0" y="0"/>
                </a:moveTo>
                <a:lnTo>
                  <a:pt x="5356866" y="0"/>
                </a:lnTo>
                <a:lnTo>
                  <a:pt x="5356866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9820"/>
            </a:stretch>
          </a:blipFill>
        </p:spPr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FE87D6C9-8871-EAEC-3FDE-B60E4D92595E}"/>
              </a:ext>
            </a:extLst>
          </p:cNvPr>
          <p:cNvSpPr txBox="1"/>
          <p:nvPr/>
        </p:nvSpPr>
        <p:spPr>
          <a:xfrm rot="25415">
            <a:off x="10655445" y="5738744"/>
            <a:ext cx="593926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4000" b="1" dirty="0">
                <a:solidFill>
                  <a:srgbClr val="FFC000"/>
                </a:solidFill>
                <a:latin typeface="Ballpoint"/>
              </a:rPr>
              <a:t>4. Vyjadrenie riaditeľa školy k poskytnutiu podporného opatrenia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59A8ED6-DDE6-9405-CEA1-8D94C7727D7B}"/>
              </a:ext>
            </a:extLst>
          </p:cNvPr>
          <p:cNvSpPr txBox="1"/>
          <p:nvPr/>
        </p:nvSpPr>
        <p:spPr>
          <a:xfrm rot="14183">
            <a:off x="10567681" y="7440527"/>
            <a:ext cx="6173405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80"/>
              </a:lnSpc>
            </a:pPr>
            <a:r>
              <a:rPr lang="en-US" sz="2427" dirty="0">
                <a:solidFill>
                  <a:srgbClr val="000000"/>
                </a:solidFill>
                <a:latin typeface="Dekko"/>
              </a:rPr>
              <a:t>V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štvrtom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kroku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riaditeľ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školy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zohľadní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všetky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podmienky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školy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(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personálne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finančné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materiálno-technické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27" dirty="0" err="1">
                <a:solidFill>
                  <a:srgbClr val="000000"/>
                </a:solidFill>
                <a:latin typeface="Dekko"/>
              </a:rPr>
              <a:t>priestorové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)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na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poskytnutie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opatrenia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písomne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sa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vyjadrí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k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jeho</a:t>
            </a:r>
            <a:r>
              <a:rPr lang="en-US" sz="2427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27" b="1" dirty="0" err="1">
                <a:solidFill>
                  <a:srgbClr val="000000"/>
                </a:solidFill>
                <a:latin typeface="Dekko"/>
              </a:rPr>
              <a:t>poskytnutiu</a:t>
            </a:r>
            <a:r>
              <a:rPr lang="en-US" sz="2427" dirty="0">
                <a:solidFill>
                  <a:srgbClr val="000000"/>
                </a:solidFill>
                <a:latin typeface="Dekko"/>
              </a:rPr>
              <a:t>. 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299676">
            <a:off x="2212001" y="-4052723"/>
            <a:ext cx="16113378" cy="20465731"/>
          </a:xfrm>
          <a:custGeom>
            <a:avLst/>
            <a:gdLst/>
            <a:ahLst/>
            <a:cxnLst/>
            <a:rect l="l" t="t" r="r" b="b"/>
            <a:pathLst>
              <a:path w="16113378" h="20465731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47" y="34829"/>
            <a:ext cx="5129046" cy="5120624"/>
          </a:xfrm>
          <a:custGeom>
            <a:avLst/>
            <a:gdLst/>
            <a:ahLst/>
            <a:cxnLst/>
            <a:rect l="l" t="t" r="r" b="b"/>
            <a:pathLst>
              <a:path w="5129046" h="5120624">
                <a:moveTo>
                  <a:pt x="0" y="0"/>
                </a:moveTo>
                <a:lnTo>
                  <a:pt x="5129046" y="0"/>
                </a:lnTo>
                <a:lnTo>
                  <a:pt x="5129046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20929010">
            <a:off x="3959753" y="1552468"/>
            <a:ext cx="1065683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9600" dirty="0">
                <a:solidFill>
                  <a:srgbClr val="000000"/>
                </a:solidFill>
                <a:latin typeface="Ballpoint"/>
              </a:rPr>
              <a:t>Školský podporný tím</a:t>
            </a:r>
            <a:endParaRPr lang="en-US" sz="96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6" name="TextBox 6"/>
          <p:cNvSpPr txBox="1"/>
          <p:nvPr/>
        </p:nvSpPr>
        <p:spPr>
          <a:xfrm rot="20821393">
            <a:off x="1998256" y="3787746"/>
            <a:ext cx="15237759" cy="4724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sk-SK" sz="2800" b="1" dirty="0">
                <a:solidFill>
                  <a:srgbClr val="FFC000"/>
                </a:solidFill>
                <a:latin typeface="Dekko"/>
              </a:rPr>
              <a:t>Podľa § 84a zákona č. 138/2019 Z. z. o pedagogických zamestnancoch a odborných zamestnancoch a o zmene a doplnení niektorých zákonov:</a:t>
            </a:r>
          </a:p>
          <a:p>
            <a:pPr algn="just">
              <a:spcAft>
                <a:spcPts val="600"/>
              </a:spcAft>
            </a:pPr>
            <a:r>
              <a:rPr lang="sk-SK" sz="2400" dirty="0">
                <a:solidFill>
                  <a:srgbClr val="000000"/>
                </a:solidFill>
                <a:latin typeface="Dekko"/>
              </a:rPr>
              <a:t>(1) </a:t>
            </a:r>
            <a:r>
              <a:rPr lang="sk-SK" sz="2400" b="1" dirty="0">
                <a:solidFill>
                  <a:srgbClr val="FFC000"/>
                </a:solidFill>
                <a:latin typeface="Dekko"/>
              </a:rPr>
              <a:t>Riaditeľ</a:t>
            </a:r>
            <a:r>
              <a:rPr lang="sk-SK" sz="2400" dirty="0">
                <a:solidFill>
                  <a:srgbClr val="000000"/>
                </a:solidFill>
                <a:latin typeface="Dekko"/>
              </a:rPr>
              <a:t> materskej školy, riaditeľ základnej školy alebo riaditeľ strednej školy </a:t>
            </a:r>
            <a:r>
              <a:rPr lang="sk-SK" sz="2400" b="1" dirty="0">
                <a:solidFill>
                  <a:srgbClr val="FFC000"/>
                </a:solidFill>
                <a:latin typeface="Dekko"/>
              </a:rPr>
              <a:t>môže na účely inkluzívneho vzdelávania vytvoriť školský podporný tím,</a:t>
            </a:r>
            <a:r>
              <a:rPr lang="sk-SK" sz="2400" dirty="0">
                <a:solidFill>
                  <a:srgbClr val="000000"/>
                </a:solidFill>
                <a:latin typeface="Dekko"/>
              </a:rPr>
              <a:t> ktorého úlohou je najmä</a:t>
            </a:r>
          </a:p>
          <a:p>
            <a:pPr algn="just">
              <a:spcAft>
                <a:spcPts val="600"/>
              </a:spcAft>
            </a:pPr>
            <a:r>
              <a:rPr lang="sk-SK" sz="2400" dirty="0">
                <a:solidFill>
                  <a:srgbClr val="000000"/>
                </a:solidFill>
                <a:latin typeface="Dekko"/>
              </a:rPr>
              <a:t>a) koordinovať rozvoj inkluzívneho vzdelávania,</a:t>
            </a:r>
          </a:p>
          <a:p>
            <a:pPr algn="just">
              <a:spcAft>
                <a:spcPts val="600"/>
              </a:spcAft>
            </a:pPr>
            <a:r>
              <a:rPr lang="sk-SK" sz="2400" dirty="0">
                <a:solidFill>
                  <a:srgbClr val="000000"/>
                </a:solidFill>
                <a:latin typeface="Dekko"/>
              </a:rPr>
              <a:t>b) zabezpečiť vo výchove a vzdelávaní uplatňovanie používania prístupov a stratégií, ktoré vyplývajú z jednotlivých odborov vedy a techniky,</a:t>
            </a:r>
          </a:p>
          <a:p>
            <a:pPr algn="just">
              <a:spcAft>
                <a:spcPts val="600"/>
              </a:spcAft>
            </a:pPr>
            <a:r>
              <a:rPr lang="sk-SK" sz="2400" dirty="0">
                <a:solidFill>
                  <a:srgbClr val="000000"/>
                </a:solidFill>
                <a:latin typeface="Dekko"/>
              </a:rPr>
              <a:t>c) spolupracovať so zariadením poradenstva a prevencie a ďalšími subjektmi pri podpore detí, žiakov a ich zákonných zástupcov v oblasti výchovy a vzdelávania,</a:t>
            </a:r>
          </a:p>
          <a:p>
            <a:pPr algn="just">
              <a:spcAft>
                <a:spcPts val="600"/>
              </a:spcAft>
            </a:pPr>
            <a:r>
              <a:rPr lang="sk-SK" sz="2400" dirty="0">
                <a:solidFill>
                  <a:srgbClr val="000000"/>
                </a:solidFill>
                <a:latin typeface="Dekko"/>
              </a:rPr>
              <a:t>d) poskytovať poradenstvo deťom, žiakom a zákonným zástupcom a metodickú podporu pedagogickým zamestnancom,</a:t>
            </a:r>
          </a:p>
          <a:p>
            <a:pPr algn="just">
              <a:spcAft>
                <a:spcPts val="600"/>
              </a:spcAft>
            </a:pPr>
            <a:r>
              <a:rPr lang="sk-SK" sz="2400" dirty="0">
                <a:solidFill>
                  <a:srgbClr val="000000"/>
                </a:solidFill>
                <a:latin typeface="Dekko"/>
              </a:rPr>
              <a:t>e) podieľať sa na tvorbe školského vzdelávacieho programu.</a:t>
            </a:r>
          </a:p>
        </p:txBody>
      </p:sp>
      <p:sp>
        <p:nvSpPr>
          <p:cNvPr id="7" name="Freeform 7"/>
          <p:cNvSpPr/>
          <p:nvPr/>
        </p:nvSpPr>
        <p:spPr>
          <a:xfrm rot="21341424">
            <a:off x="7881891" y="3017326"/>
            <a:ext cx="4343877" cy="568653"/>
          </a:xfrm>
          <a:custGeom>
            <a:avLst/>
            <a:gdLst/>
            <a:ahLst/>
            <a:cxnLst/>
            <a:rect l="l" t="t" r="r" b="b"/>
            <a:pathLst>
              <a:path w="4343877" h="568653">
                <a:moveTo>
                  <a:pt x="0" y="0"/>
                </a:moveTo>
                <a:lnTo>
                  <a:pt x="4343877" y="0"/>
                </a:lnTo>
                <a:lnTo>
                  <a:pt x="4343877" y="568654"/>
                </a:lnTo>
                <a:lnTo>
                  <a:pt x="0" y="56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241468">
            <a:off x="9773486" y="7663191"/>
            <a:ext cx="6281451" cy="1938748"/>
          </a:xfrm>
          <a:custGeom>
            <a:avLst/>
            <a:gdLst/>
            <a:ahLst/>
            <a:cxnLst/>
            <a:rect l="l" t="t" r="r" b="b"/>
            <a:pathLst>
              <a:path w="5368439" h="2420678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88331">
            <a:off x="14035196" y="183516"/>
            <a:ext cx="1589353" cy="2037632"/>
          </a:xfrm>
          <a:custGeom>
            <a:avLst/>
            <a:gdLst/>
            <a:ahLst/>
            <a:cxnLst/>
            <a:rect l="l" t="t" r="r" b="b"/>
            <a:pathLst>
              <a:path w="1589353" h="2037632">
                <a:moveTo>
                  <a:pt x="0" y="0"/>
                </a:moveTo>
                <a:lnTo>
                  <a:pt x="1589353" y="0"/>
                </a:lnTo>
                <a:lnTo>
                  <a:pt x="1589353" y="2037631"/>
                </a:lnTo>
                <a:lnTo>
                  <a:pt x="0" y="2037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2927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96550" y="3359356"/>
            <a:ext cx="7189477" cy="6432344"/>
          </a:xfrm>
          <a:custGeom>
            <a:avLst/>
            <a:gdLst/>
            <a:ahLst/>
            <a:cxnLst/>
            <a:rect l="l" t="t" r="r" b="b"/>
            <a:pathLst>
              <a:path w="7189477" h="5321547">
                <a:moveTo>
                  <a:pt x="0" y="0"/>
                </a:moveTo>
                <a:lnTo>
                  <a:pt x="7189477" y="0"/>
                </a:lnTo>
                <a:lnTo>
                  <a:pt x="7189477" y="5321547"/>
                </a:lnTo>
                <a:lnTo>
                  <a:pt x="0" y="532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75581" y="3670441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624" y="3455113"/>
            <a:ext cx="7189477" cy="6336587"/>
          </a:xfrm>
          <a:custGeom>
            <a:avLst/>
            <a:gdLst/>
            <a:ahLst/>
            <a:cxnLst/>
            <a:rect l="l" t="t" r="r" b="b"/>
            <a:pathLst>
              <a:path w="7189477" h="5321547">
                <a:moveTo>
                  <a:pt x="0" y="0"/>
                </a:moveTo>
                <a:lnTo>
                  <a:pt x="7189477" y="0"/>
                </a:lnTo>
                <a:lnTo>
                  <a:pt x="7189477" y="5321547"/>
                </a:lnTo>
                <a:lnTo>
                  <a:pt x="0" y="532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75073" y="3736112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9631">
            <a:off x="3923253" y="3919234"/>
            <a:ext cx="4620611" cy="1318974"/>
          </a:xfrm>
          <a:custGeom>
            <a:avLst/>
            <a:gdLst/>
            <a:ahLst/>
            <a:cxnLst/>
            <a:rect l="l" t="t" r="r" b="b"/>
            <a:pathLst>
              <a:path w="4620611" h="1318974">
                <a:moveTo>
                  <a:pt x="0" y="0"/>
                </a:moveTo>
                <a:lnTo>
                  <a:pt x="4620611" y="0"/>
                </a:lnTo>
                <a:lnTo>
                  <a:pt x="4620611" y="1318974"/>
                </a:lnTo>
                <a:lnTo>
                  <a:pt x="0" y="1318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507612" y="5593653"/>
            <a:ext cx="5417116" cy="196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sk-SK" sz="2800" b="1" dirty="0">
                <a:solidFill>
                  <a:srgbClr val="FFC000"/>
                </a:solidFill>
                <a:latin typeface="Dekko"/>
              </a:rPr>
              <a:t>Zloženie školského podporného tímu </a:t>
            </a:r>
            <a:r>
              <a:rPr lang="sk-SK" sz="2800" dirty="0">
                <a:solidFill>
                  <a:srgbClr val="000000"/>
                </a:solidFill>
                <a:latin typeface="Dekko"/>
              </a:rPr>
              <a:t>upraví riaditeľ vo vnútornom predpise po prerokovaní v pedagogickej rade, ak je zriadená.</a:t>
            </a:r>
            <a:endParaRPr lang="en-US" sz="2800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9" name="Freeform 9"/>
          <p:cNvSpPr/>
          <p:nvPr/>
        </p:nvSpPr>
        <p:spPr>
          <a:xfrm rot="229631">
            <a:off x="11265250" y="4047520"/>
            <a:ext cx="4620611" cy="1318974"/>
          </a:xfrm>
          <a:custGeom>
            <a:avLst/>
            <a:gdLst/>
            <a:ahLst/>
            <a:cxnLst/>
            <a:rect l="l" t="t" r="r" b="b"/>
            <a:pathLst>
              <a:path w="4620611" h="1318974">
                <a:moveTo>
                  <a:pt x="0" y="0"/>
                </a:moveTo>
                <a:lnTo>
                  <a:pt x="4620611" y="0"/>
                </a:lnTo>
                <a:lnTo>
                  <a:pt x="4620611" y="1318974"/>
                </a:lnTo>
                <a:lnTo>
                  <a:pt x="0" y="1318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570567" y="4165800"/>
            <a:ext cx="5842287" cy="96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3"/>
              </a:lnSpc>
              <a:spcBef>
                <a:spcPct val="0"/>
              </a:spcBef>
            </a:pPr>
            <a:r>
              <a:rPr lang="sk-SK" sz="6031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point"/>
              </a:rPr>
              <a:t>(3)</a:t>
            </a:r>
            <a:endParaRPr lang="en-US" sz="6031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lpoin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74981" y="700199"/>
            <a:ext cx="1687808" cy="2163857"/>
          </a:xfrm>
          <a:custGeom>
            <a:avLst/>
            <a:gdLst/>
            <a:ahLst/>
            <a:cxnLst/>
            <a:rect l="l" t="t" r="r" b="b"/>
            <a:pathLst>
              <a:path w="1687808" h="2163857">
                <a:moveTo>
                  <a:pt x="0" y="0"/>
                </a:moveTo>
                <a:lnTo>
                  <a:pt x="1687808" y="0"/>
                </a:lnTo>
                <a:lnTo>
                  <a:pt x="1687808" y="2163857"/>
                </a:lnTo>
                <a:lnTo>
                  <a:pt x="0" y="2163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489883">
            <a:off x="14859000" y="7200900"/>
            <a:ext cx="2672352" cy="2863767"/>
          </a:xfrm>
          <a:custGeom>
            <a:avLst/>
            <a:gdLst/>
            <a:ahLst/>
            <a:cxnLst/>
            <a:rect l="l" t="t" r="r" b="b"/>
            <a:pathLst>
              <a:path w="1200773" h="2057400">
                <a:moveTo>
                  <a:pt x="0" y="0"/>
                </a:moveTo>
                <a:lnTo>
                  <a:pt x="1200774" y="0"/>
                </a:lnTo>
                <a:lnTo>
                  <a:pt x="12007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50158" y="893258"/>
            <a:ext cx="13925345" cy="210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13700" dirty="0">
                <a:solidFill>
                  <a:srgbClr val="000000"/>
                </a:solidFill>
                <a:latin typeface="Ballpoint"/>
              </a:rPr>
              <a:t>Školský podporný tím</a:t>
            </a:r>
            <a:endParaRPr lang="en-US" sz="137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42303" y="5559601"/>
            <a:ext cx="520588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66"/>
              </a:lnSpc>
              <a:spcAft>
                <a:spcPts val="1800"/>
              </a:spcAft>
            </a:pPr>
            <a:r>
              <a:rPr lang="sk-SK" sz="2800" b="1" dirty="0">
                <a:solidFill>
                  <a:srgbClr val="FFC000"/>
                </a:solidFill>
                <a:latin typeface="Dekko"/>
              </a:rPr>
              <a:t>Členom školského podporného tímu </a:t>
            </a:r>
            <a:r>
              <a:rPr lang="sk-SK" sz="2800" dirty="0">
                <a:solidFill>
                  <a:srgbClr val="000000"/>
                </a:solidFill>
                <a:latin typeface="Dekko"/>
              </a:rPr>
              <a:t>je školský </a:t>
            </a:r>
            <a:r>
              <a:rPr lang="sk-SK" sz="2800" b="1" dirty="0">
                <a:solidFill>
                  <a:srgbClr val="FFC000"/>
                </a:solidFill>
                <a:latin typeface="Dekko"/>
              </a:rPr>
              <a:t>špeciálny pedagóg a všetci odborní zamestnanci </a:t>
            </a:r>
            <a:r>
              <a:rPr lang="sk-SK" sz="2800" dirty="0">
                <a:solidFill>
                  <a:srgbClr val="000000"/>
                </a:solidFill>
                <a:latin typeface="Dekko"/>
              </a:rPr>
              <a:t>príslušnej školy. Členmi školského podporného tímu môžu byť aj </a:t>
            </a:r>
            <a:r>
              <a:rPr lang="sk-SK" sz="2800" b="1" dirty="0">
                <a:solidFill>
                  <a:srgbClr val="FFC000"/>
                </a:solidFill>
                <a:latin typeface="Dekko"/>
              </a:rPr>
              <a:t>iní pedagogickí zamestnanci.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42303" y="4036857"/>
            <a:ext cx="5793936" cy="96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3"/>
              </a:lnSpc>
              <a:spcBef>
                <a:spcPct val="0"/>
              </a:spcBef>
            </a:pPr>
            <a:r>
              <a:rPr lang="sk-SK" sz="6031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point"/>
              </a:rPr>
              <a:t>(2)</a:t>
            </a:r>
            <a:endParaRPr lang="en-US" sz="6031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lpoin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536" y="447766"/>
            <a:ext cx="14257464" cy="9648733"/>
          </a:xfrm>
          <a:custGeom>
            <a:avLst/>
            <a:gdLst/>
            <a:ahLst/>
            <a:cxnLst/>
            <a:rect l="l" t="t" r="r" b="b"/>
            <a:pathLst>
              <a:path w="11778943" h="8718604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47012" y="692523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57958" y="1526423"/>
            <a:ext cx="869493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9600" dirty="0">
                <a:solidFill>
                  <a:srgbClr val="000000"/>
                </a:solidFill>
                <a:latin typeface="Ballpoint"/>
              </a:rPr>
              <a:t>Školský podporný tím</a:t>
            </a:r>
            <a:endParaRPr lang="en-US" sz="96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7" name="Freeform 7"/>
          <p:cNvSpPr/>
          <p:nvPr/>
        </p:nvSpPr>
        <p:spPr>
          <a:xfrm rot="-370152">
            <a:off x="14297375" y="838511"/>
            <a:ext cx="2742910" cy="2604224"/>
          </a:xfrm>
          <a:custGeom>
            <a:avLst/>
            <a:gdLst/>
            <a:ahLst/>
            <a:cxnLst/>
            <a:rect l="l" t="t" r="r" b="b"/>
            <a:pathLst>
              <a:path w="2742910" h="2604224">
                <a:moveTo>
                  <a:pt x="0" y="0"/>
                </a:moveTo>
                <a:lnTo>
                  <a:pt x="2742911" y="0"/>
                </a:lnTo>
                <a:lnTo>
                  <a:pt x="2742911" y="2604224"/>
                </a:lnTo>
                <a:lnTo>
                  <a:pt x="0" y="2604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20716">
            <a:off x="15082509" y="1102355"/>
            <a:ext cx="1172643" cy="1675204"/>
          </a:xfrm>
          <a:custGeom>
            <a:avLst/>
            <a:gdLst/>
            <a:ahLst/>
            <a:cxnLst/>
            <a:rect l="l" t="t" r="r" b="b"/>
            <a:pathLst>
              <a:path w="1172643" h="1675204">
                <a:moveTo>
                  <a:pt x="0" y="0"/>
                </a:moveTo>
                <a:lnTo>
                  <a:pt x="1172643" y="0"/>
                </a:lnTo>
                <a:lnTo>
                  <a:pt x="1172643" y="1675204"/>
                </a:lnTo>
                <a:lnTo>
                  <a:pt x="0" y="167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452410" flipH="1">
            <a:off x="14234042" y="6962128"/>
            <a:ext cx="3673180" cy="2763978"/>
          </a:xfrm>
          <a:custGeom>
            <a:avLst/>
            <a:gdLst/>
            <a:ahLst/>
            <a:cxnLst/>
            <a:rect l="l" t="t" r="r" b="b"/>
            <a:pathLst>
              <a:path w="6798738" h="3065613">
                <a:moveTo>
                  <a:pt x="6798738" y="0"/>
                </a:moveTo>
                <a:lnTo>
                  <a:pt x="0" y="0"/>
                </a:lnTo>
                <a:lnTo>
                  <a:pt x="0" y="3065612"/>
                </a:lnTo>
                <a:lnTo>
                  <a:pt x="6798738" y="3065612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639447" flipH="1">
            <a:off x="331106" y="1211752"/>
            <a:ext cx="5408956" cy="2106668"/>
          </a:xfrm>
          <a:custGeom>
            <a:avLst/>
            <a:gdLst/>
            <a:ahLst/>
            <a:cxnLst/>
            <a:rect l="l" t="t" r="r" b="b"/>
            <a:pathLst>
              <a:path w="6798738" h="3065613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D1E5A9B-26B9-EA59-F459-7245387E89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111" t="81851" r="30514" b="5483"/>
          <a:stretch/>
        </p:blipFill>
        <p:spPr>
          <a:xfrm>
            <a:off x="4111159" y="7270808"/>
            <a:ext cx="10321440" cy="173532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A666500-FA3B-8515-87A4-A8791A0547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111" t="22593" r="30514" b="45131"/>
          <a:stretch/>
        </p:blipFill>
        <p:spPr>
          <a:xfrm>
            <a:off x="4111159" y="3003751"/>
            <a:ext cx="10321441" cy="44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87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05000" y="164036"/>
            <a:ext cx="15295555" cy="2572605"/>
          </a:xfrm>
          <a:custGeom>
            <a:avLst/>
            <a:gdLst/>
            <a:ahLst/>
            <a:cxnLst/>
            <a:rect l="l" t="t" r="r" b="b"/>
            <a:pathLst>
              <a:path w="7694771" h="2196507">
                <a:moveTo>
                  <a:pt x="0" y="0"/>
                </a:moveTo>
                <a:lnTo>
                  <a:pt x="7694771" y="0"/>
                </a:lnTo>
                <a:lnTo>
                  <a:pt x="7694771" y="2196508"/>
                </a:lnTo>
                <a:lnTo>
                  <a:pt x="0" y="219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570642" y="3762048"/>
            <a:ext cx="7146716" cy="5289896"/>
          </a:xfrm>
          <a:custGeom>
            <a:avLst/>
            <a:gdLst/>
            <a:ahLst/>
            <a:cxnLst/>
            <a:rect l="l" t="t" r="r" b="b"/>
            <a:pathLst>
              <a:path w="7146716" h="5289896">
                <a:moveTo>
                  <a:pt x="0" y="0"/>
                </a:moveTo>
                <a:lnTo>
                  <a:pt x="7146716" y="0"/>
                </a:lnTo>
                <a:lnTo>
                  <a:pt x="7146716" y="5289896"/>
                </a:lnTo>
                <a:lnTo>
                  <a:pt x="0" y="5289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0861753" y="3452898"/>
            <a:ext cx="7387708" cy="5289896"/>
          </a:xfrm>
          <a:custGeom>
            <a:avLst/>
            <a:gdLst/>
            <a:ahLst/>
            <a:cxnLst/>
            <a:rect l="l" t="t" r="r" b="b"/>
            <a:pathLst>
              <a:path w="7146716" h="5289896">
                <a:moveTo>
                  <a:pt x="0" y="0"/>
                </a:moveTo>
                <a:lnTo>
                  <a:pt x="7146716" y="0"/>
                </a:lnTo>
                <a:lnTo>
                  <a:pt x="7146716" y="5289896"/>
                </a:lnTo>
                <a:lnTo>
                  <a:pt x="0" y="5289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84523" y="164035"/>
            <a:ext cx="13925345" cy="210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13700" dirty="0">
                <a:solidFill>
                  <a:srgbClr val="000000"/>
                </a:solidFill>
                <a:latin typeface="Ballpoint"/>
              </a:rPr>
              <a:t>Školský podporný tím</a:t>
            </a:r>
            <a:endParaRPr lang="en-US" sz="137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7" name="Freeform 7"/>
          <p:cNvSpPr/>
          <p:nvPr/>
        </p:nvSpPr>
        <p:spPr>
          <a:xfrm rot="5400000">
            <a:off x="38539" y="3452898"/>
            <a:ext cx="7387708" cy="5289896"/>
          </a:xfrm>
          <a:custGeom>
            <a:avLst/>
            <a:gdLst/>
            <a:ahLst/>
            <a:cxnLst/>
            <a:rect l="l" t="t" r="r" b="b"/>
            <a:pathLst>
              <a:path w="7146716" h="5289896">
                <a:moveTo>
                  <a:pt x="0" y="0"/>
                </a:moveTo>
                <a:lnTo>
                  <a:pt x="7146716" y="0"/>
                </a:lnTo>
                <a:lnTo>
                  <a:pt x="7146716" y="5289896"/>
                </a:lnTo>
                <a:lnTo>
                  <a:pt x="0" y="5289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1805">
            <a:off x="6524987" y="4097424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1805">
            <a:off x="11938709" y="3500305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1805">
            <a:off x="1113381" y="3656356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10036">
            <a:off x="13699523" y="3255045"/>
            <a:ext cx="3405754" cy="94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4"/>
              </a:lnSpc>
              <a:spcBef>
                <a:spcPct val="0"/>
              </a:spcBef>
            </a:pPr>
            <a:r>
              <a:rPr lang="sk-SK" sz="5617" dirty="0">
                <a:solidFill>
                  <a:srgbClr val="000000"/>
                </a:solidFill>
                <a:latin typeface="Ballpoint"/>
              </a:rPr>
              <a:t>Úroveň</a:t>
            </a:r>
            <a:r>
              <a:rPr lang="en-US" sz="5617" dirty="0">
                <a:solidFill>
                  <a:srgbClr val="000000"/>
                </a:solidFill>
                <a:latin typeface="Ballpoint"/>
              </a:rPr>
              <a:t> 3</a:t>
            </a:r>
          </a:p>
        </p:txBody>
      </p:sp>
      <p:sp>
        <p:nvSpPr>
          <p:cNvPr id="12" name="TextBox 12"/>
          <p:cNvSpPr txBox="1"/>
          <p:nvPr/>
        </p:nvSpPr>
        <p:spPr>
          <a:xfrm rot="-7035">
            <a:off x="7241463" y="5508671"/>
            <a:ext cx="4068672" cy="39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1"/>
              </a:lnSpc>
            </a:pPr>
            <a:r>
              <a:rPr lang="sk-SK" sz="2397" dirty="0">
                <a:solidFill>
                  <a:srgbClr val="000000"/>
                </a:solidFill>
                <a:latin typeface="Dekko"/>
              </a:rPr>
              <a:t>Š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pecifická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intervencia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pomoc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deťom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v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riziku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Žiaci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pravidelne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ohrození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sk-SK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neúspechom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alebo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emočnými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ťažkosťami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vyžadujú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dlhodobejšiu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odbornú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starostlivosť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Podľa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typu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problému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na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tejto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úrovni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zasahujú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jednotlivo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psychológ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špeciálny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pedagóg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liečebný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pedagóg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a/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alebo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logopéd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sk-SK" sz="2397" dirty="0">
                <a:solidFill>
                  <a:srgbClr val="000000"/>
                </a:solidFill>
                <a:latin typeface="Dekko"/>
              </a:rPr>
              <a:t>a pod.</a:t>
            </a:r>
            <a:endParaRPr lang="en-US" sz="2397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34188" y="4078908"/>
            <a:ext cx="3531716" cy="94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4"/>
              </a:lnSpc>
              <a:spcBef>
                <a:spcPct val="0"/>
              </a:spcBef>
            </a:pPr>
            <a:r>
              <a:rPr lang="sk-SK" sz="5617" dirty="0">
                <a:solidFill>
                  <a:srgbClr val="000000"/>
                </a:solidFill>
                <a:latin typeface="Ballpoint"/>
              </a:rPr>
              <a:t>Úroveň</a:t>
            </a:r>
            <a:r>
              <a:rPr lang="en-US" sz="5617" dirty="0">
                <a:solidFill>
                  <a:srgbClr val="000000"/>
                </a:solidFill>
                <a:latin typeface="Ballpoint"/>
              </a:rPr>
              <a:t> 2</a:t>
            </a:r>
          </a:p>
        </p:txBody>
      </p:sp>
      <p:sp>
        <p:nvSpPr>
          <p:cNvPr id="14" name="TextBox 14"/>
          <p:cNvSpPr txBox="1"/>
          <p:nvPr/>
        </p:nvSpPr>
        <p:spPr>
          <a:xfrm rot="4959">
            <a:off x="12365505" y="4829820"/>
            <a:ext cx="4503155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41"/>
              </a:lnSpc>
            </a:pPr>
            <a:r>
              <a:rPr lang="sk-SK" sz="2397" dirty="0">
                <a:solidFill>
                  <a:srgbClr val="000000"/>
                </a:solidFill>
                <a:latin typeface="Dekko"/>
              </a:rPr>
              <a:t>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de o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komplexnú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starostlivosť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o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vážne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ohrozené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deti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rodiny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. Na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tejto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úrovni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je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potrebné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aby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tím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postupoval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v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úzkej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spolupráci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s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učiteľmi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riaditeľom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inými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zložkami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pre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pomoc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deťom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či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rodine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.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Môže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ísť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o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prípady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krízovej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intervencii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pri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smrti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blízkej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osoby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prípady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týranie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vážneho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zanedbávania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ohrozenia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žiaka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traumatického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rozvodu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porúch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správania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ťažšieho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zdravotného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znevýhodnenia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397" dirty="0" err="1">
                <a:solidFill>
                  <a:srgbClr val="000000"/>
                </a:solidFill>
                <a:latin typeface="Dekko"/>
              </a:rPr>
              <a:t>i</a:t>
            </a:r>
            <a:r>
              <a:rPr lang="en-US" sz="2397" dirty="0">
                <a:solidFill>
                  <a:srgbClr val="000000"/>
                </a:solidFill>
                <a:latin typeface="Dekko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 rot="-7035">
            <a:off x="1790326" y="5142239"/>
            <a:ext cx="3884132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41"/>
              </a:lnSpc>
            </a:pPr>
            <a:r>
              <a:rPr lang="sk-SK" sz="2400" dirty="0">
                <a:solidFill>
                  <a:srgbClr val="000000"/>
                </a:solidFill>
                <a:latin typeface="Dekko"/>
              </a:rPr>
              <a:t>B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ežná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podpora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práca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učiteľov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podporou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asistenta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hodine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cez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prestávky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riešenie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prob</a:t>
            </a:r>
            <a:r>
              <a:rPr lang="sk-SK" sz="2400" dirty="0">
                <a:solidFill>
                  <a:srgbClr val="000000"/>
                </a:solidFill>
                <a:latin typeface="Dekko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lémov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triednymi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učiteľmi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komunikácia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rodičmi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Centrom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tejto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úrovne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triedny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učiteľ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asistent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rodičom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ako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naj</a:t>
            </a:r>
            <a:r>
              <a:rPr lang="sk-SK" sz="2400" dirty="0">
                <a:solidFill>
                  <a:srgbClr val="000000"/>
                </a:solidFill>
                <a:latin typeface="Dekko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dôležitejšie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vzťahové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osoby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okolo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žiaka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 rot="-22031">
            <a:off x="2820985" y="3707277"/>
            <a:ext cx="3427735" cy="94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4"/>
              </a:lnSpc>
              <a:spcBef>
                <a:spcPct val="0"/>
              </a:spcBef>
            </a:pPr>
            <a:r>
              <a:rPr lang="sk-SK" sz="5617" dirty="0">
                <a:solidFill>
                  <a:srgbClr val="000000"/>
                </a:solidFill>
                <a:latin typeface="Ballpoint"/>
              </a:rPr>
              <a:t>Úroveň 1</a:t>
            </a:r>
            <a:endParaRPr lang="en-US" sz="5617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76125" y="3383557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72812" y="3823375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01453" y="3196708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 dirty="0">
                <a:solidFill>
                  <a:srgbClr val="000000"/>
                </a:solidFill>
                <a:latin typeface="Itim"/>
              </a:rPr>
              <a:t>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3880" y="319133"/>
            <a:ext cx="14257464" cy="9648733"/>
          </a:xfrm>
          <a:custGeom>
            <a:avLst/>
            <a:gdLst/>
            <a:ahLst/>
            <a:cxnLst/>
            <a:rect l="l" t="t" r="r" b="b"/>
            <a:pathLst>
              <a:path w="11778943" h="8718604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47012" y="692523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85690" y="3240807"/>
            <a:ext cx="10620909" cy="6117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52"/>
              </a:lnSpc>
            </a:pPr>
            <a:r>
              <a:rPr lang="sk-SK" sz="4009" dirty="0">
                <a:solidFill>
                  <a:srgbClr val="000000"/>
                </a:solidFill>
                <a:latin typeface="Dekko"/>
              </a:rPr>
              <a:t>NIVAM - </a:t>
            </a:r>
            <a:r>
              <a:rPr lang="sk-SK" sz="4009" dirty="0">
                <a:solidFill>
                  <a:srgbClr val="000000"/>
                </a:solidFill>
                <a:latin typeface="Dekko"/>
                <a:hlinkClick r:id="rId5"/>
              </a:rPr>
              <a:t>https://nivam.sk/</a:t>
            </a:r>
            <a:endParaRPr lang="sk-SK" sz="4009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endParaRPr lang="sk-SK" sz="4009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r>
              <a:rPr lang="sk-SK" sz="4009" dirty="0">
                <a:solidFill>
                  <a:srgbClr val="000000"/>
                </a:solidFill>
                <a:latin typeface="Dekko"/>
              </a:rPr>
              <a:t>INKLUCENTRUM - </a:t>
            </a:r>
            <a:r>
              <a:rPr lang="sk-SK" sz="4009" dirty="0">
                <a:solidFill>
                  <a:srgbClr val="000000"/>
                </a:solidFill>
                <a:latin typeface="Dekko"/>
                <a:hlinkClick r:id="rId6"/>
              </a:rPr>
              <a:t>https://inklucentrum.sk/</a:t>
            </a:r>
            <a:endParaRPr lang="sk-SK" sz="4009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endParaRPr lang="sk-SK" sz="4009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r>
              <a:rPr lang="sk-SK" sz="4009" dirty="0">
                <a:solidFill>
                  <a:srgbClr val="000000"/>
                </a:solidFill>
                <a:latin typeface="Dekko"/>
              </a:rPr>
              <a:t>MINISTERSTVO ŠKOLSTVA – </a:t>
            </a:r>
          </a:p>
          <a:p>
            <a:pPr algn="just">
              <a:lnSpc>
                <a:spcPts val="5252"/>
              </a:lnSpc>
            </a:pPr>
            <a:r>
              <a:rPr lang="sk-SK" sz="4009" dirty="0">
                <a:solidFill>
                  <a:srgbClr val="000000"/>
                </a:solidFill>
                <a:latin typeface="Dekko"/>
                <a:hlinkClick r:id="rId7"/>
              </a:rPr>
              <a:t>https://podporneopatrenia.minedu.sk/vseobecne-informacie/</a:t>
            </a:r>
            <a:endParaRPr lang="sk-SK" sz="4009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endParaRPr lang="sk-SK" sz="4009" dirty="0">
              <a:solidFill>
                <a:srgbClr val="000000"/>
              </a:solidFill>
              <a:latin typeface="Dekko"/>
            </a:endParaRPr>
          </a:p>
          <a:p>
            <a:pPr algn="just">
              <a:lnSpc>
                <a:spcPts val="5252"/>
              </a:lnSpc>
            </a:pPr>
            <a:endParaRPr lang="sk-SK" sz="4009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57958" y="1071756"/>
            <a:ext cx="8694935" cy="193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sk-SK" sz="9600" dirty="0" err="1">
                <a:solidFill>
                  <a:srgbClr val="000000"/>
                </a:solidFill>
                <a:latin typeface="Ballpoint"/>
              </a:rPr>
              <a:t>Úžito</a:t>
            </a:r>
            <a:r>
              <a:rPr lang="sk-SK" sz="8000" dirty="0" err="1">
                <a:solidFill>
                  <a:srgbClr val="000000"/>
                </a:solidFill>
                <a:latin typeface="Ballpoint"/>
              </a:rPr>
              <a:t>č</a:t>
            </a:r>
            <a:r>
              <a:rPr lang="sk-SK" sz="9600" dirty="0" err="1">
                <a:solidFill>
                  <a:srgbClr val="000000"/>
                </a:solidFill>
                <a:latin typeface="Ballpoint"/>
              </a:rPr>
              <a:t>né</a:t>
            </a:r>
            <a:r>
              <a:rPr lang="sk-SK" sz="9600" dirty="0">
                <a:solidFill>
                  <a:srgbClr val="000000"/>
                </a:solidFill>
                <a:latin typeface="Ballpoint"/>
              </a:rPr>
              <a:t> stránky</a:t>
            </a:r>
            <a:endParaRPr lang="en-US" sz="96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7" name="Freeform 7"/>
          <p:cNvSpPr/>
          <p:nvPr/>
        </p:nvSpPr>
        <p:spPr>
          <a:xfrm rot="-370152">
            <a:off x="14297375" y="838511"/>
            <a:ext cx="2742910" cy="2604224"/>
          </a:xfrm>
          <a:custGeom>
            <a:avLst/>
            <a:gdLst/>
            <a:ahLst/>
            <a:cxnLst/>
            <a:rect l="l" t="t" r="r" b="b"/>
            <a:pathLst>
              <a:path w="2742910" h="2604224">
                <a:moveTo>
                  <a:pt x="0" y="0"/>
                </a:moveTo>
                <a:lnTo>
                  <a:pt x="2742911" y="0"/>
                </a:lnTo>
                <a:lnTo>
                  <a:pt x="2742911" y="2604224"/>
                </a:lnTo>
                <a:lnTo>
                  <a:pt x="0" y="26042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20716">
            <a:off x="15082509" y="1102355"/>
            <a:ext cx="1172643" cy="1675204"/>
          </a:xfrm>
          <a:custGeom>
            <a:avLst/>
            <a:gdLst/>
            <a:ahLst/>
            <a:cxnLst/>
            <a:rect l="l" t="t" r="r" b="b"/>
            <a:pathLst>
              <a:path w="1172643" h="1675204">
                <a:moveTo>
                  <a:pt x="0" y="0"/>
                </a:moveTo>
                <a:lnTo>
                  <a:pt x="1172643" y="0"/>
                </a:lnTo>
                <a:lnTo>
                  <a:pt x="1172643" y="1675204"/>
                </a:lnTo>
                <a:lnTo>
                  <a:pt x="0" y="1675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394065" y="6483655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>
                <a:moveTo>
                  <a:pt x="6798738" y="0"/>
                </a:moveTo>
                <a:lnTo>
                  <a:pt x="0" y="0"/>
                </a:lnTo>
                <a:lnTo>
                  <a:pt x="0" y="3065612"/>
                </a:lnTo>
                <a:lnTo>
                  <a:pt x="6798738" y="3065612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88952" flipH="1">
            <a:off x="-2370669" y="5054723"/>
            <a:ext cx="6798738" cy="3065613"/>
          </a:xfrm>
          <a:custGeom>
            <a:avLst/>
            <a:gdLst/>
            <a:ahLst/>
            <a:cxnLst/>
            <a:rect l="l" t="t" r="r" b="b"/>
            <a:pathLst>
              <a:path w="6798738" h="3065613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4424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1971509" y="-2809163"/>
            <a:ext cx="14344983" cy="18219679"/>
          </a:xfrm>
          <a:custGeom>
            <a:avLst/>
            <a:gdLst/>
            <a:ahLst/>
            <a:cxnLst/>
            <a:rect l="l" t="t" r="r" b="b"/>
            <a:pathLst>
              <a:path w="14344983" h="18219679">
                <a:moveTo>
                  <a:pt x="0" y="0"/>
                </a:moveTo>
                <a:lnTo>
                  <a:pt x="14344984" y="0"/>
                </a:lnTo>
                <a:lnTo>
                  <a:pt x="14344984" y="18219678"/>
                </a:lnTo>
                <a:lnTo>
                  <a:pt x="0" y="18219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1805">
            <a:off x="3683463" y="6287511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1805">
            <a:off x="3668543" y="7894800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1805">
            <a:off x="3668543" y="4680202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1805">
            <a:off x="10021337" y="4680202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1805">
            <a:off x="10051177" y="6282390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1805">
            <a:off x="10084335" y="7911433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41580" y="2041888"/>
            <a:ext cx="1783506" cy="1991817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94156" y="1750642"/>
            <a:ext cx="6299688" cy="2519875"/>
          </a:xfrm>
          <a:custGeom>
            <a:avLst/>
            <a:gdLst/>
            <a:ahLst/>
            <a:cxnLst/>
            <a:rect l="l" t="t" r="r" b="b"/>
            <a:pathLst>
              <a:path w="6299688" h="2519875">
                <a:moveTo>
                  <a:pt x="0" y="0"/>
                </a:moveTo>
                <a:lnTo>
                  <a:pt x="6299688" y="0"/>
                </a:lnTo>
                <a:lnTo>
                  <a:pt x="6299688" y="2519875"/>
                </a:lnTo>
                <a:lnTo>
                  <a:pt x="0" y="2519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11545" y="1584689"/>
            <a:ext cx="7664910" cy="229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22"/>
              </a:lnSpc>
              <a:spcBef>
                <a:spcPct val="0"/>
              </a:spcBef>
            </a:pPr>
            <a:r>
              <a:rPr lang="sk-SK" sz="14301" spc="314" dirty="0">
                <a:solidFill>
                  <a:srgbClr val="000000"/>
                </a:solidFill>
                <a:latin typeface="Ballpoint"/>
              </a:rPr>
              <a:t>OBSAH</a:t>
            </a:r>
            <a:endParaRPr lang="en-US" sz="14301" spc="314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931287" y="4407404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31287" y="6013462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1287" y="7591203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99001" y="4364882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52622" y="4652302"/>
            <a:ext cx="4988242" cy="121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233" lvl="1" indent="-326117">
              <a:lnSpc>
                <a:spcPts val="4863"/>
              </a:lnSpc>
              <a:buFont typeface="Arial"/>
              <a:buChar char="•"/>
            </a:pPr>
            <a:r>
              <a:rPr lang="sk-SK" sz="3600" dirty="0">
                <a:solidFill>
                  <a:srgbClr val="000000"/>
                </a:solidFill>
                <a:latin typeface="Itim"/>
              </a:rPr>
              <a:t>ŠKOLSKÝ PODPORNÝ TÍM</a:t>
            </a:r>
            <a:endParaRPr lang="en-US" sz="3600" dirty="0">
              <a:solidFill>
                <a:srgbClr val="000000"/>
              </a:solidFill>
              <a:latin typeface="Iti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10208" y="7907986"/>
            <a:ext cx="4988242" cy="121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233" lvl="1" indent="-326117">
              <a:lnSpc>
                <a:spcPts val="4863"/>
              </a:lnSpc>
              <a:buFont typeface="Arial"/>
              <a:buChar char="•"/>
            </a:pPr>
            <a:r>
              <a:rPr lang="sk-SK" sz="3600" dirty="0">
                <a:solidFill>
                  <a:srgbClr val="000000"/>
                </a:solidFill>
                <a:latin typeface="Itim"/>
              </a:rPr>
              <a:t>PODPORNÉ OPATRENIA</a:t>
            </a:r>
            <a:endParaRPr lang="en-US" sz="3600" dirty="0">
              <a:solidFill>
                <a:srgbClr val="000000"/>
              </a:solidFill>
              <a:latin typeface="Itim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939620" y="6300677"/>
            <a:ext cx="4873166" cy="121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2233" lvl="1" indent="-326117">
              <a:lnSpc>
                <a:spcPts val="4863"/>
              </a:lnSpc>
              <a:buFont typeface="Arial"/>
              <a:buChar char="•"/>
            </a:pPr>
            <a:r>
              <a:rPr lang="sk-SK" sz="3600" dirty="0">
                <a:solidFill>
                  <a:srgbClr val="000000"/>
                </a:solidFill>
                <a:latin typeface="Itim"/>
              </a:rPr>
              <a:t>INKLÚZIA A ÚROVNE PODPORY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39620" y="4612293"/>
            <a:ext cx="5078987" cy="121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233" lvl="1" indent="-326117">
              <a:lnSpc>
                <a:spcPts val="4863"/>
              </a:lnSpc>
              <a:buFont typeface="Arial"/>
              <a:buChar char="•"/>
            </a:pPr>
            <a:r>
              <a:rPr lang="sk-SK" sz="3600" dirty="0">
                <a:solidFill>
                  <a:srgbClr val="000000"/>
                </a:solidFill>
                <a:latin typeface="Itim"/>
              </a:rPr>
              <a:t>ZMENY V ŠKOLSKOM ZÁKONE</a:t>
            </a:r>
            <a:endParaRPr lang="en-US" sz="3600" dirty="0">
              <a:solidFill>
                <a:srgbClr val="000000"/>
              </a:solidFill>
              <a:latin typeface="Itim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99001" y="6071835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43098" y="6291737"/>
            <a:ext cx="4689297" cy="121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2233" lvl="1" indent="-326117">
              <a:lnSpc>
                <a:spcPts val="4863"/>
              </a:lnSpc>
              <a:buFont typeface="Arial"/>
              <a:buChar char="•"/>
            </a:pPr>
            <a:r>
              <a:rPr lang="sk-SK" sz="3600" dirty="0">
                <a:solidFill>
                  <a:srgbClr val="000000"/>
                </a:solidFill>
                <a:latin typeface="Itim"/>
              </a:rPr>
              <a:t>UŽITOČNÉ STRÁNKY</a:t>
            </a:r>
            <a:endParaRPr lang="en-US" sz="3600" dirty="0">
              <a:solidFill>
                <a:srgbClr val="000000"/>
              </a:solidFill>
              <a:latin typeface="Iti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313922" y="7650315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</a:rPr>
              <a:t>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52622" y="8106130"/>
            <a:ext cx="4988242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233" lvl="1" indent="-326117">
              <a:lnSpc>
                <a:spcPts val="4863"/>
              </a:lnSpc>
              <a:buFont typeface="Arial"/>
              <a:buChar char="•"/>
            </a:pPr>
            <a:r>
              <a:rPr lang="sk-SK" sz="3600" dirty="0">
                <a:solidFill>
                  <a:srgbClr val="000000"/>
                </a:solidFill>
                <a:latin typeface="Itim"/>
              </a:rPr>
              <a:t>DISKUSIA</a:t>
            </a:r>
            <a:endParaRPr lang="en-US" sz="3600" dirty="0">
              <a:solidFill>
                <a:srgbClr val="000000"/>
              </a:solidFill>
              <a:latin typeface="Itim"/>
            </a:endParaRPr>
          </a:p>
        </p:txBody>
      </p:sp>
      <p:sp>
        <p:nvSpPr>
          <p:cNvPr id="25" name="Freeform 25"/>
          <p:cNvSpPr/>
          <p:nvPr/>
        </p:nvSpPr>
        <p:spPr>
          <a:xfrm rot="1420064">
            <a:off x="14405066" y="7829338"/>
            <a:ext cx="1604953" cy="1997443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106722" flipH="1">
            <a:off x="-532289" y="298528"/>
            <a:ext cx="5107357" cy="5137400"/>
          </a:xfrm>
          <a:custGeom>
            <a:avLst/>
            <a:gdLst/>
            <a:ahLst/>
            <a:cxnLst/>
            <a:rect l="l" t="t" r="r" b="b"/>
            <a:pathLst>
              <a:path w="5107357" h="5137400">
                <a:moveTo>
                  <a:pt x="5107357" y="0"/>
                </a:moveTo>
                <a:lnTo>
                  <a:pt x="0" y="0"/>
                </a:lnTo>
                <a:lnTo>
                  <a:pt x="0" y="5137400"/>
                </a:lnTo>
                <a:lnTo>
                  <a:pt x="5107357" y="5137400"/>
                </a:lnTo>
                <a:lnTo>
                  <a:pt x="51073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61473" flipH="1">
            <a:off x="8825478" y="20466"/>
            <a:ext cx="4642176" cy="4669483"/>
          </a:xfrm>
          <a:custGeom>
            <a:avLst/>
            <a:gdLst/>
            <a:ahLst/>
            <a:cxnLst/>
            <a:rect l="l" t="t" r="r" b="b"/>
            <a:pathLst>
              <a:path w="4642176" h="4669483">
                <a:moveTo>
                  <a:pt x="4642176" y="0"/>
                </a:moveTo>
                <a:lnTo>
                  <a:pt x="0" y="0"/>
                </a:lnTo>
                <a:lnTo>
                  <a:pt x="0" y="4669483"/>
                </a:lnTo>
                <a:lnTo>
                  <a:pt x="4642176" y="4669483"/>
                </a:lnTo>
                <a:lnTo>
                  <a:pt x="4642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5633" flipH="1">
            <a:off x="6554137" y="4987898"/>
            <a:ext cx="6730844" cy="6770437"/>
          </a:xfrm>
          <a:custGeom>
            <a:avLst/>
            <a:gdLst/>
            <a:ahLst/>
            <a:cxnLst/>
            <a:rect l="l" t="t" r="r" b="b"/>
            <a:pathLst>
              <a:path w="6730844" h="6770437">
                <a:moveTo>
                  <a:pt x="6730844" y="0"/>
                </a:moveTo>
                <a:lnTo>
                  <a:pt x="0" y="0"/>
                </a:lnTo>
                <a:lnTo>
                  <a:pt x="0" y="6770437"/>
                </a:lnTo>
                <a:lnTo>
                  <a:pt x="6730844" y="6770437"/>
                </a:lnTo>
                <a:lnTo>
                  <a:pt x="673084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00297">
            <a:off x="4598452" y="788545"/>
            <a:ext cx="4677617" cy="4663999"/>
          </a:xfrm>
          <a:custGeom>
            <a:avLst/>
            <a:gdLst/>
            <a:ahLst/>
            <a:cxnLst/>
            <a:rect l="l" t="t" r="r" b="b"/>
            <a:pathLst>
              <a:path w="4677617" h="4663999">
                <a:moveTo>
                  <a:pt x="0" y="0"/>
                </a:moveTo>
                <a:lnTo>
                  <a:pt x="4677617" y="0"/>
                </a:lnTo>
                <a:lnTo>
                  <a:pt x="4677617" y="4664000"/>
                </a:lnTo>
                <a:lnTo>
                  <a:pt x="0" y="466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635">
            <a:off x="463870" y="5228024"/>
            <a:ext cx="5641683" cy="5625259"/>
          </a:xfrm>
          <a:custGeom>
            <a:avLst/>
            <a:gdLst/>
            <a:ahLst/>
            <a:cxnLst/>
            <a:rect l="l" t="t" r="r" b="b"/>
            <a:pathLst>
              <a:path w="5641683" h="5625259">
                <a:moveTo>
                  <a:pt x="0" y="0"/>
                </a:moveTo>
                <a:lnTo>
                  <a:pt x="5641684" y="0"/>
                </a:lnTo>
                <a:lnTo>
                  <a:pt x="5641684" y="5625259"/>
                </a:lnTo>
                <a:lnTo>
                  <a:pt x="0" y="5625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3273" flipH="1">
            <a:off x="13234226" y="5529710"/>
            <a:ext cx="4874119" cy="4902790"/>
          </a:xfrm>
          <a:custGeom>
            <a:avLst/>
            <a:gdLst/>
            <a:ahLst/>
            <a:cxnLst/>
            <a:rect l="l" t="t" r="r" b="b"/>
            <a:pathLst>
              <a:path w="4874119" h="4902790">
                <a:moveTo>
                  <a:pt x="4874119" y="0"/>
                </a:moveTo>
                <a:lnTo>
                  <a:pt x="0" y="0"/>
                </a:lnTo>
                <a:lnTo>
                  <a:pt x="0" y="4902790"/>
                </a:lnTo>
                <a:lnTo>
                  <a:pt x="4874119" y="4902790"/>
                </a:lnTo>
                <a:lnTo>
                  <a:pt x="487411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57947" y="0"/>
            <a:ext cx="6011145" cy="5993645"/>
          </a:xfrm>
          <a:custGeom>
            <a:avLst/>
            <a:gdLst/>
            <a:ahLst/>
            <a:cxnLst/>
            <a:rect l="l" t="t" r="r" b="b"/>
            <a:pathLst>
              <a:path w="6011145" h="5993645">
                <a:moveTo>
                  <a:pt x="0" y="0"/>
                </a:moveTo>
                <a:lnTo>
                  <a:pt x="6011144" y="0"/>
                </a:lnTo>
                <a:lnTo>
                  <a:pt x="6011144" y="5993645"/>
                </a:lnTo>
                <a:lnTo>
                  <a:pt x="0" y="5993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580965">
            <a:off x="9376961" y="2033229"/>
            <a:ext cx="362612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3"/>
              </a:lnSpc>
            </a:pPr>
            <a:r>
              <a:rPr lang="sk-SK" sz="3819" dirty="0">
                <a:solidFill>
                  <a:srgbClr val="000000"/>
                </a:solidFill>
                <a:latin typeface="Dekko"/>
              </a:rPr>
              <a:t>Učitelia</a:t>
            </a:r>
            <a:endParaRPr lang="en-US" sz="3819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1" name="TextBox 11"/>
          <p:cNvSpPr txBox="1"/>
          <p:nvPr/>
        </p:nvSpPr>
        <p:spPr>
          <a:xfrm rot="609982">
            <a:off x="14073940" y="2614410"/>
            <a:ext cx="384115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5"/>
              </a:lnSpc>
            </a:pPr>
            <a:r>
              <a:rPr lang="sk-SK" sz="4149" dirty="0">
                <a:solidFill>
                  <a:srgbClr val="000000"/>
                </a:solidFill>
                <a:latin typeface="Dekko"/>
              </a:rPr>
              <a:t>Dokumentácia</a:t>
            </a:r>
            <a:endParaRPr lang="en-US" sz="4149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2" name="TextBox 12"/>
          <p:cNvSpPr txBox="1"/>
          <p:nvPr/>
        </p:nvSpPr>
        <p:spPr>
          <a:xfrm rot="580965">
            <a:off x="-42473" y="2283965"/>
            <a:ext cx="412772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sk-SK" sz="3544" dirty="0">
                <a:solidFill>
                  <a:srgbClr val="000000"/>
                </a:solidFill>
                <a:latin typeface="Dekko"/>
              </a:rPr>
              <a:t>Triedny učiteľ</a:t>
            </a:r>
            <a:endParaRPr lang="en-US" sz="3544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3" name="TextBox 13"/>
          <p:cNvSpPr txBox="1"/>
          <p:nvPr/>
        </p:nvSpPr>
        <p:spPr>
          <a:xfrm rot="-550498">
            <a:off x="5156279" y="2712938"/>
            <a:ext cx="370670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5"/>
              </a:lnSpc>
            </a:pPr>
            <a:r>
              <a:rPr lang="sk-SK" sz="4149" dirty="0">
                <a:solidFill>
                  <a:srgbClr val="000000"/>
                </a:solidFill>
                <a:latin typeface="Dekko"/>
              </a:rPr>
              <a:t>Kooperácia</a:t>
            </a:r>
            <a:endParaRPr lang="en-US" sz="4149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4" name="TextBox 14"/>
          <p:cNvSpPr txBox="1"/>
          <p:nvPr/>
        </p:nvSpPr>
        <p:spPr>
          <a:xfrm rot="-688703">
            <a:off x="7264002" y="7959192"/>
            <a:ext cx="5394713" cy="72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5"/>
              </a:lnSpc>
            </a:pPr>
            <a:r>
              <a:rPr lang="sk-SK" sz="5400" dirty="0">
                <a:solidFill>
                  <a:srgbClr val="000000"/>
                </a:solidFill>
                <a:latin typeface="Dekko"/>
              </a:rPr>
              <a:t>Žiadosti do CPP</a:t>
            </a:r>
            <a:endParaRPr lang="en-US" sz="5400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5" name="TextBox 15"/>
          <p:cNvSpPr txBox="1"/>
          <p:nvPr/>
        </p:nvSpPr>
        <p:spPr>
          <a:xfrm rot="609222">
            <a:off x="1056788" y="7150310"/>
            <a:ext cx="445584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5"/>
              </a:lnSpc>
            </a:pPr>
            <a:r>
              <a:rPr lang="sk-SK" sz="4149" dirty="0">
                <a:solidFill>
                  <a:srgbClr val="000000"/>
                </a:solidFill>
                <a:latin typeface="Dekko"/>
              </a:rPr>
              <a:t>Podporné </a:t>
            </a:r>
          </a:p>
          <a:p>
            <a:pPr algn="ctr">
              <a:lnSpc>
                <a:spcPts val="5435"/>
              </a:lnSpc>
            </a:pPr>
            <a:r>
              <a:rPr lang="sk-SK" sz="4149" dirty="0">
                <a:solidFill>
                  <a:srgbClr val="000000"/>
                </a:solidFill>
                <a:latin typeface="Dekko"/>
              </a:rPr>
              <a:t>opatrenia</a:t>
            </a:r>
            <a:endParaRPr lang="en-US" sz="4149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6" name="TextBox 16"/>
          <p:cNvSpPr txBox="1"/>
          <p:nvPr/>
        </p:nvSpPr>
        <p:spPr>
          <a:xfrm rot="-294979">
            <a:off x="13794921" y="7663821"/>
            <a:ext cx="4021967" cy="663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3"/>
              </a:lnSpc>
            </a:pPr>
            <a:r>
              <a:rPr lang="sk-SK" sz="4400" dirty="0">
                <a:solidFill>
                  <a:srgbClr val="000000"/>
                </a:solidFill>
                <a:latin typeface="Dekko"/>
              </a:rPr>
              <a:t>IVVP</a:t>
            </a:r>
            <a:endParaRPr lang="en-US" sz="4400" dirty="0">
              <a:solidFill>
                <a:srgbClr val="000000"/>
              </a:solidFill>
              <a:latin typeface="Dekk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445901">
            <a:off x="4543609" y="771352"/>
            <a:ext cx="9200782" cy="9173996"/>
          </a:xfrm>
          <a:custGeom>
            <a:avLst/>
            <a:gdLst/>
            <a:ahLst/>
            <a:cxnLst/>
            <a:rect l="l" t="t" r="r" b="b"/>
            <a:pathLst>
              <a:path w="9200782" h="9173996">
                <a:moveTo>
                  <a:pt x="0" y="0"/>
                </a:moveTo>
                <a:lnTo>
                  <a:pt x="9200782" y="0"/>
                </a:lnTo>
                <a:lnTo>
                  <a:pt x="9200782" y="9173996"/>
                </a:lnTo>
                <a:lnTo>
                  <a:pt x="0" y="917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171973">
            <a:off x="5430864" y="3004343"/>
            <a:ext cx="7156588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12000" spc="418" dirty="0">
                <a:solidFill>
                  <a:srgbClr val="000000"/>
                </a:solidFill>
                <a:latin typeface="Ballpoint"/>
              </a:rPr>
              <a:t>Ďakujem za pozornosť</a:t>
            </a:r>
            <a:r>
              <a:rPr lang="en-US" sz="12000" spc="418" dirty="0">
                <a:solidFill>
                  <a:srgbClr val="000000"/>
                </a:solidFill>
                <a:latin typeface="Ballpoint"/>
              </a:rPr>
              <a:t>!</a:t>
            </a:r>
          </a:p>
        </p:txBody>
      </p:sp>
      <p:sp>
        <p:nvSpPr>
          <p:cNvPr id="6" name="Freeform 6"/>
          <p:cNvSpPr/>
          <p:nvPr/>
        </p:nvSpPr>
        <p:spPr>
          <a:xfrm rot="137152">
            <a:off x="3720539" y="6812287"/>
            <a:ext cx="2829761" cy="2686683"/>
          </a:xfrm>
          <a:custGeom>
            <a:avLst/>
            <a:gdLst/>
            <a:ahLst/>
            <a:cxnLst/>
            <a:rect l="l" t="t" r="r" b="b"/>
            <a:pathLst>
              <a:path w="2829761" h="2686683">
                <a:moveTo>
                  <a:pt x="0" y="0"/>
                </a:moveTo>
                <a:lnTo>
                  <a:pt x="2829761" y="0"/>
                </a:lnTo>
                <a:lnTo>
                  <a:pt x="2829761" y="2686682"/>
                </a:lnTo>
                <a:lnTo>
                  <a:pt x="0" y="2686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1662">
            <a:off x="4402112" y="7257625"/>
            <a:ext cx="1466614" cy="1402617"/>
          </a:xfrm>
          <a:custGeom>
            <a:avLst/>
            <a:gdLst/>
            <a:ahLst/>
            <a:cxnLst/>
            <a:rect l="l" t="t" r="r" b="b"/>
            <a:pathLst>
              <a:path w="1466614" h="1402617">
                <a:moveTo>
                  <a:pt x="0" y="0"/>
                </a:moveTo>
                <a:lnTo>
                  <a:pt x="1466614" y="0"/>
                </a:lnTo>
                <a:lnTo>
                  <a:pt x="1466614" y="1402617"/>
                </a:lnTo>
                <a:lnTo>
                  <a:pt x="0" y="140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408548" flipH="1">
            <a:off x="850899" y="2591255"/>
            <a:ext cx="5634372" cy="2540590"/>
          </a:xfrm>
          <a:custGeom>
            <a:avLst/>
            <a:gdLst/>
            <a:ahLst/>
            <a:cxnLst/>
            <a:rect l="l" t="t" r="r" b="b"/>
            <a:pathLst>
              <a:path w="5634372" h="2540590">
                <a:moveTo>
                  <a:pt x="5634372" y="0"/>
                </a:moveTo>
                <a:lnTo>
                  <a:pt x="0" y="0"/>
                </a:lnTo>
                <a:lnTo>
                  <a:pt x="0" y="2540590"/>
                </a:lnTo>
                <a:lnTo>
                  <a:pt x="5634372" y="2540590"/>
                </a:lnTo>
                <a:lnTo>
                  <a:pt x="56343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9119" y="3009900"/>
            <a:ext cx="1784881" cy="3019537"/>
          </a:xfrm>
          <a:custGeom>
            <a:avLst/>
            <a:gdLst/>
            <a:ahLst/>
            <a:cxnLst/>
            <a:rect l="l" t="t" r="r" b="b"/>
            <a:pathLst>
              <a:path w="1221857" h="2061415">
                <a:moveTo>
                  <a:pt x="0" y="0"/>
                </a:moveTo>
                <a:lnTo>
                  <a:pt x="1221857" y="0"/>
                </a:lnTo>
                <a:lnTo>
                  <a:pt x="1221857" y="2061415"/>
                </a:lnTo>
                <a:lnTo>
                  <a:pt x="0" y="2061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29364" y="6029436"/>
            <a:ext cx="1233865" cy="2085863"/>
          </a:xfrm>
          <a:custGeom>
            <a:avLst/>
            <a:gdLst/>
            <a:ahLst/>
            <a:cxnLst/>
            <a:rect l="l" t="t" r="r" b="b"/>
            <a:pathLst>
              <a:path w="964181" h="1626686">
                <a:moveTo>
                  <a:pt x="0" y="0"/>
                </a:moveTo>
                <a:lnTo>
                  <a:pt x="964181" y="0"/>
                </a:lnTo>
                <a:lnTo>
                  <a:pt x="964181" y="1626686"/>
                </a:lnTo>
                <a:lnTo>
                  <a:pt x="0" y="1626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699939" y="-1678586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9661" y="259928"/>
            <a:ext cx="3639741" cy="3649852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00335" y="1352365"/>
            <a:ext cx="10656837" cy="193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sk-SK" sz="12099" dirty="0">
                <a:solidFill>
                  <a:srgbClr val="000000"/>
                </a:solidFill>
                <a:latin typeface="Ballpoint"/>
              </a:rPr>
              <a:t>LEGISLATÍVA</a:t>
            </a:r>
            <a:endParaRPr lang="en-US" sz="12099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77916" y="4180711"/>
            <a:ext cx="10879256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6"/>
              </a:lnSpc>
            </a:pPr>
            <a:r>
              <a:rPr lang="sk-SK" sz="2800" b="1" u="sng" dirty="0">
                <a:solidFill>
                  <a:srgbClr val="FFC000"/>
                </a:solidFill>
                <a:latin typeface="Rubik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</a:t>
            </a:r>
            <a:r>
              <a:rPr lang="sk-SK" sz="2800" b="1" i="0" u="sng" dirty="0">
                <a:solidFill>
                  <a:srgbClr val="FFC000"/>
                </a:solidFill>
                <a:effectLst/>
                <a:latin typeface="Rubik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ákon č. 245/2008 Z. z. o výchove a vzdelávaní (školský zákon) a o zmene a doplnení niektorých zákonov</a:t>
            </a:r>
            <a:r>
              <a:rPr lang="sk-SK" sz="2800" b="1" i="0" u="none" strike="noStrike" dirty="0">
                <a:solidFill>
                  <a:srgbClr val="FFC000"/>
                </a:solidFill>
                <a:effectLst/>
                <a:latin typeface="Rubik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sk-SK" sz="2800" b="1" i="0" u="none" strike="noStrike" dirty="0">
              <a:solidFill>
                <a:srgbClr val="FFC000"/>
              </a:solidFill>
              <a:effectLst/>
              <a:latin typeface="Rubik"/>
            </a:endParaRPr>
          </a:p>
          <a:p>
            <a:pPr algn="ctr">
              <a:lnSpc>
                <a:spcPts val="3966"/>
              </a:lnSpc>
            </a:pPr>
            <a:endParaRPr lang="sk-SK" sz="2800" dirty="0">
              <a:latin typeface="Rubik"/>
            </a:endParaRPr>
          </a:p>
          <a:p>
            <a:pPr algn="ctr">
              <a:lnSpc>
                <a:spcPts val="3966"/>
              </a:lnSpc>
            </a:pPr>
            <a:r>
              <a:rPr lang="sk-SK" sz="2800" b="1" i="0" dirty="0">
                <a:effectLst/>
                <a:latin typeface="Rubik"/>
              </a:rPr>
              <a:t>Zákon č. 138/2019 Z. z</a:t>
            </a:r>
            <a:r>
              <a:rPr lang="sk-SK" sz="2800" b="1" dirty="0">
                <a:latin typeface="Rubik"/>
              </a:rPr>
              <a:t>. </a:t>
            </a:r>
            <a:r>
              <a:rPr lang="sk-SK" sz="2800" b="1" i="0" dirty="0">
                <a:effectLst/>
                <a:latin typeface="Rubik"/>
              </a:rPr>
              <a:t>o pedagogických zamestnancoch a odborných zamestnancoch a o zmene a doplnení niektorých zákonov</a:t>
            </a:r>
          </a:p>
          <a:p>
            <a:pPr algn="ctr">
              <a:lnSpc>
                <a:spcPts val="3966"/>
              </a:lnSpc>
            </a:pPr>
            <a:endParaRPr lang="sk-SK" sz="2800" b="1" i="0" dirty="0">
              <a:effectLst/>
              <a:latin typeface="Rubik"/>
            </a:endParaRPr>
          </a:p>
          <a:p>
            <a:pPr algn="ctr">
              <a:lnSpc>
                <a:spcPts val="3966"/>
              </a:lnSpc>
            </a:pPr>
            <a:r>
              <a:rPr lang="sk-SK" sz="2800" b="1" i="0" dirty="0">
                <a:effectLst/>
                <a:latin typeface="Rubik"/>
              </a:rPr>
              <a:t>Zákon 182/2023 Z. z. ktorým sa mení a dopĺňa zákon č. 245/2008 Z. z. o výchove a vzdelávaní (školský zákon) a o zmene a doplnení niektorých zákonov v znení neskorších predpisov a ktorým sa menia a dopĺňajú niektoré zákony</a:t>
            </a:r>
          </a:p>
          <a:p>
            <a:pPr algn="ctr">
              <a:lnSpc>
                <a:spcPts val="3966"/>
              </a:lnSpc>
            </a:pPr>
            <a:endParaRPr lang="en-US" sz="3027" dirty="0">
              <a:latin typeface="Dekk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630586" y="3365564"/>
            <a:ext cx="7315200" cy="288178"/>
            <a:chOff x="0" y="0"/>
            <a:chExt cx="9753600" cy="384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3C6EAEDE-3D6F-814A-0E7D-E7222542597A}"/>
              </a:ext>
            </a:extLst>
          </p:cNvPr>
          <p:cNvSpPr/>
          <p:nvPr/>
        </p:nvSpPr>
        <p:spPr>
          <a:xfrm rot="2006509" flipH="1">
            <a:off x="14618757" y="6614072"/>
            <a:ext cx="3031992" cy="2919638"/>
          </a:xfrm>
          <a:custGeom>
            <a:avLst/>
            <a:gdLst/>
            <a:ahLst/>
            <a:cxnLst/>
            <a:rect l="l" t="t" r="r" b="b"/>
            <a:pathLst>
              <a:path w="4562127" h="4588963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76B743F7-34F3-2408-6238-F148C6F43F3D}"/>
              </a:ext>
            </a:extLst>
          </p:cNvPr>
          <p:cNvSpPr/>
          <p:nvPr/>
        </p:nvSpPr>
        <p:spPr>
          <a:xfrm rot="1926944">
            <a:off x="15295477" y="7458681"/>
            <a:ext cx="1636111" cy="1404830"/>
          </a:xfrm>
          <a:custGeom>
            <a:avLst/>
            <a:gdLst/>
            <a:ahLst/>
            <a:cxnLst/>
            <a:rect l="l" t="t" r="r" b="b"/>
            <a:pathLst>
              <a:path w="2058324" h="1968507">
                <a:moveTo>
                  <a:pt x="0" y="0"/>
                </a:moveTo>
                <a:lnTo>
                  <a:pt x="2058324" y="0"/>
                </a:lnTo>
                <a:lnTo>
                  <a:pt x="2058324" y="1968507"/>
                </a:lnTo>
                <a:lnTo>
                  <a:pt x="0" y="1968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299676">
            <a:off x="1949705" y="-3976523"/>
            <a:ext cx="16113378" cy="20465731"/>
          </a:xfrm>
          <a:custGeom>
            <a:avLst/>
            <a:gdLst/>
            <a:ahLst/>
            <a:cxnLst/>
            <a:rect l="l" t="t" r="r" b="b"/>
            <a:pathLst>
              <a:path w="16113378" h="20465731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47" y="34829"/>
            <a:ext cx="5129046" cy="5120624"/>
          </a:xfrm>
          <a:custGeom>
            <a:avLst/>
            <a:gdLst/>
            <a:ahLst/>
            <a:cxnLst/>
            <a:rect l="l" t="t" r="r" b="b"/>
            <a:pathLst>
              <a:path w="5129046" h="5120624">
                <a:moveTo>
                  <a:pt x="0" y="0"/>
                </a:moveTo>
                <a:lnTo>
                  <a:pt x="5129046" y="0"/>
                </a:lnTo>
                <a:lnTo>
                  <a:pt x="5129046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20929010">
            <a:off x="3959753" y="936915"/>
            <a:ext cx="10656837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Zmeny v legislatíve </a:t>
            </a:r>
          </a:p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platné od 1. 9. 2023</a:t>
            </a:r>
            <a:endParaRPr lang="en-US" sz="88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6" name="TextBox 6"/>
          <p:cNvSpPr txBox="1"/>
          <p:nvPr/>
        </p:nvSpPr>
        <p:spPr>
          <a:xfrm rot="20821393">
            <a:off x="2018720" y="4882403"/>
            <a:ext cx="15237759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966"/>
              </a:lnSpc>
              <a:buFont typeface="Wingdings" panose="05000000000000000000" pitchFamily="2" charset="2"/>
              <a:buChar char="ü"/>
            </a:pPr>
            <a:r>
              <a:rPr lang="sk-SK" sz="3027" b="1" dirty="0">
                <a:solidFill>
                  <a:srgbClr val="FFC000"/>
                </a:solidFill>
                <a:latin typeface="Dekko"/>
              </a:rPr>
              <a:t>ruší sa pojem integrácia</a:t>
            </a:r>
            <a:r>
              <a:rPr lang="sk-SK" sz="3027" dirty="0">
                <a:solidFill>
                  <a:srgbClr val="000000"/>
                </a:solidFill>
                <a:latin typeface="Dekko"/>
              </a:rPr>
              <a:t>, integrované dieťa, integrovaný žiak</a:t>
            </a:r>
          </a:p>
          <a:p>
            <a:pPr marL="457200" indent="-457200" algn="just">
              <a:lnSpc>
                <a:spcPts val="3966"/>
              </a:lnSpc>
              <a:buFont typeface="Wingdings" panose="05000000000000000000" pitchFamily="2" charset="2"/>
              <a:buChar char="ü"/>
            </a:pPr>
            <a:r>
              <a:rPr lang="sk-SK" sz="3027" dirty="0">
                <a:solidFill>
                  <a:srgbClr val="000000"/>
                </a:solidFill>
                <a:latin typeface="Dekko"/>
              </a:rPr>
              <a:t>podľa §2 písm. i) Školského zákona –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dieťa so ŠVVP</a:t>
            </a:r>
            <a:r>
              <a:rPr lang="sk-SK" sz="3027" dirty="0">
                <a:solidFill>
                  <a:srgbClr val="000000"/>
                </a:solidFill>
                <a:latin typeface="Dekko"/>
              </a:rPr>
              <a:t>, pričom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špeciálnou výchovno-vzdelávacou potrebou </a:t>
            </a:r>
            <a:r>
              <a:rPr lang="sk-SK" sz="3027" dirty="0">
                <a:latin typeface="Dekko"/>
              </a:rPr>
              <a:t>sa rozumie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požiadavka určená diagnostikou v zariadeniach poradenstva a prevencie na poskytnutie podporného opatrenia vo výchove a vzdelávaní </a:t>
            </a:r>
            <a:r>
              <a:rPr lang="sk-SK" sz="3027" dirty="0">
                <a:solidFill>
                  <a:srgbClr val="000000"/>
                </a:solidFill>
                <a:latin typeface="Dekko"/>
              </a:rPr>
              <a:t>(ďalej len „podporné opatrenie“) dieťaťu alebo žiakovi podľa písmen j) až p) a dieťaťu alebo žiakovi, ktorého zdravotný stav, sociálne podmienky, jazykové schopnosti, nadanie, správanie, kognitívne schopnosti, motivácia, emocionalita, tvorivosť alebo zručnosti vyžadujú poskytnutie podporného opatrenia</a:t>
            </a:r>
          </a:p>
        </p:txBody>
      </p:sp>
      <p:sp>
        <p:nvSpPr>
          <p:cNvPr id="7" name="Freeform 7"/>
          <p:cNvSpPr/>
          <p:nvPr/>
        </p:nvSpPr>
        <p:spPr>
          <a:xfrm rot="21341424">
            <a:off x="7834456" y="3662544"/>
            <a:ext cx="4343877" cy="568653"/>
          </a:xfrm>
          <a:custGeom>
            <a:avLst/>
            <a:gdLst/>
            <a:ahLst/>
            <a:cxnLst/>
            <a:rect l="l" t="t" r="r" b="b"/>
            <a:pathLst>
              <a:path w="4343877" h="568653">
                <a:moveTo>
                  <a:pt x="0" y="0"/>
                </a:moveTo>
                <a:lnTo>
                  <a:pt x="4343877" y="0"/>
                </a:lnTo>
                <a:lnTo>
                  <a:pt x="4343877" y="568654"/>
                </a:lnTo>
                <a:lnTo>
                  <a:pt x="0" y="56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363780">
            <a:off x="9987987" y="7831519"/>
            <a:ext cx="6713607" cy="1536903"/>
          </a:xfrm>
          <a:custGeom>
            <a:avLst/>
            <a:gdLst/>
            <a:ahLst/>
            <a:cxnLst/>
            <a:rect l="l" t="t" r="r" b="b"/>
            <a:pathLst>
              <a:path w="5368439" h="2420678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88331">
            <a:off x="14159440" y="486992"/>
            <a:ext cx="2296504" cy="2520821"/>
          </a:xfrm>
          <a:custGeom>
            <a:avLst/>
            <a:gdLst/>
            <a:ahLst/>
            <a:cxnLst/>
            <a:rect l="l" t="t" r="r" b="b"/>
            <a:pathLst>
              <a:path w="1589353" h="2037632">
                <a:moveTo>
                  <a:pt x="0" y="0"/>
                </a:moveTo>
                <a:lnTo>
                  <a:pt x="1589353" y="0"/>
                </a:lnTo>
                <a:lnTo>
                  <a:pt x="1589353" y="2037631"/>
                </a:lnTo>
                <a:lnTo>
                  <a:pt x="0" y="2037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5665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299676">
            <a:off x="2025904" y="-3976522"/>
            <a:ext cx="16113378" cy="20465731"/>
          </a:xfrm>
          <a:custGeom>
            <a:avLst/>
            <a:gdLst/>
            <a:ahLst/>
            <a:cxnLst/>
            <a:rect l="l" t="t" r="r" b="b"/>
            <a:pathLst>
              <a:path w="16113378" h="20465731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47" y="34829"/>
            <a:ext cx="5129046" cy="5120624"/>
          </a:xfrm>
          <a:custGeom>
            <a:avLst/>
            <a:gdLst/>
            <a:ahLst/>
            <a:cxnLst/>
            <a:rect l="l" t="t" r="r" b="b"/>
            <a:pathLst>
              <a:path w="5129046" h="5120624">
                <a:moveTo>
                  <a:pt x="0" y="0"/>
                </a:moveTo>
                <a:lnTo>
                  <a:pt x="5129046" y="0"/>
                </a:lnTo>
                <a:lnTo>
                  <a:pt x="5129046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20929010">
            <a:off x="3959753" y="936915"/>
            <a:ext cx="10656837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Zmeny v legislatíve </a:t>
            </a:r>
          </a:p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platné od 1. 9. 2023</a:t>
            </a:r>
            <a:endParaRPr lang="en-US" sz="88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6" name="TextBox 6"/>
          <p:cNvSpPr txBox="1"/>
          <p:nvPr/>
        </p:nvSpPr>
        <p:spPr>
          <a:xfrm rot="20821393">
            <a:off x="2018720" y="4882405"/>
            <a:ext cx="15237759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66"/>
              </a:lnSpc>
            </a:pPr>
            <a:r>
              <a:rPr lang="sk-SK" sz="3027" b="1" dirty="0">
                <a:solidFill>
                  <a:srgbClr val="FFC000"/>
                </a:solidFill>
                <a:latin typeface="Dekko"/>
              </a:rPr>
              <a:t>Dieťaťom so ŠVVP sa rozumie:</a:t>
            </a:r>
          </a:p>
          <a:p>
            <a:pPr marL="457200" indent="-457200" algn="just">
              <a:lnSpc>
                <a:spcPts val="3966"/>
              </a:lnSpc>
              <a:buFont typeface="Wingdings" panose="05000000000000000000" pitchFamily="2" charset="2"/>
              <a:buChar char="ü"/>
            </a:pPr>
            <a:r>
              <a:rPr lang="sk-SK" sz="3027" dirty="0">
                <a:solidFill>
                  <a:srgbClr val="000000"/>
                </a:solidFill>
                <a:latin typeface="Dekko"/>
              </a:rPr>
              <a:t>dieťa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zdravotne znevýhodnené</a:t>
            </a:r>
          </a:p>
          <a:p>
            <a:pPr marL="457200" indent="-457200" algn="just">
              <a:lnSpc>
                <a:spcPts val="3966"/>
              </a:lnSpc>
              <a:buFont typeface="Wingdings" panose="05000000000000000000" pitchFamily="2" charset="2"/>
              <a:buChar char="ü"/>
            </a:pPr>
            <a:r>
              <a:rPr lang="sk-SK" sz="3027" dirty="0">
                <a:solidFill>
                  <a:srgbClr val="000000"/>
                </a:solidFill>
                <a:latin typeface="Dekko"/>
              </a:rPr>
              <a:t>dieťa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s</a:t>
            </a:r>
            <a:r>
              <a:rPr lang="sk-SK" sz="3027" dirty="0">
                <a:solidFill>
                  <a:srgbClr val="000000"/>
                </a:solidFill>
                <a:latin typeface="Dekko"/>
              </a:rPr>
              <a:t>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nadaním</a:t>
            </a:r>
          </a:p>
          <a:p>
            <a:pPr marL="457200" indent="-457200" algn="just">
              <a:lnSpc>
                <a:spcPts val="3966"/>
              </a:lnSpc>
              <a:buFont typeface="Wingdings" panose="05000000000000000000" pitchFamily="2" charset="2"/>
              <a:buChar char="ü"/>
            </a:pPr>
            <a:r>
              <a:rPr lang="sk-SK" sz="3027" dirty="0">
                <a:solidFill>
                  <a:srgbClr val="000000"/>
                </a:solidFill>
                <a:latin typeface="Dekko"/>
              </a:rPr>
              <a:t>dieťa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zo sociálne znevýhodneného prostredia</a:t>
            </a:r>
          </a:p>
          <a:p>
            <a:pPr marL="457200" indent="-457200" algn="just">
              <a:lnSpc>
                <a:spcPts val="3966"/>
              </a:lnSpc>
              <a:buFont typeface="Wingdings" panose="05000000000000000000" pitchFamily="2" charset="2"/>
              <a:buChar char="ü"/>
            </a:pPr>
            <a:r>
              <a:rPr lang="sk-SK" sz="3027" dirty="0">
                <a:solidFill>
                  <a:srgbClr val="000000"/>
                </a:solidFill>
                <a:latin typeface="Dekko"/>
              </a:rPr>
              <a:t>resp.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dieťa, ktoré nemá diagnostiku podľa §2 písm. j) až p), </a:t>
            </a:r>
            <a:r>
              <a:rPr lang="sk-SK" sz="3027" dirty="0">
                <a:solidFill>
                  <a:srgbClr val="000000"/>
                </a:solidFill>
                <a:latin typeface="Dekko"/>
              </a:rPr>
              <a:t>ale ktorého zdravotný stav, sociálne podmienky, jazykové schopnosti, nadanie, správanie, kognitívne schopnosti, motivácia, emocionalita, tvorivosť alebo zručnosti vyžadujú poskytnutie podporného opatrenia </a:t>
            </a:r>
          </a:p>
        </p:txBody>
      </p:sp>
      <p:sp>
        <p:nvSpPr>
          <p:cNvPr id="7" name="Freeform 7"/>
          <p:cNvSpPr/>
          <p:nvPr/>
        </p:nvSpPr>
        <p:spPr>
          <a:xfrm rot="21341424">
            <a:off x="7834456" y="3662544"/>
            <a:ext cx="4343877" cy="568653"/>
          </a:xfrm>
          <a:custGeom>
            <a:avLst/>
            <a:gdLst/>
            <a:ahLst/>
            <a:cxnLst/>
            <a:rect l="l" t="t" r="r" b="b"/>
            <a:pathLst>
              <a:path w="4343877" h="568653">
                <a:moveTo>
                  <a:pt x="0" y="0"/>
                </a:moveTo>
                <a:lnTo>
                  <a:pt x="4343877" y="0"/>
                </a:lnTo>
                <a:lnTo>
                  <a:pt x="4343877" y="568654"/>
                </a:lnTo>
                <a:lnTo>
                  <a:pt x="0" y="56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319607">
            <a:off x="13408064" y="7571189"/>
            <a:ext cx="3557284" cy="1938748"/>
          </a:xfrm>
          <a:custGeom>
            <a:avLst/>
            <a:gdLst/>
            <a:ahLst/>
            <a:cxnLst/>
            <a:rect l="l" t="t" r="r" b="b"/>
            <a:pathLst>
              <a:path w="5368439" h="2420678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88331">
            <a:off x="13940031" y="2516232"/>
            <a:ext cx="1589353" cy="2037632"/>
          </a:xfrm>
          <a:custGeom>
            <a:avLst/>
            <a:gdLst/>
            <a:ahLst/>
            <a:cxnLst/>
            <a:rect l="l" t="t" r="r" b="b"/>
            <a:pathLst>
              <a:path w="1589353" h="2037632">
                <a:moveTo>
                  <a:pt x="0" y="0"/>
                </a:moveTo>
                <a:lnTo>
                  <a:pt x="1589353" y="0"/>
                </a:lnTo>
                <a:lnTo>
                  <a:pt x="1589353" y="2037631"/>
                </a:lnTo>
                <a:lnTo>
                  <a:pt x="0" y="2037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3917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299676">
            <a:off x="2102105" y="-4205123"/>
            <a:ext cx="16113378" cy="20465731"/>
          </a:xfrm>
          <a:custGeom>
            <a:avLst/>
            <a:gdLst/>
            <a:ahLst/>
            <a:cxnLst/>
            <a:rect l="l" t="t" r="r" b="b"/>
            <a:pathLst>
              <a:path w="16113378" h="20465731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47" y="34829"/>
            <a:ext cx="5129046" cy="5120624"/>
          </a:xfrm>
          <a:custGeom>
            <a:avLst/>
            <a:gdLst/>
            <a:ahLst/>
            <a:cxnLst/>
            <a:rect l="l" t="t" r="r" b="b"/>
            <a:pathLst>
              <a:path w="5129046" h="5120624">
                <a:moveTo>
                  <a:pt x="0" y="0"/>
                </a:moveTo>
                <a:lnTo>
                  <a:pt x="5129046" y="0"/>
                </a:lnTo>
                <a:lnTo>
                  <a:pt x="5129046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20929010">
            <a:off x="3959753" y="936915"/>
            <a:ext cx="10656837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Zmeny v legislatíve </a:t>
            </a:r>
          </a:p>
          <a:p>
            <a:pPr algn="ctr">
              <a:spcBef>
                <a:spcPct val="0"/>
              </a:spcBef>
            </a:pPr>
            <a:r>
              <a:rPr lang="sk-SK" sz="8800" dirty="0">
                <a:solidFill>
                  <a:srgbClr val="000000"/>
                </a:solidFill>
                <a:latin typeface="Ballpoint"/>
              </a:rPr>
              <a:t>platné od 1. 9. 2023</a:t>
            </a:r>
            <a:endParaRPr lang="en-US" sz="8800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6" name="TextBox 6"/>
          <p:cNvSpPr txBox="1"/>
          <p:nvPr/>
        </p:nvSpPr>
        <p:spPr>
          <a:xfrm rot="20821393">
            <a:off x="2018720" y="5395364"/>
            <a:ext cx="15237759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966"/>
              </a:lnSpc>
              <a:buFont typeface="Wingdings" panose="05000000000000000000" pitchFamily="2" charset="2"/>
              <a:buChar char="ü"/>
            </a:pPr>
            <a:r>
              <a:rPr lang="sk-SK" sz="3027" dirty="0">
                <a:latin typeface="Dekko"/>
              </a:rPr>
              <a:t>zavádza sa pojem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INKLÚZIA</a:t>
            </a:r>
            <a:r>
              <a:rPr lang="sk-SK" sz="3027" dirty="0">
                <a:latin typeface="Dekko"/>
              </a:rPr>
              <a:t>, pričom podľa § 2 písm. </a:t>
            </a:r>
            <a:r>
              <a:rPr lang="sk-SK" sz="3027" dirty="0" err="1">
                <a:latin typeface="Dekko"/>
              </a:rPr>
              <a:t>ag</a:t>
            </a:r>
            <a:r>
              <a:rPr lang="sk-SK" sz="3027" dirty="0">
                <a:latin typeface="Dekko"/>
              </a:rPr>
              <a:t>) ŠZ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inkluzívnym vzdelávaním </a:t>
            </a:r>
            <a:r>
              <a:rPr lang="sk-SK" sz="3027" dirty="0">
                <a:latin typeface="Dekko"/>
              </a:rPr>
              <a:t>sa rozumie </a:t>
            </a:r>
            <a:r>
              <a:rPr lang="sk-SK" sz="3027" b="1" dirty="0">
                <a:solidFill>
                  <a:srgbClr val="FFC000"/>
                </a:solidFill>
                <a:latin typeface="Dekko"/>
              </a:rPr>
              <a:t>spoločná výchova a vzdelávanie detí, žiakov, poslucháčov alebo účastníkov výchovy a vzdelávania, uskutočňovaná na základe rovnosti príležitostí a rešpektovania ich výchovno-vzdelávacích potrieb a individuálnych osobitostí</a:t>
            </a:r>
            <a:r>
              <a:rPr lang="sk-SK" sz="3027" dirty="0">
                <a:latin typeface="Dekko"/>
              </a:rPr>
              <a:t> a podporujúca ich aktívne zapojenie do výchovno-vzdelávacích činností školy alebo školského zariadenia, </a:t>
            </a:r>
          </a:p>
        </p:txBody>
      </p:sp>
      <p:sp>
        <p:nvSpPr>
          <p:cNvPr id="7" name="Freeform 7"/>
          <p:cNvSpPr/>
          <p:nvPr/>
        </p:nvSpPr>
        <p:spPr>
          <a:xfrm rot="21341424">
            <a:off x="7834456" y="3662544"/>
            <a:ext cx="4343877" cy="568653"/>
          </a:xfrm>
          <a:custGeom>
            <a:avLst/>
            <a:gdLst/>
            <a:ahLst/>
            <a:cxnLst/>
            <a:rect l="l" t="t" r="r" b="b"/>
            <a:pathLst>
              <a:path w="4343877" h="568653">
                <a:moveTo>
                  <a:pt x="0" y="0"/>
                </a:moveTo>
                <a:lnTo>
                  <a:pt x="4343877" y="0"/>
                </a:lnTo>
                <a:lnTo>
                  <a:pt x="4343877" y="568654"/>
                </a:lnTo>
                <a:lnTo>
                  <a:pt x="0" y="56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688902">
            <a:off x="10584808" y="7041045"/>
            <a:ext cx="6152793" cy="2512216"/>
          </a:xfrm>
          <a:custGeom>
            <a:avLst/>
            <a:gdLst/>
            <a:ahLst/>
            <a:cxnLst/>
            <a:rect l="l" t="t" r="r" b="b"/>
            <a:pathLst>
              <a:path w="5368439" h="2420678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88331">
            <a:off x="14687407" y="828543"/>
            <a:ext cx="1589353" cy="2037632"/>
          </a:xfrm>
          <a:custGeom>
            <a:avLst/>
            <a:gdLst/>
            <a:ahLst/>
            <a:cxnLst/>
            <a:rect l="l" t="t" r="r" b="b"/>
            <a:pathLst>
              <a:path w="1589353" h="2037632">
                <a:moveTo>
                  <a:pt x="0" y="0"/>
                </a:moveTo>
                <a:lnTo>
                  <a:pt x="1589353" y="0"/>
                </a:lnTo>
                <a:lnTo>
                  <a:pt x="1589353" y="2037631"/>
                </a:lnTo>
                <a:lnTo>
                  <a:pt x="0" y="2037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2408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14411">
            <a:off x="832595" y="154258"/>
            <a:ext cx="9498257" cy="13605495"/>
          </a:xfrm>
          <a:custGeom>
            <a:avLst/>
            <a:gdLst/>
            <a:ahLst/>
            <a:cxnLst/>
            <a:rect l="l" t="t" r="r" b="b"/>
            <a:pathLst>
              <a:path w="9498257" h="13605495">
                <a:moveTo>
                  <a:pt x="0" y="0"/>
                </a:moveTo>
                <a:lnTo>
                  <a:pt x="9498256" y="0"/>
                </a:lnTo>
                <a:lnTo>
                  <a:pt x="9498256" y="13605495"/>
                </a:lnTo>
                <a:lnTo>
                  <a:pt x="0" y="1360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932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165911" y="619578"/>
            <a:ext cx="5247851" cy="2366304"/>
          </a:xfrm>
          <a:custGeom>
            <a:avLst/>
            <a:gdLst/>
            <a:ahLst/>
            <a:cxnLst/>
            <a:rect l="l" t="t" r="r" b="b"/>
            <a:pathLst>
              <a:path w="5247851" h="2366304">
                <a:moveTo>
                  <a:pt x="5247850" y="0"/>
                </a:moveTo>
                <a:lnTo>
                  <a:pt x="0" y="0"/>
                </a:lnTo>
                <a:lnTo>
                  <a:pt x="0" y="2366303"/>
                </a:lnTo>
                <a:lnTo>
                  <a:pt x="5247850" y="2366303"/>
                </a:lnTo>
                <a:lnTo>
                  <a:pt x="52478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25812">
            <a:off x="5258615" y="-96154"/>
            <a:ext cx="667579" cy="5321282"/>
          </a:xfrm>
          <a:custGeom>
            <a:avLst/>
            <a:gdLst/>
            <a:ahLst/>
            <a:cxnLst/>
            <a:rect l="l" t="t" r="r" b="b"/>
            <a:pathLst>
              <a:path w="667579" h="5321282">
                <a:moveTo>
                  <a:pt x="0" y="0"/>
                </a:moveTo>
                <a:lnTo>
                  <a:pt x="667579" y="0"/>
                </a:lnTo>
                <a:lnTo>
                  <a:pt x="667579" y="5321282"/>
                </a:lnTo>
                <a:lnTo>
                  <a:pt x="0" y="5321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00373" y="3758269"/>
            <a:ext cx="7749682" cy="660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sk-SK" sz="4400" b="1" i="0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Systém poradenstva a prevencie</a:t>
            </a:r>
          </a:p>
          <a:p>
            <a:pPr algn="ctr"/>
            <a:r>
              <a:rPr lang="sk-SK" sz="4000" b="1" dirty="0">
                <a:solidFill>
                  <a:srgbClr val="FFC000"/>
                </a:solidFill>
                <a:latin typeface="Dekko" panose="020B0604020202020204" charset="-18"/>
                <a:cs typeface="Dekko" panose="020B0604020202020204" charset="-18"/>
              </a:rPr>
              <a:t>§130 </a:t>
            </a:r>
          </a:p>
          <a:p>
            <a:pPr algn="just"/>
            <a:r>
              <a:rPr lang="sk-SK" sz="2800" b="1" dirty="0">
                <a:solidFill>
                  <a:srgbClr val="494949"/>
                </a:solidFill>
                <a:latin typeface="Dekko" panose="020B0604020202020204" charset="-18"/>
                <a:cs typeface="Dekko" panose="020B0604020202020204" charset="-18"/>
              </a:rPr>
              <a:t>(1) </a:t>
            </a:r>
            <a:r>
              <a:rPr lang="sk-SK" sz="3000" b="1" i="0" dirty="0">
                <a:solidFill>
                  <a:srgbClr val="494949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V systéme poradenstva a prevencie sa vykonáva </a:t>
            </a:r>
            <a:r>
              <a:rPr lang="sk-SK" sz="3000" b="1" i="0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odborná činnosť</a:t>
            </a:r>
            <a:r>
              <a:rPr lang="sk-SK" sz="3000" b="1" i="0" dirty="0">
                <a:solidFill>
                  <a:srgbClr val="494949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, ktorou je </a:t>
            </a:r>
            <a:r>
              <a:rPr lang="sk-SK" sz="3000" b="1" i="0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poradenská činnosť, psychologická činnosť, pedagogická činnosť, špeciálno-pedagogická činnosť, logopedická činnosť, liečebno-pedagogická činnosť, sociálno-pedagogická a sociálna činnosť </a:t>
            </a:r>
            <a:r>
              <a:rPr lang="sk-SK" sz="3000" b="1" i="0" dirty="0">
                <a:solidFill>
                  <a:srgbClr val="494949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zameraná na optimalizáciu osobnostného, intelektuálneho, psychického, sociálneho a </a:t>
            </a:r>
            <a:r>
              <a:rPr lang="sk-SK" sz="3000" b="1" i="0" dirty="0" err="1">
                <a:solidFill>
                  <a:srgbClr val="494949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kariérového</a:t>
            </a:r>
            <a:r>
              <a:rPr lang="sk-SK" sz="3000" b="1" i="0" dirty="0">
                <a:solidFill>
                  <a:srgbClr val="494949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 vývinu detí od narodenia až po ukončenie prípravy na povolanie.</a:t>
            </a:r>
            <a:endParaRPr lang="sk-SK" sz="3000" b="1" dirty="0">
              <a:solidFill>
                <a:srgbClr val="000000"/>
              </a:solidFill>
              <a:latin typeface="Dekko" panose="020B0604020202020204" charset="-18"/>
              <a:cs typeface="Dekko" panose="020B0604020202020204" charset="-18"/>
            </a:endParaRPr>
          </a:p>
          <a:p>
            <a:pPr algn="ctr">
              <a:lnSpc>
                <a:spcPts val="5354"/>
              </a:lnSpc>
            </a:pPr>
            <a:endParaRPr lang="en-US" sz="3617" dirty="0">
              <a:solidFill>
                <a:srgbClr val="000000"/>
              </a:solidFill>
              <a:latin typeface="Dekk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34755" y="1108908"/>
            <a:ext cx="81153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7200" dirty="0">
                <a:solidFill>
                  <a:srgbClr val="000000"/>
                </a:solidFill>
                <a:latin typeface="Ballpoint"/>
              </a:rPr>
              <a:t>Zmeny v Školskom zákone</a:t>
            </a:r>
          </a:p>
          <a:p>
            <a:pPr algn="ctr">
              <a:spcBef>
                <a:spcPct val="0"/>
              </a:spcBef>
            </a:pPr>
            <a:endParaRPr lang="sk-SK" sz="2400" dirty="0">
              <a:latin typeface="Rubik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spcBef>
                <a:spcPct val="0"/>
              </a:spcBef>
            </a:pPr>
            <a:endParaRPr lang="sk-SK" sz="2400" dirty="0">
              <a:latin typeface="Rubik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spcBef>
                <a:spcPct val="0"/>
              </a:spcBef>
            </a:pPr>
            <a:r>
              <a:rPr lang="sk-SK" sz="2400" b="1" dirty="0">
                <a:latin typeface="Rubi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245/2008 </a:t>
            </a:r>
            <a:r>
              <a:rPr lang="sk-SK" sz="2400" b="1" dirty="0" err="1">
                <a:latin typeface="Rubi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Z.z</a:t>
            </a:r>
            <a:r>
              <a:rPr lang="sk-SK" sz="2400" b="1" dirty="0">
                <a:latin typeface="Rubi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- Zákon o výchove a vzdelávaní (</a:t>
            </a:r>
            <a:r>
              <a:rPr lang="sk-SK" sz="2400" b="1" dirty="0" err="1">
                <a:latin typeface="Rubi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škols</a:t>
            </a:r>
            <a:r>
              <a:rPr lang="sk-SK" sz="2400" b="1" dirty="0">
                <a:latin typeface="Rubi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 - SLOV-LEX</a:t>
            </a:r>
            <a:endParaRPr lang="en-US" sz="2400" b="1" dirty="0">
              <a:latin typeface="Rubik"/>
            </a:endParaRPr>
          </a:p>
        </p:txBody>
      </p:sp>
      <p:pic>
        <p:nvPicPr>
          <p:cNvPr id="1030" name="Picture 6" descr="¿Niños mimados? Padres desesperados - Belenchis.com | Belenchis">
            <a:extLst>
              <a:ext uri="{FF2B5EF4-FFF2-40B4-BE49-F238E27FC236}">
                <a16:creationId xmlns:a16="http://schemas.microsoft.com/office/drawing/2014/main" id="{F487C1C4-B4F2-94C6-96D6-CF41E06E4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0829"/>
          <a:stretch/>
        </p:blipFill>
        <p:spPr bwMode="auto">
          <a:xfrm rot="711051">
            <a:off x="10935295" y="4237626"/>
            <a:ext cx="6741407" cy="475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9"/>
          <p:cNvSpPr/>
          <p:nvPr/>
        </p:nvSpPr>
        <p:spPr>
          <a:xfrm rot="11503926">
            <a:off x="14321105" y="3016357"/>
            <a:ext cx="515542" cy="2100354"/>
          </a:xfrm>
          <a:custGeom>
            <a:avLst/>
            <a:gdLst/>
            <a:ahLst/>
            <a:cxnLst/>
            <a:rect l="l" t="t" r="r" b="b"/>
            <a:pathLst>
              <a:path w="515542" h="2100354">
                <a:moveTo>
                  <a:pt x="0" y="0"/>
                </a:moveTo>
                <a:lnTo>
                  <a:pt x="515542" y="0"/>
                </a:lnTo>
                <a:lnTo>
                  <a:pt x="515542" y="2100355"/>
                </a:lnTo>
                <a:lnTo>
                  <a:pt x="0" y="2100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14411">
            <a:off x="832595" y="154258"/>
            <a:ext cx="9498257" cy="13605495"/>
          </a:xfrm>
          <a:custGeom>
            <a:avLst/>
            <a:gdLst/>
            <a:ahLst/>
            <a:cxnLst/>
            <a:rect l="l" t="t" r="r" b="b"/>
            <a:pathLst>
              <a:path w="9498257" h="13605495">
                <a:moveTo>
                  <a:pt x="0" y="0"/>
                </a:moveTo>
                <a:lnTo>
                  <a:pt x="9498256" y="0"/>
                </a:lnTo>
                <a:lnTo>
                  <a:pt x="9498256" y="13605495"/>
                </a:lnTo>
                <a:lnTo>
                  <a:pt x="0" y="1360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932"/>
            </a:stretch>
          </a:blipFill>
        </p:spPr>
      </p:sp>
      <p:sp>
        <p:nvSpPr>
          <p:cNvPr id="10" name="Freeform 10"/>
          <p:cNvSpPr/>
          <p:nvPr/>
        </p:nvSpPr>
        <p:spPr>
          <a:xfrm rot="1240317" flipH="1">
            <a:off x="15274584" y="449021"/>
            <a:ext cx="2633976" cy="1768959"/>
          </a:xfrm>
          <a:custGeom>
            <a:avLst/>
            <a:gdLst/>
            <a:ahLst/>
            <a:cxnLst/>
            <a:rect l="l" t="t" r="r" b="b"/>
            <a:pathLst>
              <a:path w="5247851" h="2366304">
                <a:moveTo>
                  <a:pt x="5247850" y="0"/>
                </a:moveTo>
                <a:lnTo>
                  <a:pt x="0" y="0"/>
                </a:lnTo>
                <a:lnTo>
                  <a:pt x="0" y="2366303"/>
                </a:lnTo>
                <a:lnTo>
                  <a:pt x="5247850" y="2366303"/>
                </a:lnTo>
                <a:lnTo>
                  <a:pt x="52478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25812">
            <a:off x="5258615" y="-96154"/>
            <a:ext cx="667579" cy="5321282"/>
          </a:xfrm>
          <a:custGeom>
            <a:avLst/>
            <a:gdLst/>
            <a:ahLst/>
            <a:cxnLst/>
            <a:rect l="l" t="t" r="r" b="b"/>
            <a:pathLst>
              <a:path w="667579" h="5321282">
                <a:moveTo>
                  <a:pt x="0" y="0"/>
                </a:moveTo>
                <a:lnTo>
                  <a:pt x="667579" y="0"/>
                </a:lnTo>
                <a:lnTo>
                  <a:pt x="667579" y="5321282"/>
                </a:lnTo>
                <a:lnTo>
                  <a:pt x="0" y="5321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00373" y="3609935"/>
            <a:ext cx="7749682" cy="6342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sk-SK" sz="4000" b="1" i="0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Systém poradenstva a prevencie</a:t>
            </a:r>
          </a:p>
          <a:p>
            <a:pPr algn="ctr"/>
            <a:r>
              <a:rPr lang="sk-SK" sz="3617" b="1" dirty="0">
                <a:solidFill>
                  <a:srgbClr val="FFC000"/>
                </a:solidFill>
                <a:latin typeface="Dekko" panose="020B0604020202020204" charset="-18"/>
                <a:cs typeface="Dekko" panose="020B0604020202020204" charset="-18"/>
              </a:rPr>
              <a:t>§131</a:t>
            </a:r>
          </a:p>
          <a:p>
            <a:pPr algn="ctr"/>
            <a:endParaRPr lang="sk-SK" sz="4000" dirty="0">
              <a:solidFill>
                <a:srgbClr val="000000"/>
              </a:solidFill>
              <a:latin typeface="Dekko" panose="020B0604020202020204" charset="-18"/>
              <a:cs typeface="Dekko" panose="020B0604020202020204" charset="-18"/>
            </a:endParaRPr>
          </a:p>
          <a:p>
            <a:pPr algn="just"/>
            <a:r>
              <a:rPr lang="sk-SK" sz="3000" b="0" dirty="0">
                <a:effectLst/>
                <a:latin typeface="Dekko" panose="020B0604020202020204" charset="-18"/>
                <a:cs typeface="Dekko" panose="020B0604020202020204" charset="-18"/>
              </a:rPr>
              <a:t>Odborná činnosť podľa </a:t>
            </a:r>
            <a:r>
              <a:rPr lang="sk-SK" sz="3000" b="1" u="none" strike="noStrike" dirty="0">
                <a:effectLst/>
                <a:latin typeface="Dekko" panose="020B0604020202020204" charset="-18"/>
                <a:cs typeface="Dekko" panose="020B0604020202020204" charset="-18"/>
                <a:hlinkClick r:id="rId8" tooltip="Odkaz na predpis alebo ustanoven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§ 130 ods. 1</a:t>
            </a:r>
            <a:r>
              <a:rPr lang="sk-SK" sz="3000" b="0" dirty="0">
                <a:effectLst/>
                <a:latin typeface="Dekko" panose="020B0604020202020204" charset="-18"/>
                <a:cs typeface="Dekko" panose="020B0604020202020204" charset="-18"/>
              </a:rPr>
              <a:t> sa uskutočňuje v súlade s výkonovými a obsahovými štandardmi výchovného poradenstva prostredníctvom podporných úrovní</a:t>
            </a:r>
          </a:p>
          <a:p>
            <a:pPr algn="just"/>
            <a:endParaRPr lang="sk-SK" sz="3000" b="1" dirty="0">
              <a:solidFill>
                <a:srgbClr val="FFC000"/>
              </a:solidFill>
              <a:effectLst/>
              <a:latin typeface="Dekko" panose="020B0604020202020204" charset="-18"/>
              <a:cs typeface="Dekko" panose="020B0604020202020204" charset="-18"/>
            </a:endParaRPr>
          </a:p>
          <a:p>
            <a:pPr algn="just"/>
            <a:r>
              <a:rPr lang="sk-SK" sz="3000" b="1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a) prvého stupňa,</a:t>
            </a:r>
          </a:p>
          <a:p>
            <a:pPr algn="just"/>
            <a:r>
              <a:rPr lang="sk-SK" sz="3000" b="1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b) druhého stupňa,</a:t>
            </a:r>
          </a:p>
          <a:p>
            <a:pPr algn="just"/>
            <a:r>
              <a:rPr lang="sk-SK" sz="3000" b="1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c) tretieho stupňa,</a:t>
            </a:r>
          </a:p>
          <a:p>
            <a:pPr algn="just"/>
            <a:r>
              <a:rPr lang="sk-SK" sz="3000" b="1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d) štvrtého stupňa,</a:t>
            </a:r>
          </a:p>
          <a:p>
            <a:pPr algn="just"/>
            <a:r>
              <a:rPr lang="sk-SK" sz="3000" b="1" dirty="0">
                <a:solidFill>
                  <a:srgbClr val="FFC000"/>
                </a:solidFill>
                <a:effectLst/>
                <a:latin typeface="Dekko" panose="020B0604020202020204" charset="-18"/>
                <a:cs typeface="Dekko" panose="020B0604020202020204" charset="-18"/>
              </a:rPr>
              <a:t>e) piateho stupňa.</a:t>
            </a:r>
            <a:endParaRPr lang="en-US" sz="3000" b="1" dirty="0">
              <a:solidFill>
                <a:srgbClr val="FFC000"/>
              </a:solidFill>
              <a:latin typeface="Dekk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34755" y="1108908"/>
            <a:ext cx="81153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7200" dirty="0">
                <a:solidFill>
                  <a:srgbClr val="000000"/>
                </a:solidFill>
                <a:latin typeface="Ballpoint"/>
              </a:rPr>
              <a:t>Zmeny v školskom zákone</a:t>
            </a:r>
          </a:p>
          <a:p>
            <a:pPr algn="ctr">
              <a:spcBef>
                <a:spcPct val="0"/>
              </a:spcBef>
            </a:pPr>
            <a:endParaRPr lang="sk-SK" sz="2400" dirty="0">
              <a:latin typeface="Rubik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spcBef>
                <a:spcPct val="0"/>
              </a:spcBef>
            </a:pPr>
            <a:endParaRPr lang="sk-SK" sz="2400" dirty="0">
              <a:latin typeface="Rubik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spcBef>
                <a:spcPct val="0"/>
              </a:spcBef>
            </a:pPr>
            <a:r>
              <a:rPr lang="sk-SK" sz="2400" b="1" dirty="0">
                <a:latin typeface="Rubi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245/2008 </a:t>
            </a:r>
            <a:r>
              <a:rPr lang="sk-SK" sz="2400" b="1" dirty="0" err="1">
                <a:latin typeface="Rubi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Z.z</a:t>
            </a:r>
            <a:r>
              <a:rPr lang="sk-SK" sz="2400" b="1" dirty="0">
                <a:latin typeface="Rubi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- Zákon o výchove a vzdelávaní (</a:t>
            </a:r>
            <a:r>
              <a:rPr lang="sk-SK" sz="2400" b="1" dirty="0" err="1">
                <a:latin typeface="Rubi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škols</a:t>
            </a:r>
            <a:r>
              <a:rPr lang="sk-SK" sz="2400" b="1" dirty="0">
                <a:latin typeface="Rubi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 - SLOV-LEX</a:t>
            </a:r>
            <a:endParaRPr lang="en-US" sz="2400" b="1" dirty="0">
              <a:latin typeface="Rubik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753244" y="7658751"/>
            <a:ext cx="670827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54"/>
              </a:lnSpc>
              <a:spcBef>
                <a:spcPct val="0"/>
              </a:spcBef>
            </a:pPr>
            <a:r>
              <a:rPr lang="sk-SK" sz="5400" dirty="0">
                <a:solidFill>
                  <a:srgbClr val="000000"/>
                </a:solidFill>
                <a:latin typeface="Ballpoint"/>
              </a:rPr>
              <a:t>Model inkluzívnej podpory</a:t>
            </a:r>
            <a:endParaRPr lang="en-US" sz="5400" dirty="0">
              <a:solidFill>
                <a:srgbClr val="000000"/>
              </a:solidFill>
              <a:latin typeface="Ballpoint"/>
            </a:endParaRP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21A3C44F-FD4F-4342-E529-1F32159478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186" t="32074" r="33011" b="21605"/>
          <a:stretch/>
        </p:blipFill>
        <p:spPr>
          <a:xfrm>
            <a:off x="10629054" y="2802706"/>
            <a:ext cx="6956657" cy="492514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10440318">
            <a:off x="14077660" y="1354678"/>
            <a:ext cx="515542" cy="2100354"/>
          </a:xfrm>
          <a:custGeom>
            <a:avLst/>
            <a:gdLst/>
            <a:ahLst/>
            <a:cxnLst/>
            <a:rect l="l" t="t" r="r" b="b"/>
            <a:pathLst>
              <a:path w="515542" h="2100354">
                <a:moveTo>
                  <a:pt x="0" y="0"/>
                </a:moveTo>
                <a:lnTo>
                  <a:pt x="515542" y="0"/>
                </a:lnTo>
                <a:lnTo>
                  <a:pt x="515542" y="2100355"/>
                </a:lnTo>
                <a:lnTo>
                  <a:pt x="0" y="21003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4654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247732">
            <a:off x="1145724" y="323742"/>
            <a:ext cx="4510414" cy="4497284"/>
          </a:xfrm>
          <a:custGeom>
            <a:avLst/>
            <a:gdLst/>
            <a:ahLst/>
            <a:cxnLst/>
            <a:rect l="l" t="t" r="r" b="b"/>
            <a:pathLst>
              <a:path w="4510414" h="4497284">
                <a:moveTo>
                  <a:pt x="0" y="0"/>
                </a:moveTo>
                <a:lnTo>
                  <a:pt x="4510415" y="0"/>
                </a:lnTo>
                <a:lnTo>
                  <a:pt x="4510415" y="4497284"/>
                </a:lnTo>
                <a:lnTo>
                  <a:pt x="0" y="449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983">
            <a:off x="5911541" y="2976526"/>
            <a:ext cx="4311663" cy="4333950"/>
          </a:xfrm>
          <a:custGeom>
            <a:avLst/>
            <a:gdLst/>
            <a:ahLst/>
            <a:cxnLst/>
            <a:rect l="l" t="t" r="r" b="b"/>
            <a:pathLst>
              <a:path w="5489789" h="5480774">
                <a:moveTo>
                  <a:pt x="0" y="0"/>
                </a:moveTo>
                <a:lnTo>
                  <a:pt x="5489789" y="0"/>
                </a:lnTo>
                <a:lnTo>
                  <a:pt x="5489789" y="5480774"/>
                </a:lnTo>
                <a:lnTo>
                  <a:pt x="0" y="5480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17616">
            <a:off x="625018" y="5669651"/>
            <a:ext cx="4595062" cy="4581685"/>
          </a:xfrm>
          <a:custGeom>
            <a:avLst/>
            <a:gdLst/>
            <a:ahLst/>
            <a:cxnLst/>
            <a:rect l="l" t="t" r="r" b="b"/>
            <a:pathLst>
              <a:path w="4595062" h="4581685">
                <a:moveTo>
                  <a:pt x="0" y="0"/>
                </a:moveTo>
                <a:lnTo>
                  <a:pt x="4595063" y="0"/>
                </a:lnTo>
                <a:lnTo>
                  <a:pt x="4595063" y="4581685"/>
                </a:lnTo>
                <a:lnTo>
                  <a:pt x="0" y="458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19618">
            <a:off x="10153057" y="302981"/>
            <a:ext cx="4510414" cy="4497284"/>
          </a:xfrm>
          <a:custGeom>
            <a:avLst/>
            <a:gdLst/>
            <a:ahLst/>
            <a:cxnLst/>
            <a:rect l="l" t="t" r="r" b="b"/>
            <a:pathLst>
              <a:path w="4510414" h="4497284">
                <a:moveTo>
                  <a:pt x="0" y="0"/>
                </a:moveTo>
                <a:lnTo>
                  <a:pt x="4510415" y="0"/>
                </a:lnTo>
                <a:lnTo>
                  <a:pt x="4510415" y="4497283"/>
                </a:lnTo>
                <a:lnTo>
                  <a:pt x="0" y="4497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7616">
            <a:off x="13643540" y="4069267"/>
            <a:ext cx="4724565" cy="5340403"/>
          </a:xfrm>
          <a:custGeom>
            <a:avLst/>
            <a:gdLst/>
            <a:ahLst/>
            <a:cxnLst/>
            <a:rect l="l" t="t" r="r" b="b"/>
            <a:pathLst>
              <a:path w="4724565" h="4710811">
                <a:moveTo>
                  <a:pt x="0" y="0"/>
                </a:moveTo>
                <a:lnTo>
                  <a:pt x="4724566" y="0"/>
                </a:lnTo>
                <a:lnTo>
                  <a:pt x="4724566" y="4710812"/>
                </a:lnTo>
                <a:lnTo>
                  <a:pt x="0" y="471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64119">
            <a:off x="9626649" y="5995639"/>
            <a:ext cx="4484678" cy="4471622"/>
          </a:xfrm>
          <a:custGeom>
            <a:avLst/>
            <a:gdLst/>
            <a:ahLst/>
            <a:cxnLst/>
            <a:rect l="l" t="t" r="r" b="b"/>
            <a:pathLst>
              <a:path w="4484678" h="4471622">
                <a:moveTo>
                  <a:pt x="0" y="0"/>
                </a:moveTo>
                <a:lnTo>
                  <a:pt x="4484678" y="0"/>
                </a:lnTo>
                <a:lnTo>
                  <a:pt x="4484678" y="4471622"/>
                </a:lnTo>
                <a:lnTo>
                  <a:pt x="0" y="4471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691286">
            <a:off x="5557187" y="6585285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4" y="0"/>
                </a:lnTo>
                <a:lnTo>
                  <a:pt x="536974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402067">
            <a:off x="1697589" y="1200263"/>
            <a:ext cx="3574208" cy="66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sk-SK" sz="4199" dirty="0">
                <a:solidFill>
                  <a:srgbClr val="000000"/>
                </a:solidFill>
                <a:latin typeface="Ballpoint"/>
              </a:rPr>
              <a:t>Úroveň 1</a:t>
            </a:r>
            <a:endParaRPr lang="en-US" sz="4199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3" name="TextBox 13"/>
          <p:cNvSpPr txBox="1"/>
          <p:nvPr/>
        </p:nvSpPr>
        <p:spPr>
          <a:xfrm rot="-274206">
            <a:off x="1068978" y="6492237"/>
            <a:ext cx="3629215" cy="66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sk-SK" sz="4199" dirty="0">
                <a:solidFill>
                  <a:srgbClr val="000000"/>
                </a:solidFill>
                <a:latin typeface="Ballpoint"/>
              </a:rPr>
              <a:t>Úroveň 2</a:t>
            </a:r>
            <a:endParaRPr lang="en-US" sz="4199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4" name="TextBox 14"/>
          <p:cNvSpPr txBox="1"/>
          <p:nvPr/>
        </p:nvSpPr>
        <p:spPr>
          <a:xfrm rot="30181">
            <a:off x="10713430" y="1157517"/>
            <a:ext cx="3574208" cy="66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sk-SK" sz="4199" dirty="0">
                <a:solidFill>
                  <a:srgbClr val="000000"/>
                </a:solidFill>
                <a:latin typeface="Ballpoint"/>
              </a:rPr>
              <a:t>Úroveň 3</a:t>
            </a:r>
            <a:endParaRPr lang="en-US" sz="4199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5" name="TextBox 15"/>
          <p:cNvSpPr txBox="1"/>
          <p:nvPr/>
        </p:nvSpPr>
        <p:spPr>
          <a:xfrm rot="-328066">
            <a:off x="14005489" y="5018527"/>
            <a:ext cx="3731498" cy="66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sk-SK" sz="4199" dirty="0">
                <a:solidFill>
                  <a:srgbClr val="000000"/>
                </a:solidFill>
                <a:latin typeface="Ballpoint"/>
              </a:rPr>
              <a:t>Úroveň 4</a:t>
            </a:r>
            <a:endParaRPr lang="en-US" sz="4199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6" name="TextBox 16"/>
          <p:cNvSpPr txBox="1"/>
          <p:nvPr/>
        </p:nvSpPr>
        <p:spPr>
          <a:xfrm rot="388450">
            <a:off x="10104670" y="6780625"/>
            <a:ext cx="3554048" cy="66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sk-SK" sz="4199" dirty="0">
                <a:solidFill>
                  <a:srgbClr val="000000"/>
                </a:solidFill>
                <a:latin typeface="Ballpoint"/>
              </a:rPr>
              <a:t>Úroveň 5</a:t>
            </a:r>
            <a:endParaRPr lang="en-US" sz="4199" dirty="0">
              <a:solidFill>
                <a:srgbClr val="000000"/>
              </a:solidFill>
              <a:latin typeface="Ballpoint"/>
            </a:endParaRPr>
          </a:p>
        </p:txBody>
      </p:sp>
      <p:sp>
        <p:nvSpPr>
          <p:cNvPr id="17" name="Freeform 17"/>
          <p:cNvSpPr/>
          <p:nvPr/>
        </p:nvSpPr>
        <p:spPr>
          <a:xfrm rot="-1833775">
            <a:off x="5635187" y="1980393"/>
            <a:ext cx="536973" cy="149358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940916">
            <a:off x="11526902" y="3399698"/>
            <a:ext cx="536973" cy="3570455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573135">
            <a:off x="8712330" y="6776373"/>
            <a:ext cx="536973" cy="1974199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747085">
            <a:off x="9098924" y="1436517"/>
            <a:ext cx="536973" cy="2071239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 rot="-295697">
            <a:off x="1430920" y="7228044"/>
            <a:ext cx="3206282" cy="234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Činnosti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podpornej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úrovne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druhého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stupňa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vykonáva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školský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špeciálny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pedagóg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odborný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zamestnanec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školy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v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spolupráci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s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centrom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poradenstva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prevencie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 rot="376462">
            <a:off x="1799101" y="1926145"/>
            <a:ext cx="325126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Činnosti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podpornej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úrovne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prvého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stupňa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vykonáva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pedagogický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zamestnanec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odborný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zamestnanec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školy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školský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podporný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ekko"/>
              </a:rPr>
              <a:t>tím</a:t>
            </a:r>
            <a:r>
              <a:rPr lang="en-US" sz="2400" b="1" dirty="0">
                <a:solidFill>
                  <a:srgbClr val="000000"/>
                </a:solidFill>
                <a:latin typeface="Dekko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361348">
            <a:off x="10307631" y="7710550"/>
            <a:ext cx="3025917" cy="2083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2400" dirty="0" err="1">
                <a:solidFill>
                  <a:srgbClr val="000000"/>
                </a:solidFill>
                <a:latin typeface="Dekko"/>
              </a:rPr>
              <a:t>Činnosti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podpornej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úrovne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piateho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stupňa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vykonáva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odborný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zamestnanec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špecializovaného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centra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poradenstva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prevencie</a:t>
            </a:r>
            <a:r>
              <a:rPr lang="en-US" sz="1740" dirty="0">
                <a:solidFill>
                  <a:srgbClr val="000000"/>
                </a:solidFill>
                <a:latin typeface="Dekko"/>
              </a:rPr>
              <a:t>. </a:t>
            </a:r>
          </a:p>
        </p:txBody>
      </p:sp>
      <p:sp>
        <p:nvSpPr>
          <p:cNvPr id="26" name="TextBox 26"/>
          <p:cNvSpPr txBox="1"/>
          <p:nvPr/>
        </p:nvSpPr>
        <p:spPr>
          <a:xfrm rot="-295697">
            <a:off x="14426622" y="5851111"/>
            <a:ext cx="3253364" cy="282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22"/>
              </a:lnSpc>
            </a:pPr>
            <a:r>
              <a:rPr lang="en-US" sz="2000" dirty="0" err="1">
                <a:solidFill>
                  <a:srgbClr val="000000"/>
                </a:solidFill>
                <a:latin typeface="Dekko"/>
              </a:rPr>
              <a:t>Činnosti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podpornej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úrovne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štvrtého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stupňa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vykonáva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odborný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zamestnanec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centra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poradenstva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prevencie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nadväzujú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činnosti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podpornej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úrovne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tretieho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stupňa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dopĺňajú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komplexnú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multidisciplinárnu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starostlivosť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v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rámci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centra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poradenstva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Dekko"/>
              </a:rPr>
              <a:t>prevencie</a:t>
            </a:r>
            <a:r>
              <a:rPr lang="en-US" sz="2000" dirty="0">
                <a:solidFill>
                  <a:srgbClr val="000000"/>
                </a:solidFill>
                <a:latin typeface="Dekko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06020" y="2233190"/>
            <a:ext cx="3251263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</a:pPr>
            <a:r>
              <a:rPr lang="en-US" sz="2400" dirty="0" err="1">
                <a:solidFill>
                  <a:srgbClr val="000000"/>
                </a:solidFill>
                <a:latin typeface="Dekko"/>
              </a:rPr>
              <a:t>Činnosti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podpornej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úrovne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tretieho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stupňa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vykonáva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odborný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zamestnanec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centra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poradenstva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Dekko"/>
              </a:rPr>
              <a:t>prevencie</a:t>
            </a:r>
            <a:r>
              <a:rPr lang="en-US" sz="2400" dirty="0">
                <a:solidFill>
                  <a:srgbClr val="000000"/>
                </a:solidFill>
                <a:latin typeface="Dekko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6200</TotalTime>
  <Words>1432</Words>
  <Application>Microsoft Office PowerPoint</Application>
  <PresentationFormat>Vlastná</PresentationFormat>
  <Paragraphs>150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30" baseType="lpstr">
      <vt:lpstr>A Day Without Sun Text Bold</vt:lpstr>
      <vt:lpstr>Itim</vt:lpstr>
      <vt:lpstr>Wingdings</vt:lpstr>
      <vt:lpstr>Dekko</vt:lpstr>
      <vt:lpstr>Arial</vt:lpstr>
      <vt:lpstr>Ballpoint</vt:lpstr>
      <vt:lpstr>Calibri</vt:lpstr>
      <vt:lpstr>Rubik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Yellow Scrapbook Brainstorm Presentation</dc:title>
  <dc:creator>HP-NTB</dc:creator>
  <cp:lastModifiedBy>HP-NTB</cp:lastModifiedBy>
  <cp:revision>3</cp:revision>
  <dcterms:created xsi:type="dcterms:W3CDTF">2006-08-16T00:00:00Z</dcterms:created>
  <dcterms:modified xsi:type="dcterms:W3CDTF">2023-11-19T20:03:03Z</dcterms:modified>
  <dc:identifier>DAF0OHpxd2Q</dc:identifier>
</cp:coreProperties>
</file>