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9" r:id="rId1"/>
  </p:sldMasterIdLst>
  <p:sldIdLst>
    <p:sldId id="291" r:id="rId2"/>
    <p:sldId id="256" r:id="rId3"/>
    <p:sldId id="257" r:id="rId4"/>
    <p:sldId id="260" r:id="rId5"/>
    <p:sldId id="258" r:id="rId6"/>
    <p:sldId id="288" r:id="rId7"/>
    <p:sldId id="263" r:id="rId8"/>
    <p:sldId id="264" r:id="rId9"/>
    <p:sldId id="266" r:id="rId10"/>
    <p:sldId id="267" r:id="rId11"/>
    <p:sldId id="274" r:id="rId12"/>
    <p:sldId id="275" r:id="rId13"/>
    <p:sldId id="276" r:id="rId14"/>
    <p:sldId id="269" r:id="rId15"/>
    <p:sldId id="271" r:id="rId16"/>
    <p:sldId id="272" r:id="rId17"/>
    <p:sldId id="270" r:id="rId18"/>
    <p:sldId id="281" r:id="rId19"/>
    <p:sldId id="286" r:id="rId20"/>
    <p:sldId id="287" r:id="rId21"/>
    <p:sldId id="289" r:id="rId22"/>
    <p:sldId id="25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sk-SK"/>
              <a:t>Kliknutím upravte štýl predlohy nadpisu</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11/13/2019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66602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71881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ázov a popis">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sk-SK"/>
              <a:t>Kliknutím upravte štýl predlohy nadpisu</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11/13/2019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616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onuka s popisom">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sk-SK"/>
              <a:t>Kliknutím upravte štýl predlohy nadpisu</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11/13/2019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33217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s názv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sk-SK"/>
              <a:t>Kliknutím upravte štýl predlohy nadpisu</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11/13/2019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42733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ĺpec">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sk-SK"/>
              <a:t>Kliknutím upravte štýl predlohy nadpisu</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3" name="Date Placeholder 2"/>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6097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tĺpec s obrázk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sk-SK"/>
              <a:t>Kliknutím upravte štýl predlohy nadpisu</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3" name="Date Placeholder 2"/>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10619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56001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11/13/2019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2684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55311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sk-SK"/>
              <a:t>Kliknutím upravte štýl predlohy nadpisu</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11/13/2019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18224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3295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685800" y="3132666"/>
            <a:ext cx="5311775" cy="3086019"/>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172200" y="3132666"/>
            <a:ext cx="5334000" cy="3086019"/>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87193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65006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652212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sk-SK"/>
              <a:t>Kliknutím upravte štýl predlohy nadpisu</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39275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48A87A34-81AB-432B-8DAE-1953F412C126}" type="datetimeFigureOut">
              <a:rPr lang="en-US" smtClean="0"/>
              <a:t>11/13/2019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4600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11/13/2019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044643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www.theatre-architecture.eu/en/db/?theatreId=215" TargetMode="External"/><Relationship Id="rId13" Type="http://schemas.openxmlformats.org/officeDocument/2006/relationships/hyperlink" Target="https://sk.wikipedia.org/wiki/Vlastivedn%C3%A9_m%C3%BAzeum_v_Hlohovci" TargetMode="External"/><Relationship Id="rId3" Type="http://schemas.openxmlformats.org/officeDocument/2006/relationships/hyperlink" Target="http://www.pardontt.sk/pokrytie" TargetMode="External"/><Relationship Id="rId7" Type="http://schemas.openxmlformats.org/officeDocument/2006/relationships/hyperlink" Target="http://obcan.hlohovec.sk/zakladne-skoly.phtml?id3=65641" TargetMode="External"/><Relationship Id="rId12" Type="http://schemas.openxmlformats.org/officeDocument/2006/relationships/hyperlink" Target="https://www.google.com/url?sa=i&amp;source=images&amp;cd=&amp;cad=rja&amp;uact=8&amp;ved=2ahUKEwiXiYCivrXlAhUBJFAKHXENDMsQjB16BAgBEAM&amp;url=http%3A%2F%2Feng.hlohovec.sk%2Fmonuments.phtml%3Fid3%3D96549&amp;psig=AOvVaw1XR1gfqdZBYZOIQkO3tM3T&amp;ust=1572022593416490" TargetMode="External"/><Relationship Id="rId2" Type="http://schemas.openxmlformats.org/officeDocument/2006/relationships/audio" Target="../media/audio2.wav"/><Relationship Id="rId16" Type="http://schemas.openxmlformats.org/officeDocument/2006/relationships/hyperlink" Target="http://www.hcregion.sk/hcregion.php?lng=sk&amp;docid=201&amp;adr=_vm" TargetMode="External"/><Relationship Id="rId1" Type="http://schemas.openxmlformats.org/officeDocument/2006/relationships/slideLayout" Target="../slideLayouts/slideLayout13.xml"/><Relationship Id="rId6" Type="http://schemas.openxmlformats.org/officeDocument/2006/relationships/hyperlink" Target="http://www.hvezdaren.org/index.php?option=com_content&amp;view=article&amp;id=31&amp;Itemid=23" TargetMode="External"/><Relationship Id="rId11" Type="http://schemas.openxmlformats.org/officeDocument/2006/relationships/hyperlink" Target="https://www.google.com/url?sa=i&amp;source=images&amp;cd=&amp;cad=rja&amp;uact=8&amp;ved=2ahUKEwjeycyKvrXlAhWFEVAKHR9KAMIQjB16BAgBEAM&amp;url=http://eng.hlohovec.sk/monuments.phtml?id3%3D96549&amp;psig=AOvVaw1XR1gfqdZBYZOIQkO3tM3T&amp;ust=1572022593416490" TargetMode="External"/><Relationship Id="rId5" Type="http://schemas.openxmlformats.org/officeDocument/2006/relationships/hyperlink" Target="https://sk.wikipedia.org/wiki/Hlohovec" TargetMode="External"/><Relationship Id="rId15" Type="http://schemas.openxmlformats.org/officeDocument/2006/relationships/hyperlink" Target="http://slovakia.travel/vlastivedne-muzeum-v-hlohovci" TargetMode="External"/><Relationship Id="rId10" Type="http://schemas.openxmlformats.org/officeDocument/2006/relationships/hyperlink" Target="http://www.bobinsvet.eu/zaujmove_cinnosti/sporotvobranna/geocaching/12_hlohovsky%20zamok.htm" TargetMode="External"/><Relationship Id="rId4" Type="http://schemas.openxmlformats.org/officeDocument/2006/relationships/hyperlink" Target="http://eng.hlohovec.sk/hlohovec.phtml?id3=46888" TargetMode="External"/><Relationship Id="rId9" Type="http://schemas.openxmlformats.org/officeDocument/2006/relationships/hyperlink" Target="https://profil.kultury.sk/en/empire-theatre-in-hlohovec/" TargetMode="External"/><Relationship Id="rId14" Type="http://schemas.openxmlformats.org/officeDocument/2006/relationships/hyperlink" Target="http://muzeumhlohovec.sk/kontak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A71EB2-4628-4D57-8FB1-6494D76AF4CD}"/>
              </a:ext>
            </a:extLst>
          </p:cNvPr>
          <p:cNvSpPr>
            <a:spLocks noGrp="1"/>
          </p:cNvSpPr>
          <p:nvPr>
            <p:ph type="ctrTitle"/>
          </p:nvPr>
        </p:nvSpPr>
        <p:spPr>
          <a:xfrm>
            <a:off x="768627" y="1803405"/>
            <a:ext cx="11078816" cy="1825096"/>
          </a:xfrm>
        </p:spPr>
        <p:txBody>
          <a:bodyPr/>
          <a:lstStyle/>
          <a:p>
            <a:r>
              <a:rPr lang="sk-SK"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sk-SK" b="1" dirty="0" err="1">
                <a:solidFill>
                  <a:schemeClr val="tx1">
                    <a:lumMod val="95000"/>
                    <a:lumOff val="5000"/>
                  </a:schemeClr>
                </a:solidFill>
                <a:latin typeface="Times New Roman" panose="02020603050405020304" pitchFamily="18" charset="0"/>
                <a:cs typeface="Times New Roman" panose="02020603050405020304" pitchFamily="18" charset="0"/>
              </a:rPr>
              <a:t>Welcome</a:t>
            </a:r>
            <a:r>
              <a:rPr lang="sk-SK" b="1"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sk-SK" b="1" dirty="0" err="1">
                <a:solidFill>
                  <a:schemeClr val="tx1">
                    <a:lumMod val="95000"/>
                    <a:lumOff val="5000"/>
                  </a:schemeClr>
                </a:solidFill>
                <a:latin typeface="Times New Roman" panose="02020603050405020304" pitchFamily="18" charset="0"/>
                <a:cs typeface="Times New Roman" panose="02020603050405020304" pitchFamily="18" charset="0"/>
              </a:rPr>
              <a:t>our</a:t>
            </a:r>
            <a:r>
              <a:rPr lang="sk-SK"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sk-SK" b="1" dirty="0" err="1">
                <a:solidFill>
                  <a:schemeClr val="tx1">
                    <a:lumMod val="95000"/>
                    <a:lumOff val="5000"/>
                  </a:schemeClr>
                </a:solidFill>
                <a:latin typeface="Times New Roman" panose="02020603050405020304" pitchFamily="18" charset="0"/>
                <a:cs typeface="Times New Roman" panose="02020603050405020304" pitchFamily="18" charset="0"/>
              </a:rPr>
              <a:t>town</a:t>
            </a:r>
            <a:r>
              <a:rPr lang="sk-SK"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3" name="Podnadpis 2">
            <a:extLst>
              <a:ext uri="{FF2B5EF4-FFF2-40B4-BE49-F238E27FC236}">
                <a16:creationId xmlns:a16="http://schemas.microsoft.com/office/drawing/2014/main" id="{6056C794-B72D-49CD-B58B-B558C859BC07}"/>
              </a:ext>
            </a:extLst>
          </p:cNvPr>
          <p:cNvSpPr>
            <a:spLocks noGrp="1"/>
          </p:cNvSpPr>
          <p:nvPr>
            <p:ph type="subTitle" idx="1"/>
          </p:nvPr>
        </p:nvSpPr>
        <p:spPr>
          <a:xfrm>
            <a:off x="1371600" y="3628501"/>
            <a:ext cx="9448800" cy="685800"/>
          </a:xfrm>
        </p:spPr>
        <p:txBody>
          <a:bodyPr>
            <a:noAutofit/>
          </a:bodyPr>
          <a:lstStyle/>
          <a:p>
            <a:r>
              <a:rPr lang="sk-SK" sz="4800" b="1" dirty="0">
                <a:latin typeface="Times New Roman" panose="02020603050405020304" pitchFamily="18" charset="0"/>
                <a:cs typeface="Times New Roman" panose="02020603050405020304" pitchFamily="18" charset="0"/>
              </a:rPr>
              <a:t>                     Hlohovec</a:t>
            </a:r>
          </a:p>
        </p:txBody>
      </p:sp>
      <p:pic>
        <p:nvPicPr>
          <p:cNvPr id="4" name="Positive Pop - AShamaluevMusic">
            <a:hlinkClick r:id="" action="ppaction://media"/>
            <a:extLst>
              <a:ext uri="{FF2B5EF4-FFF2-40B4-BE49-F238E27FC236}">
                <a16:creationId xmlns:a16="http://schemas.microsoft.com/office/drawing/2014/main" id="{EE24DBAA-B1CF-411E-B4AF-686D6514AD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9114525"/>
      </p:ext>
    </p:extLst>
  </p:cSld>
  <p:clrMapOvr>
    <a:masterClrMapping/>
  </p:clrMapOvr>
  <mc:AlternateContent xmlns:mc="http://schemas.openxmlformats.org/markup-compatibility/2006" xmlns:p14="http://schemas.microsoft.com/office/powerpoint/2010/main">
    <mc:Choice Requires="p14">
      <p:transition spd="slow" p14:dur="20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F32472-D280-4A1D-95FE-A1A293761ED6}"/>
              </a:ext>
            </a:extLst>
          </p:cNvPr>
          <p:cNvSpPr>
            <a:spLocks noGrp="1"/>
          </p:cNvSpPr>
          <p:nvPr>
            <p:ph type="title"/>
          </p:nvPr>
        </p:nvSpPr>
        <p:spPr>
          <a:xfrm>
            <a:off x="673100" y="947530"/>
            <a:ext cx="10515600" cy="536802"/>
          </a:xfrm>
        </p:spPr>
        <p:txBody>
          <a:bodyPr>
            <a:normAutofit fontScale="90000"/>
          </a:bodyPr>
          <a:lstStyle/>
          <a:p>
            <a:r>
              <a:rPr lang="en" b="1" dirty="0">
                <a:latin typeface="Times New Roman"/>
                <a:cs typeface="Times New Roman"/>
              </a:rPr>
              <a:t>Attraction</a:t>
            </a:r>
            <a:r>
              <a:rPr lang="sk-SK" b="1" dirty="0">
                <a:latin typeface="Times New Roman"/>
                <a:cs typeface="Times New Roman"/>
              </a:rPr>
              <a:t> in </a:t>
            </a:r>
            <a:r>
              <a:rPr lang="sk-SK" b="1" dirty="0" err="1">
                <a:latin typeface="Times New Roman"/>
                <a:cs typeface="Times New Roman"/>
              </a:rPr>
              <a:t>the</a:t>
            </a:r>
            <a:r>
              <a:rPr lang="sk-SK" b="1" dirty="0">
                <a:latin typeface="Times New Roman"/>
                <a:cs typeface="Times New Roman"/>
              </a:rPr>
              <a:t> </a:t>
            </a:r>
            <a:r>
              <a:rPr lang="sk-SK" b="1" dirty="0" err="1">
                <a:latin typeface="Times New Roman"/>
                <a:cs typeface="Times New Roman"/>
              </a:rPr>
              <a:t>Castle</a:t>
            </a:r>
            <a:r>
              <a:rPr lang="sk-SK" b="1" dirty="0">
                <a:latin typeface="Times New Roman"/>
                <a:cs typeface="Times New Roman"/>
              </a:rPr>
              <a:t> </a:t>
            </a:r>
            <a:r>
              <a:rPr lang="sk-SK" b="1" dirty="0" err="1">
                <a:latin typeface="Times New Roman"/>
                <a:cs typeface="Times New Roman"/>
              </a:rPr>
              <a:t>Garden</a:t>
            </a:r>
            <a:endParaRPr lang="sk-SK" b="1" dirty="0">
              <a:latin typeface="Times New Roman"/>
              <a:cs typeface="Times New Roman"/>
            </a:endParaRPr>
          </a:p>
        </p:txBody>
      </p:sp>
      <p:sp>
        <p:nvSpPr>
          <p:cNvPr id="3" name="Zástupný objekt pre obsah 2">
            <a:extLst>
              <a:ext uri="{FF2B5EF4-FFF2-40B4-BE49-F238E27FC236}">
                <a16:creationId xmlns:a16="http://schemas.microsoft.com/office/drawing/2014/main" id="{A6E1A096-3E2A-49A1-ABBC-A50ABBD4E3B6}"/>
              </a:ext>
            </a:extLst>
          </p:cNvPr>
          <p:cNvSpPr>
            <a:spLocks noGrp="1"/>
          </p:cNvSpPr>
          <p:nvPr>
            <p:ph idx="1"/>
          </p:nvPr>
        </p:nvSpPr>
        <p:spPr>
          <a:xfrm>
            <a:off x="673100" y="702366"/>
            <a:ext cx="10845800" cy="3856936"/>
          </a:xfrm>
        </p:spPr>
        <p:txBody>
          <a:bodyPr vert="horz" lIns="91440" tIns="45720" rIns="91440" bIns="45720" rtlCol="0" anchor="t">
            <a:normAutofit fontScale="92500"/>
          </a:bodyPr>
          <a:lstStyle/>
          <a:p>
            <a:endParaRPr lang="en" b="1" dirty="0">
              <a:latin typeface="Times New Roman"/>
              <a:cs typeface="Times New Roman"/>
            </a:endParaRPr>
          </a:p>
          <a:p>
            <a:endParaRPr lang="en" b="1" dirty="0">
              <a:latin typeface="Times New Roman"/>
              <a:cs typeface="Times New Roman"/>
            </a:endParaRPr>
          </a:p>
          <a:p>
            <a:r>
              <a:rPr lang="en" sz="2800" b="1" dirty="0">
                <a:latin typeface="Times New Roman" panose="02020603050405020304" pitchFamily="18" charset="0"/>
                <a:cs typeface="Times New Roman" panose="02020603050405020304" pitchFamily="18" charset="0"/>
              </a:rPr>
              <a:t>A unique discovery was made near the former upper gate of the Castle Garden. </a:t>
            </a:r>
            <a:endParaRPr lang="sk-SK" sz="2800" b="1" dirty="0">
              <a:latin typeface="Times New Roman" panose="02020603050405020304" pitchFamily="18" charset="0"/>
              <a:cs typeface="Times New Roman" panose="02020603050405020304" pitchFamily="18" charset="0"/>
            </a:endParaRPr>
          </a:p>
          <a:p>
            <a:r>
              <a:rPr lang="en" sz="2800" b="1" dirty="0">
                <a:latin typeface="Times New Roman" panose="02020603050405020304" pitchFamily="18" charset="0"/>
                <a:cs typeface="Times New Roman" panose="02020603050405020304" pitchFamily="18" charset="0"/>
              </a:rPr>
              <a:t>In the words of the director of the Homeland</a:t>
            </a:r>
            <a:r>
              <a:rPr lang="en" sz="2800" b="1" dirty="0">
                <a:latin typeface="Times New Roman" panose="02020603050405020304" pitchFamily="18" charset="0"/>
                <a:ea typeface="+mn-lt"/>
                <a:cs typeface="Times New Roman" panose="02020603050405020304" pitchFamily="18" charset="0"/>
              </a:rPr>
              <a:t> Museum</a:t>
            </a:r>
            <a:r>
              <a:rPr lang="en" sz="2800" b="1" dirty="0">
                <a:latin typeface="Times New Roman" panose="02020603050405020304" pitchFamily="18" charset="0"/>
                <a:cs typeface="Times New Roman" panose="02020603050405020304" pitchFamily="18" charset="0"/>
              </a:rPr>
              <a:t> in Hlohovec, a magnificently equipped old Hungarian grave from the 10th century was found here.</a:t>
            </a:r>
            <a:endParaRPr lang="sk-SK" sz="2800" b="1" dirty="0">
              <a:latin typeface="Times New Roman" panose="02020603050405020304" pitchFamily="18" charset="0"/>
              <a:cs typeface="Times New Roman" panose="02020603050405020304" pitchFamily="18" charset="0"/>
            </a:endParaRPr>
          </a:p>
          <a:p>
            <a:r>
              <a:rPr lang="en" sz="2800" b="1" dirty="0">
                <a:latin typeface="Times New Roman" panose="02020603050405020304" pitchFamily="18" charset="0"/>
                <a:cs typeface="Times New Roman" panose="02020603050405020304" pitchFamily="18" charset="0"/>
              </a:rPr>
              <a:t> Shortly after its discovery, it was found in the collections of the National Museum in Budapest, where we can still admire them to this day.</a:t>
            </a:r>
            <a:endParaRPr lang="sk-SK" sz="2800" b="1" dirty="0">
              <a:latin typeface="Times New Roman" panose="02020603050405020304" pitchFamily="18" charset="0"/>
              <a:cs typeface="Times New Roman" panose="02020603050405020304" pitchFamily="18" charset="0"/>
            </a:endParaRPr>
          </a:p>
        </p:txBody>
      </p:sp>
      <p:pic>
        <p:nvPicPr>
          <p:cNvPr id="1026" name="Picture 2" descr="Výsledok vyhľadávania obrázkov pre dopyt brána do zamockej zahrady hlohovec&quot;">
            <a:extLst>
              <a:ext uri="{FF2B5EF4-FFF2-40B4-BE49-F238E27FC236}">
                <a16:creationId xmlns:a16="http://schemas.microsoft.com/office/drawing/2014/main" id="{C2846052-6DE1-4F1F-8ED0-5B0B4E96B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774" y="4559301"/>
            <a:ext cx="3889374" cy="190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57110"/>
      </p:ext>
    </p:extLst>
  </p:cSld>
  <p:clrMapOvr>
    <a:masterClrMapping/>
  </p:clrMapOvr>
  <mc:AlternateContent xmlns:mc="http://schemas.openxmlformats.org/markup-compatibility/2006" xmlns:p14="http://schemas.microsoft.com/office/powerpoint/2010/main">
    <mc:Choice Requires="p14">
      <p:transition spd="slow" p14:dur="2250" advClick="0" advTm="28000">
        <p14:warp dir="in"/>
      </p:transition>
    </mc:Choice>
    <mc:Fallback xmlns="">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4B6E0D-BA79-46DF-B155-EA3A5F0D80BB}"/>
              </a:ext>
            </a:extLst>
          </p:cNvPr>
          <p:cNvSpPr>
            <a:spLocks noGrp="1"/>
          </p:cNvSpPr>
          <p:nvPr>
            <p:ph type="ctrTitle"/>
          </p:nvPr>
        </p:nvSpPr>
        <p:spPr>
          <a:xfrm>
            <a:off x="524256" y="4767072"/>
            <a:ext cx="7629144" cy="1430528"/>
          </a:xfrm>
        </p:spPr>
        <p:txBody>
          <a:bodyPr vert="horz" lIns="91440" tIns="45720" rIns="91440" bIns="45720" rtlCol="0" anchor="ctr">
            <a:normAutofit/>
          </a:bodyPr>
          <a:lstStyle/>
          <a:p>
            <a:r>
              <a:rPr lang="en-US" sz="4800" b="1" kern="1200" dirty="0">
                <a:solidFill>
                  <a:schemeClr val="tx1">
                    <a:lumMod val="95000"/>
                    <a:lumOff val="5000"/>
                  </a:schemeClr>
                </a:solidFill>
                <a:latin typeface="Times New Roman" panose="02020603050405020304" pitchFamily="18" charset="0"/>
                <a:cs typeface="Times New Roman" panose="02020603050405020304" pitchFamily="18" charset="0"/>
              </a:rPr>
              <a:t>Museum in </a:t>
            </a:r>
            <a:r>
              <a:rPr lang="en-US" sz="4800" b="1" kern="1200" dirty="0" err="1">
                <a:solidFill>
                  <a:schemeClr val="tx1">
                    <a:lumMod val="95000"/>
                    <a:lumOff val="5000"/>
                  </a:schemeClr>
                </a:solidFill>
                <a:latin typeface="Times New Roman" panose="02020603050405020304" pitchFamily="18" charset="0"/>
                <a:cs typeface="Times New Roman" panose="02020603050405020304" pitchFamily="18" charset="0"/>
              </a:rPr>
              <a:t>Hlohovec</a:t>
            </a:r>
            <a:endParaRPr lang="en-US" sz="48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Podnadpis 2">
            <a:extLst>
              <a:ext uri="{FF2B5EF4-FFF2-40B4-BE49-F238E27FC236}">
                <a16:creationId xmlns:a16="http://schemas.microsoft.com/office/drawing/2014/main" id="{CDA3D20E-8544-471E-9F1A-103EE5D78B9F}"/>
              </a:ext>
            </a:extLst>
          </p:cNvPr>
          <p:cNvSpPr>
            <a:spLocks noGrp="1"/>
          </p:cNvSpPr>
          <p:nvPr>
            <p:ph type="subTitle" idx="1"/>
          </p:nvPr>
        </p:nvSpPr>
        <p:spPr>
          <a:xfrm>
            <a:off x="8243005" y="2145819"/>
            <a:ext cx="3424739" cy="4852362"/>
          </a:xfrm>
        </p:spPr>
        <p:txBody>
          <a:bodyPr vert="horz" lIns="91440" tIns="45720" rIns="91440" bIns="45720" rtlCol="0" anchor="ctr">
            <a:normAutofit/>
          </a:bodyPr>
          <a:lstStyle/>
          <a:p>
            <a:pPr algn="l"/>
            <a:r>
              <a:rPr lang="en-US" sz="2000" b="1" kern="1200" dirty="0">
                <a:latin typeface="Times New Roman" panose="02020603050405020304" pitchFamily="18" charset="0"/>
                <a:cs typeface="Times New Roman" panose="02020603050405020304" pitchFamily="18" charset="0"/>
              </a:rPr>
              <a:t>Dominika </a:t>
            </a:r>
          </a:p>
          <a:p>
            <a:pPr algn="l"/>
            <a:r>
              <a:rPr lang="en-US" sz="2000" b="1" kern="1200" dirty="0" err="1">
                <a:latin typeface="Times New Roman" panose="02020603050405020304" pitchFamily="18" charset="0"/>
                <a:cs typeface="Times New Roman" panose="02020603050405020304" pitchFamily="18" charset="0"/>
              </a:rPr>
              <a:t>Ema</a:t>
            </a:r>
            <a:r>
              <a:rPr lang="en-US" sz="2000" b="1" kern="1200" dirty="0">
                <a:latin typeface="Times New Roman" panose="02020603050405020304" pitchFamily="18" charset="0"/>
                <a:cs typeface="Times New Roman" panose="02020603050405020304" pitchFamily="18" charset="0"/>
              </a:rPr>
              <a:t> </a:t>
            </a:r>
          </a:p>
          <a:p>
            <a:pPr algn="l"/>
            <a:r>
              <a:rPr lang="en-US" sz="2000" b="1" kern="1200" dirty="0" err="1">
                <a:latin typeface="Times New Roman" panose="02020603050405020304" pitchFamily="18" charset="0"/>
                <a:cs typeface="Times New Roman" panose="02020603050405020304" pitchFamily="18" charset="0"/>
              </a:rPr>
              <a:t>Lenka</a:t>
            </a:r>
            <a:r>
              <a:rPr lang="en-US" sz="2000" b="1" kern="1200" dirty="0">
                <a:latin typeface="Times New Roman" panose="02020603050405020304" pitchFamily="18" charset="0"/>
                <a:cs typeface="Times New Roman" panose="02020603050405020304" pitchFamily="18" charset="0"/>
              </a:rPr>
              <a:t> </a:t>
            </a:r>
          </a:p>
          <a:p>
            <a:pPr algn="l"/>
            <a:r>
              <a:rPr lang="en-US" sz="2000" b="1" kern="1200" dirty="0" err="1">
                <a:latin typeface="Times New Roman" panose="02020603050405020304" pitchFamily="18" charset="0"/>
                <a:cs typeface="Times New Roman" panose="02020603050405020304" pitchFamily="18" charset="0"/>
              </a:rPr>
              <a:t>Patrícia</a:t>
            </a:r>
            <a:r>
              <a:rPr lang="en-US" sz="2000" b="1" kern="1200" dirty="0">
                <a:latin typeface="Times New Roman" panose="02020603050405020304" pitchFamily="18" charset="0"/>
                <a:cs typeface="Times New Roman" panose="02020603050405020304" pitchFamily="18" charset="0"/>
              </a:rPr>
              <a:t> </a:t>
            </a:r>
          </a:p>
          <a:p>
            <a:pPr algn="l"/>
            <a:r>
              <a:rPr lang="en-US" sz="2000" b="1" kern="1200" dirty="0" err="1">
                <a:latin typeface="Times New Roman" panose="02020603050405020304" pitchFamily="18" charset="0"/>
                <a:cs typeface="Times New Roman" panose="02020603050405020304" pitchFamily="18" charset="0"/>
              </a:rPr>
              <a:t>Alžbeta</a:t>
            </a:r>
            <a:r>
              <a:rPr lang="en-US" sz="2000" b="1" kern="1200" dirty="0">
                <a:latin typeface="Times New Roman" panose="02020603050405020304" pitchFamily="18" charset="0"/>
                <a:cs typeface="Times New Roman" panose="02020603050405020304" pitchFamily="18" charset="0"/>
              </a:rPr>
              <a:t> </a:t>
            </a:r>
          </a:p>
          <a:p>
            <a:pPr algn="l"/>
            <a:r>
              <a:rPr lang="en-US" sz="2000" b="1" kern="1200" dirty="0">
                <a:latin typeface="Times New Roman" panose="02020603050405020304" pitchFamily="18" charset="0"/>
                <a:cs typeface="Times New Roman" panose="02020603050405020304" pitchFamily="18" charset="0"/>
              </a:rPr>
              <a:t>Nina </a:t>
            </a:r>
          </a:p>
        </p:txBody>
      </p:sp>
      <p:pic>
        <p:nvPicPr>
          <p:cNvPr id="2050" name="Picture 2" descr="Súvisiaci obrázok">
            <a:extLst>
              <a:ext uri="{FF2B5EF4-FFF2-40B4-BE49-F238E27FC236}">
                <a16:creationId xmlns:a16="http://schemas.microsoft.com/office/drawing/2014/main" id="{AF5F5993-E88C-47D8-9E9B-792F672D9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93"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12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Click="0" advTm="7000">
        <p15:prstTrans prst="origami"/>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3CB951-573D-4D34-A98B-A99E769064EB}"/>
              </a:ext>
            </a:extLst>
          </p:cNvPr>
          <p:cNvSpPr>
            <a:spLocks noGrp="1"/>
          </p:cNvSpPr>
          <p:nvPr>
            <p:ph type="title"/>
          </p:nvPr>
        </p:nvSpPr>
        <p:spPr>
          <a:xfrm>
            <a:off x="838200" y="631825"/>
            <a:ext cx="10515600" cy="1325563"/>
          </a:xfrm>
        </p:spPr>
        <p:txBody>
          <a:bodyPr>
            <a:normAutofit/>
          </a:bodyPr>
          <a:lstStyle/>
          <a:p>
            <a:r>
              <a:rPr lang="sk-SK" sz="4400" b="1" dirty="0" err="1">
                <a:latin typeface="Times New Roman" panose="02020603050405020304" pitchFamily="18" charset="0"/>
                <a:cs typeface="Times New Roman" panose="02020603050405020304" pitchFamily="18" charset="0"/>
              </a:rPr>
              <a:t>History</a:t>
            </a:r>
            <a:r>
              <a:rPr lang="sk-SK" sz="4400" b="1" dirty="0">
                <a:latin typeface="Times New Roman" panose="02020603050405020304" pitchFamily="18" charset="0"/>
                <a:cs typeface="Times New Roman" panose="02020603050405020304" pitchFamily="18" charset="0"/>
              </a:rPr>
              <a:t> of </a:t>
            </a:r>
            <a:r>
              <a:rPr lang="sk-SK" sz="4400" b="1" dirty="0" err="1">
                <a:latin typeface="Times New Roman" panose="02020603050405020304" pitchFamily="18" charset="0"/>
                <a:cs typeface="Times New Roman" panose="02020603050405020304" pitchFamily="18" charset="0"/>
              </a:rPr>
              <a:t>the</a:t>
            </a:r>
            <a:r>
              <a:rPr lang="sk-SK" sz="4400" b="1" dirty="0">
                <a:latin typeface="Times New Roman" panose="02020603050405020304" pitchFamily="18" charset="0"/>
                <a:cs typeface="Times New Roman" panose="02020603050405020304" pitchFamily="18" charset="0"/>
              </a:rPr>
              <a:t> </a:t>
            </a:r>
            <a:r>
              <a:rPr lang="sk-SK" sz="4400" b="1" dirty="0" err="1">
                <a:latin typeface="Times New Roman" panose="02020603050405020304" pitchFamily="18" charset="0"/>
                <a:cs typeface="Times New Roman" panose="02020603050405020304" pitchFamily="18" charset="0"/>
              </a:rPr>
              <a:t>museum</a:t>
            </a:r>
            <a:endParaRPr lang="sk-SK" sz="4400" b="1" dirty="0">
              <a:latin typeface="Times New Roman" panose="02020603050405020304" pitchFamily="18" charset="0"/>
              <a:cs typeface="Times New Roman" panose="02020603050405020304" pitchFamily="18" charset="0"/>
            </a:endParaRPr>
          </a:p>
        </p:txBody>
      </p:sp>
      <p:sp>
        <p:nvSpPr>
          <p:cNvPr id="3" name="Zástupný objekt pre obsah 2">
            <a:extLst>
              <a:ext uri="{FF2B5EF4-FFF2-40B4-BE49-F238E27FC236}">
                <a16:creationId xmlns:a16="http://schemas.microsoft.com/office/drawing/2014/main" id="{AAFB988C-6685-4E35-99D2-F632AB363072}"/>
              </a:ext>
            </a:extLst>
          </p:cNvPr>
          <p:cNvSpPr>
            <a:spLocks noGrp="1"/>
          </p:cNvSpPr>
          <p:nvPr>
            <p:ph idx="1"/>
          </p:nvPr>
        </p:nvSpPr>
        <p:spPr>
          <a:xfrm>
            <a:off x="838200" y="2149990"/>
            <a:ext cx="9220200" cy="3871762"/>
          </a:xfrm>
        </p:spPr>
        <p:txBody>
          <a:bodyPr>
            <a:noAutofit/>
          </a:bodyPr>
          <a:lstStyle/>
          <a:p>
            <a:r>
              <a:rPr lang="en-US" sz="2800" b="1" dirty="0">
                <a:latin typeface="Times New Roman" panose="02020603050405020304" pitchFamily="18" charset="0"/>
                <a:cs typeface="Times New Roman" panose="02020603050405020304" pitchFamily="18" charset="0"/>
              </a:rPr>
              <a:t>Homeland Museum in </a:t>
            </a:r>
            <a:r>
              <a:rPr lang="en-US" sz="2800" b="1" dirty="0" err="1">
                <a:latin typeface="Times New Roman" panose="02020603050405020304" pitchFamily="18" charset="0"/>
                <a:cs typeface="Times New Roman" panose="02020603050405020304" pitchFamily="18" charset="0"/>
              </a:rPr>
              <a:t>Hlohovec</a:t>
            </a:r>
            <a:r>
              <a:rPr lang="en-US" sz="2800" b="1" dirty="0">
                <a:latin typeface="Times New Roman" panose="02020603050405020304" pitchFamily="18" charset="0"/>
                <a:cs typeface="Times New Roman" panose="02020603050405020304" pitchFamily="18" charset="0"/>
              </a:rPr>
              <a:t> is located in the building of the Franciscan monastery on the Franciscan Square in </a:t>
            </a:r>
            <a:r>
              <a:rPr lang="en-US" sz="2800" b="1" dirty="0" err="1">
                <a:latin typeface="Times New Roman" panose="02020603050405020304" pitchFamily="18" charset="0"/>
                <a:cs typeface="Times New Roman" panose="02020603050405020304" pitchFamily="18" charset="0"/>
              </a:rPr>
              <a:t>Hlohovec</a:t>
            </a:r>
            <a:r>
              <a:rPr lang="en-US" sz="2800" b="1" dirty="0">
                <a:latin typeface="Times New Roman" panose="02020603050405020304" pitchFamily="18" charset="0"/>
                <a:cs typeface="Times New Roman" panose="02020603050405020304" pitchFamily="18" charset="0"/>
              </a:rPr>
              <a:t>.</a:t>
            </a:r>
            <a:endParaRPr lang="sk-SK"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The monastery was built in 1492 next to the ancient chapel of All Saints</a:t>
            </a:r>
          </a:p>
          <a:p>
            <a:r>
              <a:rPr lang="en-US" sz="2800" b="1" dirty="0">
                <a:latin typeface="Times New Roman" panose="02020603050405020304" pitchFamily="18" charset="0"/>
                <a:cs typeface="Times New Roman" panose="02020603050405020304" pitchFamily="18" charset="0"/>
              </a:rPr>
              <a:t>Since 1959, after the reconstruction in the building was established Homeland Museum </a:t>
            </a:r>
            <a:endParaRPr lang="sk-SK"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After 1990, the Franciscans returned to a part of the monastery building</a:t>
            </a:r>
            <a:endParaRPr lang="sk-SK" sz="2800" b="1" dirty="0">
              <a:latin typeface="Times New Roman" panose="02020603050405020304" pitchFamily="18" charset="0"/>
              <a:cs typeface="Times New Roman" panose="02020603050405020304" pitchFamily="18" charset="0"/>
            </a:endParaRPr>
          </a:p>
        </p:txBody>
      </p:sp>
      <p:pic>
        <p:nvPicPr>
          <p:cNvPr id="2050" name="Picture 2" descr="Výsledok vyhľadávania obrázkov pre dopyt Hlohovec  informacie&quot;">
            <a:extLst>
              <a:ext uri="{FF2B5EF4-FFF2-40B4-BE49-F238E27FC236}">
                <a16:creationId xmlns:a16="http://schemas.microsoft.com/office/drawing/2014/main" id="{09D28F77-A52F-4DF9-BE2C-B8633DECD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39223"/>
            <a:ext cx="2019300" cy="1518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85222"/>
      </p:ext>
    </p:extLst>
  </p:cSld>
  <p:clrMapOvr>
    <a:masterClrMapping/>
  </p:clrMapOvr>
  <mc:AlternateContent xmlns:mc="http://schemas.openxmlformats.org/markup-compatibility/2006" xmlns:p14="http://schemas.microsoft.com/office/powerpoint/2010/main">
    <mc:Choice Requires="p14">
      <p:transition spd="slow" p14:dur="2250" advClick="0" advTm="23000">
        <p14:warp dir="in"/>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4EB1EE-E8C2-4503-974B-6C451127B95B}"/>
              </a:ext>
            </a:extLst>
          </p:cNvPr>
          <p:cNvSpPr>
            <a:spLocks noGrp="1"/>
          </p:cNvSpPr>
          <p:nvPr>
            <p:ph type="title"/>
          </p:nvPr>
        </p:nvSpPr>
        <p:spPr>
          <a:xfrm>
            <a:off x="619760" y="764373"/>
            <a:ext cx="6832600" cy="1293028"/>
          </a:xfrm>
        </p:spPr>
        <p:txBody>
          <a:bodyPr>
            <a:normAutofit/>
          </a:bodyPr>
          <a:lstStyle/>
          <a:p>
            <a:r>
              <a:rPr lang="sk-SK" sz="4000" b="1" dirty="0" err="1">
                <a:latin typeface="Times New Roman" panose="02020603050405020304" pitchFamily="18" charset="0"/>
                <a:cs typeface="Times New Roman" panose="02020603050405020304" pitchFamily="18" charset="0"/>
              </a:rPr>
              <a:t>Museum</a:t>
            </a:r>
            <a:endParaRPr lang="sk-SK" sz="4000" b="1" dirty="0">
              <a:latin typeface="Times New Roman" panose="02020603050405020304" pitchFamily="18" charset="0"/>
              <a:cs typeface="Times New Roman" panose="02020603050405020304" pitchFamily="18" charset="0"/>
            </a:endParaRPr>
          </a:p>
        </p:txBody>
      </p:sp>
      <p:sp>
        <p:nvSpPr>
          <p:cNvPr id="3" name="Zástupný objekt pre obsah 2">
            <a:extLst>
              <a:ext uri="{FF2B5EF4-FFF2-40B4-BE49-F238E27FC236}">
                <a16:creationId xmlns:a16="http://schemas.microsoft.com/office/drawing/2014/main" id="{AA1DCF8B-6CAC-4B04-B8A3-61385B1BEE4F}"/>
              </a:ext>
            </a:extLst>
          </p:cNvPr>
          <p:cNvSpPr>
            <a:spLocks noGrp="1"/>
          </p:cNvSpPr>
          <p:nvPr>
            <p:ph idx="1"/>
          </p:nvPr>
        </p:nvSpPr>
        <p:spPr>
          <a:xfrm>
            <a:off x="619760" y="2057401"/>
            <a:ext cx="6832600" cy="4489173"/>
          </a:xfrm>
        </p:spPr>
        <p:txBody>
          <a:bodyPr>
            <a:noAutofit/>
          </a:bodyPr>
          <a:lstStyle/>
          <a:p>
            <a:r>
              <a:rPr lang="en-US" sz="2800" b="1" dirty="0">
                <a:latin typeface="Times New Roman" panose="02020603050405020304" pitchFamily="18" charset="0"/>
                <a:cs typeface="Times New Roman" panose="02020603050405020304" pitchFamily="18" charset="0"/>
              </a:rPr>
              <a:t>The museum belongs to typical regional museums of its character. </a:t>
            </a:r>
            <a:endParaRPr lang="sk-SK" sz="2800" b="1" dirty="0">
              <a:latin typeface="Times New Roman" panose="02020603050405020304" pitchFamily="18" charset="0"/>
              <a:cs typeface="Times New Roman" panose="02020603050405020304" pitchFamily="18" charset="0"/>
            </a:endParaRPr>
          </a:p>
          <a:p>
            <a:r>
              <a:rPr lang="sk-SK" sz="2800" b="1" dirty="0" err="1">
                <a:latin typeface="Times New Roman" panose="02020603050405020304" pitchFamily="18" charset="0"/>
                <a:cs typeface="Times New Roman" panose="02020603050405020304" pitchFamily="18" charset="0"/>
              </a:rPr>
              <a:t>It</a:t>
            </a:r>
            <a:r>
              <a:rPr lang="sk-SK" sz="2800" b="1" dirty="0">
                <a:latin typeface="Times New Roman" panose="02020603050405020304" pitchFamily="18" charset="0"/>
                <a:cs typeface="Times New Roman" panose="02020603050405020304" pitchFamily="18" charset="0"/>
              </a:rPr>
              <a:t> m</a:t>
            </a:r>
            <a:r>
              <a:rPr lang="en-US" sz="2800" b="1" dirty="0" err="1">
                <a:latin typeface="Times New Roman" panose="02020603050405020304" pitchFamily="18" charset="0"/>
                <a:cs typeface="Times New Roman" panose="02020603050405020304" pitchFamily="18" charset="0"/>
              </a:rPr>
              <a:t>anages</a:t>
            </a:r>
            <a:r>
              <a:rPr lang="en-US" sz="2800" b="1" dirty="0">
                <a:latin typeface="Times New Roman" panose="02020603050405020304" pitchFamily="18" charset="0"/>
                <a:cs typeface="Times New Roman" panose="02020603050405020304" pitchFamily="18" charset="0"/>
              </a:rPr>
              <a:t> collections of social and natural sciences.</a:t>
            </a:r>
            <a:endParaRPr lang="sk-SK"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It has an extensive collection of entomology and a valuable collection of regional history, ethnography and archeology.</a:t>
            </a:r>
            <a:endParaRPr lang="sk-SK"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sk-SK" sz="2800" b="1" dirty="0" err="1">
                <a:latin typeface="Times New Roman" panose="02020603050405020304" pitchFamily="18" charset="0"/>
                <a:cs typeface="Times New Roman" panose="02020603050405020304" pitchFamily="18" charset="0"/>
              </a:rPr>
              <a:t>It</a:t>
            </a:r>
            <a:r>
              <a:rPr lang="en-US" sz="2800" b="1" dirty="0">
                <a:latin typeface="Times New Roman" panose="02020603050405020304" pitchFamily="18" charset="0"/>
                <a:cs typeface="Times New Roman" panose="02020603050405020304" pitchFamily="18" charset="0"/>
              </a:rPr>
              <a:t> owns an interesting collection of mushroom models.</a:t>
            </a:r>
            <a:endParaRPr lang="sk-SK" sz="2800" b="1" dirty="0">
              <a:latin typeface="Times New Roman" panose="02020603050405020304" pitchFamily="18" charset="0"/>
              <a:cs typeface="Times New Roman" panose="02020603050405020304" pitchFamily="18" charset="0"/>
            </a:endParaRPr>
          </a:p>
        </p:txBody>
      </p:sp>
      <p:pic>
        <p:nvPicPr>
          <p:cNvPr id="3074" name="Picture 2" descr="Výsledok vyhľadávania obrázkov pre dopyt muzeum v hc expozicie">
            <a:extLst>
              <a:ext uri="{FF2B5EF4-FFF2-40B4-BE49-F238E27FC236}">
                <a16:creationId xmlns:a16="http://schemas.microsoft.com/office/drawing/2014/main" id="{5DF91A08-D873-4C48-AA3C-3DC2F6467B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033" r="-4" b="-4"/>
          <a:stretch/>
        </p:blipFill>
        <p:spPr bwMode="auto">
          <a:xfrm>
            <a:off x="7861238" y="933693"/>
            <a:ext cx="3644962" cy="23774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úvisiaci obrázok">
            <a:extLst>
              <a:ext uri="{FF2B5EF4-FFF2-40B4-BE49-F238E27FC236}">
                <a16:creationId xmlns:a16="http://schemas.microsoft.com/office/drawing/2014/main" id="{56D14A54-A8E1-4E9B-9C9A-CC5B0420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7" r="9662" b="2"/>
          <a:stretch/>
        </p:blipFill>
        <p:spPr bwMode="auto">
          <a:xfrm>
            <a:off x="7861238" y="3588301"/>
            <a:ext cx="3644962"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413113"/>
      </p:ext>
    </p:extLst>
  </p:cSld>
  <p:clrMapOvr>
    <a:masterClrMapping/>
  </p:clrMapOvr>
  <mc:AlternateContent xmlns:mc="http://schemas.openxmlformats.org/markup-compatibility/2006" xmlns:p14="http://schemas.microsoft.com/office/powerpoint/2010/main">
    <mc:Choice Requires="p14">
      <p:transition spd="slow" p14:dur="2000" advTm="25000">
        <p14:warp dir="in"/>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p:cTn id="15" dur="1000" fill="hold"/>
                                        <p:tgtEl>
                                          <p:spTgt spid="3076"/>
                                        </p:tgtEl>
                                        <p:attrNameLst>
                                          <p:attrName>ppt_w</p:attrName>
                                        </p:attrNameLst>
                                      </p:cBhvr>
                                      <p:tavLst>
                                        <p:tav tm="0">
                                          <p:val>
                                            <p:fltVal val="0"/>
                                          </p:val>
                                        </p:tav>
                                        <p:tav tm="100000">
                                          <p:val>
                                            <p:strVal val="#ppt_w"/>
                                          </p:val>
                                        </p:tav>
                                      </p:tavLst>
                                    </p:anim>
                                    <p:anim calcmode="lin" valueType="num">
                                      <p:cBhvr>
                                        <p:cTn id="16" dur="1000" fill="hold"/>
                                        <p:tgtEl>
                                          <p:spTgt spid="3076"/>
                                        </p:tgtEl>
                                        <p:attrNameLst>
                                          <p:attrName>ppt_h</p:attrName>
                                        </p:attrNameLst>
                                      </p:cBhvr>
                                      <p:tavLst>
                                        <p:tav tm="0">
                                          <p:val>
                                            <p:fltVal val="0"/>
                                          </p:val>
                                        </p:tav>
                                        <p:tav tm="100000">
                                          <p:val>
                                            <p:strVal val="#ppt_h"/>
                                          </p:val>
                                        </p:tav>
                                      </p:tavLst>
                                    </p:anim>
                                    <p:anim calcmode="lin" valueType="num">
                                      <p:cBhvr>
                                        <p:cTn id="17" dur="1000" fill="hold"/>
                                        <p:tgtEl>
                                          <p:spTgt spid="3076"/>
                                        </p:tgtEl>
                                        <p:attrNameLst>
                                          <p:attrName>style.rotation</p:attrName>
                                        </p:attrNameLst>
                                      </p:cBhvr>
                                      <p:tavLst>
                                        <p:tav tm="0">
                                          <p:val>
                                            <p:fltVal val="90"/>
                                          </p:val>
                                        </p:tav>
                                        <p:tav tm="100000">
                                          <p:val>
                                            <p:fltVal val="0"/>
                                          </p:val>
                                        </p:tav>
                                      </p:tavLst>
                                    </p:anim>
                                    <p:animEffect transition="in" filter="fade">
                                      <p:cBhvr>
                                        <p:cTn id="18"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ED8B73-D343-4557-9469-791C60A03F6E}"/>
              </a:ext>
            </a:extLst>
          </p:cNvPr>
          <p:cNvSpPr>
            <a:spLocks noGrp="1"/>
          </p:cNvSpPr>
          <p:nvPr>
            <p:ph type="ctrTitle"/>
          </p:nvPr>
        </p:nvSpPr>
        <p:spPr>
          <a:xfrm>
            <a:off x="1446356" y="1773238"/>
            <a:ext cx="9418320" cy="1655762"/>
          </a:xfrm>
        </p:spPr>
        <p:txBody>
          <a:bodyPr>
            <a:normAutofit/>
          </a:bodyPr>
          <a:lstStyle/>
          <a:p>
            <a:r>
              <a:rPr lang="en-GB" sz="7200"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ea typeface="Microsoft YaHei Light" panose="020B0502040204020203" pitchFamily="34" charset="-122"/>
                <a:cs typeface="Times New Roman" panose="02020603050405020304" pitchFamily="18" charset="0"/>
              </a:rPr>
              <a:t>Empire Theatre</a:t>
            </a:r>
          </a:p>
        </p:txBody>
      </p:sp>
      <p:sp>
        <p:nvSpPr>
          <p:cNvPr id="3" name="Podnadpis 2">
            <a:extLst>
              <a:ext uri="{FF2B5EF4-FFF2-40B4-BE49-F238E27FC236}">
                <a16:creationId xmlns:a16="http://schemas.microsoft.com/office/drawing/2014/main" id="{F02585EF-E6E3-4E63-8970-DCC694D0681E}"/>
              </a:ext>
            </a:extLst>
          </p:cNvPr>
          <p:cNvSpPr>
            <a:spLocks noGrp="1"/>
          </p:cNvSpPr>
          <p:nvPr>
            <p:ph type="subTitle" idx="1"/>
          </p:nvPr>
        </p:nvSpPr>
        <p:spPr>
          <a:xfrm>
            <a:off x="3220278" y="3509963"/>
            <a:ext cx="7447722" cy="2506524"/>
          </a:xfrm>
        </p:spPr>
        <p:txBody>
          <a:bodyPr>
            <a:normAutofit/>
          </a:bodyPr>
          <a:lstStyle/>
          <a:p>
            <a:endParaRPr lang="sk-SK" dirty="0">
              <a:solidFill>
                <a:schemeClr val="bg1">
                  <a:lumMod val="50000"/>
                  <a:lumOff val="50000"/>
                </a:schemeClr>
              </a:solidFill>
              <a:effectLst>
                <a:outerShdw blurRad="38100" dist="38100" dir="2700000" algn="tl">
                  <a:srgbClr val="000000">
                    <a:alpha val="43137"/>
                  </a:srgbClr>
                </a:outerShdw>
              </a:effectLst>
              <a:latin typeface="Arial Black" panose="020B0A04020102020204" pitchFamily="34" charset="0"/>
            </a:endParaRPr>
          </a:p>
          <a:p>
            <a:r>
              <a:rPr lang="sk-SK"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Lucia</a:t>
            </a:r>
          </a:p>
          <a:p>
            <a:r>
              <a:rPr lang="sk-SK"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Alžbeta</a:t>
            </a:r>
            <a:endParaRPr lang="sk-SK"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sk-SK"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Martin S</a:t>
            </a:r>
            <a:endParaRPr lang="sk-SK"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sk-SK"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Martin </a:t>
            </a:r>
          </a:p>
          <a:p>
            <a:r>
              <a:rPr lang="sk-SK"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Diana</a:t>
            </a:r>
          </a:p>
        </p:txBody>
      </p:sp>
      <p:pic>
        <p:nvPicPr>
          <p:cNvPr id="4" name="Obrázok 3">
            <a:extLst>
              <a:ext uri="{FF2B5EF4-FFF2-40B4-BE49-F238E27FC236}">
                <a16:creationId xmlns:a16="http://schemas.microsoft.com/office/drawing/2014/main" id="{96497A29-CD33-499A-B746-DAF124164788}"/>
              </a:ext>
            </a:extLst>
          </p:cNvPr>
          <p:cNvPicPr>
            <a:picLocks noChangeAspect="1"/>
          </p:cNvPicPr>
          <p:nvPr/>
        </p:nvPicPr>
        <p:blipFill>
          <a:blip r:embed="rId2"/>
          <a:stretch>
            <a:fillRect/>
          </a:stretch>
        </p:blipFill>
        <p:spPr>
          <a:xfrm>
            <a:off x="4972453" y="3676148"/>
            <a:ext cx="3943371" cy="2628914"/>
          </a:xfrm>
          <a:prstGeom prst="rect">
            <a:avLst/>
          </a:prstGeom>
        </p:spPr>
      </p:pic>
    </p:spTree>
    <p:extLst>
      <p:ext uri="{BB962C8B-B14F-4D97-AF65-F5344CB8AC3E}">
        <p14:creationId xmlns:p14="http://schemas.microsoft.com/office/powerpoint/2010/main" val="4158677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7000">
        <p15:prstTrans prst="origami"/>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úvisiaci obrázok">
            <a:extLst>
              <a:ext uri="{FF2B5EF4-FFF2-40B4-BE49-F238E27FC236}">
                <a16:creationId xmlns:a16="http://schemas.microsoft.com/office/drawing/2014/main" id="{FA508CB5-6239-4764-8A66-4161C503B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1194" y="1908733"/>
            <a:ext cx="2950321" cy="1831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3FA81678-4C0D-464E-9C73-4CC210901EDE}"/>
              </a:ext>
            </a:extLst>
          </p:cNvPr>
          <p:cNvSpPr>
            <a:spLocks noGrp="1"/>
          </p:cNvSpPr>
          <p:nvPr>
            <p:ph type="title"/>
          </p:nvPr>
        </p:nvSpPr>
        <p:spPr>
          <a:xfrm>
            <a:off x="1069367" y="454070"/>
            <a:ext cx="9692640" cy="1325562"/>
          </a:xfrm>
        </p:spPr>
        <p:txBody>
          <a:bodyPr/>
          <a:lstStyle/>
          <a:p>
            <a:r>
              <a:rPr lang="en-GB" b="1" dirty="0">
                <a:latin typeface="Times New Roman" panose="02020603050405020304" pitchFamily="18" charset="0"/>
                <a:cs typeface="Times New Roman" panose="02020603050405020304" pitchFamily="18" charset="0"/>
              </a:rPr>
              <a:t>Interior of the building</a:t>
            </a:r>
          </a:p>
        </p:txBody>
      </p:sp>
      <p:sp>
        <p:nvSpPr>
          <p:cNvPr id="3" name="Zástupný objekt pre obsah 2">
            <a:extLst>
              <a:ext uri="{FF2B5EF4-FFF2-40B4-BE49-F238E27FC236}">
                <a16:creationId xmlns:a16="http://schemas.microsoft.com/office/drawing/2014/main" id="{2527BF4A-2848-4ADB-AAAE-D054140BB9F8}"/>
              </a:ext>
            </a:extLst>
          </p:cNvPr>
          <p:cNvSpPr>
            <a:spLocks noGrp="1"/>
          </p:cNvSpPr>
          <p:nvPr>
            <p:ph idx="1"/>
          </p:nvPr>
        </p:nvSpPr>
        <p:spPr>
          <a:xfrm>
            <a:off x="480485" y="1510748"/>
            <a:ext cx="8027411" cy="5133512"/>
          </a:xfrm>
        </p:spPr>
        <p:txBody>
          <a:bodyPr>
            <a:normAutofit/>
          </a:bodyPr>
          <a:lstStyle/>
          <a:p>
            <a:pPr>
              <a:lnSpc>
                <a:spcPct val="150000"/>
              </a:lnSpc>
            </a:pPr>
            <a:endParaRPr lang="sk-SK" dirty="0"/>
          </a:p>
          <a:p>
            <a:pPr>
              <a:lnSpc>
                <a:spcPct val="30000"/>
              </a:lnSpc>
            </a:pPr>
            <a:endParaRPr lang="sk-SK" sz="2400" b="1" dirty="0">
              <a:latin typeface="Times New Roman" panose="02020603050405020304" pitchFamily="18" charset="0"/>
              <a:cs typeface="Times New Roman" panose="02020603050405020304" pitchFamily="18" charset="0"/>
            </a:endParaRPr>
          </a:p>
          <a:p>
            <a:pPr>
              <a:lnSpc>
                <a:spcPct val="30000"/>
              </a:lnSpc>
            </a:pPr>
            <a:r>
              <a:rPr lang="en-US" sz="2400" b="1" dirty="0">
                <a:latin typeface="Times New Roman" panose="02020603050405020304" pitchFamily="18" charset="0"/>
                <a:cs typeface="Times New Roman" panose="02020603050405020304" pitchFamily="18" charset="0"/>
              </a:rPr>
              <a:t>In the building there are small rooms behind the</a:t>
            </a:r>
            <a:endParaRPr lang="sk-SK" sz="2400" b="1" dirty="0">
              <a:latin typeface="Times New Roman" panose="02020603050405020304" pitchFamily="18" charset="0"/>
              <a:cs typeface="Times New Roman" panose="02020603050405020304" pitchFamily="18" charset="0"/>
            </a:endParaRPr>
          </a:p>
          <a:p>
            <a:pPr marL="180000" indent="0">
              <a:lnSpc>
                <a:spcPct val="30000"/>
              </a:lnSpc>
              <a:buNone/>
            </a:pPr>
            <a:r>
              <a:rPr lang="en-US" sz="2400" b="1" dirty="0">
                <a:latin typeface="Times New Roman" panose="02020603050405020304" pitchFamily="18" charset="0"/>
                <a:cs typeface="Times New Roman" panose="02020603050405020304" pitchFamily="18" charset="0"/>
              </a:rPr>
              <a:t>stage and a spiral-staircase leading to dressing </a:t>
            </a:r>
            <a:endParaRPr lang="sk-SK" sz="2400" b="1" dirty="0">
              <a:latin typeface="Times New Roman" panose="02020603050405020304" pitchFamily="18" charset="0"/>
              <a:cs typeface="Times New Roman" panose="02020603050405020304" pitchFamily="18" charset="0"/>
            </a:endParaRPr>
          </a:p>
          <a:p>
            <a:pPr marL="180000" indent="0">
              <a:lnSpc>
                <a:spcPct val="30000"/>
              </a:lnSpc>
              <a:buNone/>
            </a:pPr>
            <a:r>
              <a:rPr lang="en-US" sz="2400" b="1" dirty="0">
                <a:latin typeface="Times New Roman" panose="02020603050405020304" pitchFamily="18" charset="0"/>
                <a:cs typeface="Times New Roman" panose="02020603050405020304" pitchFamily="18" charset="0"/>
              </a:rPr>
              <a:t>rooms on the first floor.</a:t>
            </a:r>
            <a:endParaRPr lang="sk-SK"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On the back wall of the balcony an original stone fire-place was preserved, today functionless.</a:t>
            </a:r>
            <a:endParaRPr lang="sk-SK" sz="2400" b="1" dirty="0">
              <a:latin typeface="Times New Roman" panose="02020603050405020304" pitchFamily="18" charset="0"/>
              <a:cs typeface="Times New Roman" panose="02020603050405020304" pitchFamily="18" charset="0"/>
            </a:endParaRPr>
          </a:p>
          <a:p>
            <a:r>
              <a:rPr lang="sk-SK" sz="2400" b="1" dirty="0">
                <a:latin typeface="Times New Roman" panose="02020603050405020304" pitchFamily="18" charset="0"/>
                <a:cs typeface="Times New Roman" panose="02020603050405020304" pitchFamily="18" charset="0"/>
              </a:rPr>
              <a:t>T</a:t>
            </a:r>
            <a:r>
              <a:rPr lang="en-US" sz="2400" b="1" dirty="0">
                <a:latin typeface="Times New Roman" panose="02020603050405020304" pitchFamily="18" charset="0"/>
                <a:cs typeface="Times New Roman" panose="02020603050405020304" pitchFamily="18" charset="0"/>
              </a:rPr>
              <a:t>he stage has trough-like vault. The hall is accessible</a:t>
            </a:r>
            <a:r>
              <a:rPr lang="sk-SK"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by two entrances on the back side of the auditorium, the staircase leading to the balcony ends in the same hallway.</a:t>
            </a:r>
            <a:endParaRPr lang="sk-SK"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From the west, behind a glass door, there is a connecting corridor between the theatre and the former riding hall.</a:t>
            </a:r>
          </a:p>
        </p:txBody>
      </p:sp>
      <p:pic>
        <p:nvPicPr>
          <p:cNvPr id="2052" name="Picture 4" descr="Súvisiaci obrázok">
            <a:extLst>
              <a:ext uri="{FF2B5EF4-FFF2-40B4-BE49-F238E27FC236}">
                <a16:creationId xmlns:a16="http://schemas.microsoft.com/office/drawing/2014/main" id="{67AE0F8E-9F57-43D0-897A-F180F93EA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424" y="4305834"/>
            <a:ext cx="2992091" cy="1994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BlokTextu 3">
            <a:extLst>
              <a:ext uri="{FF2B5EF4-FFF2-40B4-BE49-F238E27FC236}">
                <a16:creationId xmlns:a16="http://schemas.microsoft.com/office/drawing/2014/main" id="{9500BFD7-7908-4FAC-ABFC-0BB9E4F43DD7}"/>
              </a:ext>
            </a:extLst>
          </p:cNvPr>
          <p:cNvSpPr txBox="1"/>
          <p:nvPr/>
        </p:nvSpPr>
        <p:spPr>
          <a:xfrm>
            <a:off x="8761194" y="5303198"/>
            <a:ext cx="184731" cy="307777"/>
          </a:xfrm>
          <a:prstGeom prst="rect">
            <a:avLst/>
          </a:prstGeom>
          <a:noFill/>
        </p:spPr>
        <p:txBody>
          <a:bodyPr wrap="none" rtlCol="0">
            <a:spAutoFit/>
          </a:bodyPr>
          <a:lstStyle/>
          <a:p>
            <a:endParaRPr lang="en-US" sz="1400" b="1" i="1" dirty="0">
              <a:latin typeface="Arial Narrow" panose="020B0606020202030204" pitchFamily="34" charset="0"/>
            </a:endParaRPr>
          </a:p>
        </p:txBody>
      </p:sp>
    </p:spTree>
    <p:extLst>
      <p:ext uri="{BB962C8B-B14F-4D97-AF65-F5344CB8AC3E}">
        <p14:creationId xmlns:p14="http://schemas.microsoft.com/office/powerpoint/2010/main" val="3369970220"/>
      </p:ext>
    </p:extLst>
  </p:cSld>
  <p:clrMapOvr>
    <a:masterClrMapping/>
  </p:clrMapOvr>
  <mc:AlternateContent xmlns:mc="http://schemas.openxmlformats.org/markup-compatibility/2006" xmlns:p14="http://schemas.microsoft.com/office/powerpoint/2010/main">
    <mc:Choice Requires="p14">
      <p:transition spd="slow" p14:dur="2250" advClick="0" advTm="30000">
        <p14:warp dir="in"/>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58CC98-6E22-40D7-AD56-8BFFEC593605}"/>
              </a:ext>
            </a:extLst>
          </p:cNvPr>
          <p:cNvSpPr>
            <a:spLocks noGrp="1"/>
          </p:cNvSpPr>
          <p:nvPr>
            <p:ph type="title"/>
          </p:nvPr>
        </p:nvSpPr>
        <p:spPr>
          <a:xfrm>
            <a:off x="802386" y="265053"/>
            <a:ext cx="9692640" cy="1325562"/>
          </a:xfrm>
        </p:spPr>
        <p:txBody>
          <a:bodyPr/>
          <a:lstStyle/>
          <a:p>
            <a:r>
              <a:rPr lang="sk-SK" b="1" dirty="0" err="1">
                <a:latin typeface="Times New Roman" panose="02020603050405020304" pitchFamily="18" charset="0"/>
                <a:cs typeface="Times New Roman" panose="02020603050405020304" pitchFamily="18" charset="0"/>
              </a:rPr>
              <a:t>Outside</a:t>
            </a:r>
            <a:r>
              <a:rPr lang="sk-SK" b="1" dirty="0">
                <a:latin typeface="Times New Roman" panose="02020603050405020304" pitchFamily="18" charset="0"/>
                <a:cs typeface="Times New Roman" panose="02020603050405020304" pitchFamily="18" charset="0"/>
              </a:rPr>
              <a:t> of </a:t>
            </a:r>
            <a:r>
              <a:rPr lang="sk-SK" b="1" dirty="0" err="1">
                <a:latin typeface="Times New Roman" panose="02020603050405020304" pitchFamily="18" charset="0"/>
                <a:cs typeface="Times New Roman" panose="02020603050405020304" pitchFamily="18" charset="0"/>
              </a:rPr>
              <a:t>the</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Theatre</a:t>
            </a:r>
            <a:endParaRPr lang="en-US" b="1" dirty="0">
              <a:latin typeface="Times New Roman" panose="02020603050405020304" pitchFamily="18" charset="0"/>
              <a:cs typeface="Times New Roman" panose="02020603050405020304" pitchFamily="18" charset="0"/>
            </a:endParaRPr>
          </a:p>
        </p:txBody>
      </p:sp>
      <p:sp>
        <p:nvSpPr>
          <p:cNvPr id="3" name="Zástupný objekt pre obsah 2">
            <a:extLst>
              <a:ext uri="{FF2B5EF4-FFF2-40B4-BE49-F238E27FC236}">
                <a16:creationId xmlns:a16="http://schemas.microsoft.com/office/drawing/2014/main" id="{9FE8E6EC-6F3B-4857-9377-F6F586AFEFE6}"/>
              </a:ext>
            </a:extLst>
          </p:cNvPr>
          <p:cNvSpPr>
            <a:spLocks noGrp="1"/>
          </p:cNvSpPr>
          <p:nvPr>
            <p:ph idx="1"/>
          </p:nvPr>
        </p:nvSpPr>
        <p:spPr>
          <a:xfrm>
            <a:off x="395345" y="1391037"/>
            <a:ext cx="6706362" cy="5367571"/>
          </a:xfrm>
        </p:spPr>
        <p:txBody>
          <a:bodyPr>
            <a:normAutofit lnSpcReduction="10000"/>
          </a:bodyPr>
          <a:lstStyle/>
          <a:p>
            <a:pPr>
              <a:lnSpc>
                <a:spcPct val="100000"/>
              </a:lnSpc>
            </a:pPr>
            <a:r>
              <a:rPr lang="en-US" b="1" dirty="0">
                <a:latin typeface="Times New Roman" panose="02020603050405020304" pitchFamily="18" charset="0"/>
                <a:cs typeface="Times New Roman" panose="02020603050405020304" pitchFamily="18" charset="0"/>
              </a:rPr>
              <a:t>The garden was</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founded</a:t>
            </a:r>
            <a:r>
              <a:rPr lang="en-US" b="1" dirty="0">
                <a:latin typeface="Times New Roman" panose="02020603050405020304" pitchFamily="18" charset="0"/>
                <a:cs typeface="Times New Roman" panose="02020603050405020304" pitchFamily="18" charset="0"/>
              </a:rPr>
              <a:t> by </a:t>
            </a:r>
            <a:r>
              <a:rPr lang="sk-SK" b="1" dirty="0" err="1">
                <a:latin typeface="Times New Roman" panose="02020603050405020304" pitchFamily="18" charset="0"/>
                <a:cs typeface="Times New Roman" panose="02020603050405020304" pitchFamily="18" charset="0"/>
              </a:rPr>
              <a:t>Count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Erdődy</a:t>
            </a:r>
            <a:endParaRPr lang="sk-SK" b="1" dirty="0">
              <a:latin typeface="Times New Roman" panose="02020603050405020304" pitchFamily="18" charset="0"/>
              <a:cs typeface="Times New Roman" panose="02020603050405020304" pitchFamily="18" charset="0"/>
            </a:endParaRPr>
          </a:p>
          <a:p>
            <a:pPr>
              <a:lnSpc>
                <a:spcPct val="100000"/>
              </a:lnSpc>
            </a:pPr>
            <a:r>
              <a:rPr lang="en-GB" b="1" dirty="0">
                <a:latin typeface="Times New Roman" panose="02020603050405020304" pitchFamily="18" charset="0"/>
                <a:cs typeface="Times New Roman" panose="02020603050405020304" pitchFamily="18" charset="0"/>
              </a:rPr>
              <a:t>Memorial commemorating the visit of the </a:t>
            </a:r>
            <a:r>
              <a:rPr lang="en-GB" b="1" dirty="0" err="1">
                <a:latin typeface="Times New Roman" panose="02020603050405020304" pitchFamily="18" charset="0"/>
                <a:cs typeface="Times New Roman" panose="02020603050405020304" pitchFamily="18" charset="0"/>
              </a:rPr>
              <a:t>worldfamous</a:t>
            </a:r>
            <a:r>
              <a:rPr lang="en-GB" b="1" dirty="0">
                <a:latin typeface="Times New Roman" panose="02020603050405020304" pitchFamily="18" charset="0"/>
                <a:cs typeface="Times New Roman" panose="02020603050405020304" pitchFamily="18" charset="0"/>
              </a:rPr>
              <a:t> musical composer Ludwig van Beethoven in </a:t>
            </a:r>
            <a:r>
              <a:rPr lang="en-GB" b="1" dirty="0" err="1">
                <a:latin typeface="Times New Roman" panose="02020603050405020304" pitchFamily="18" charset="0"/>
                <a:cs typeface="Times New Roman" panose="02020603050405020304" pitchFamily="18" charset="0"/>
              </a:rPr>
              <a:t>Hlohovec</a:t>
            </a:r>
            <a:r>
              <a:rPr lang="en-GB" b="1" dirty="0">
                <a:latin typeface="Times New Roman" panose="02020603050405020304" pitchFamily="18" charset="0"/>
                <a:cs typeface="Times New Roman" panose="02020603050405020304" pitchFamily="18" charset="0"/>
              </a:rPr>
              <a:t>. During his stay in </a:t>
            </a:r>
            <a:r>
              <a:rPr lang="en-GB" b="1" dirty="0" err="1">
                <a:latin typeface="Times New Roman" panose="02020603050405020304" pitchFamily="18" charset="0"/>
                <a:cs typeface="Times New Roman" panose="02020603050405020304" pitchFamily="18" charset="0"/>
              </a:rPr>
              <a:t>Pieštany</a:t>
            </a:r>
            <a:r>
              <a:rPr lang="en-GB" b="1" dirty="0">
                <a:latin typeface="Times New Roman" panose="02020603050405020304" pitchFamily="18" charset="0"/>
                <a:cs typeface="Times New Roman" panose="02020603050405020304" pitchFamily="18" charset="0"/>
              </a:rPr>
              <a:t>, he visited  </a:t>
            </a:r>
            <a:r>
              <a:rPr lang="en-GB" b="1" dirty="0" err="1">
                <a:latin typeface="Times New Roman" panose="02020603050405020304" pitchFamily="18" charset="0"/>
                <a:cs typeface="Times New Roman" panose="02020603050405020304" pitchFamily="18" charset="0"/>
              </a:rPr>
              <a:t>Hlohovec</a:t>
            </a:r>
            <a:r>
              <a:rPr lang="en-GB" b="1" dirty="0">
                <a:latin typeface="Times New Roman" panose="02020603050405020304" pitchFamily="18" charset="0"/>
                <a:cs typeface="Times New Roman" panose="02020603050405020304" pitchFamily="18" charset="0"/>
              </a:rPr>
              <a:t> mansion of then owner‘s castle, Joseph </a:t>
            </a:r>
            <a:r>
              <a:rPr lang="en-GB" b="1" dirty="0" err="1">
                <a:latin typeface="Times New Roman" panose="02020603050405020304" pitchFamily="18" charset="0"/>
                <a:cs typeface="Times New Roman" panose="02020603050405020304" pitchFamily="18" charset="0"/>
              </a:rPr>
              <a:t>Erdődy</a:t>
            </a:r>
            <a:r>
              <a:rPr lang="en-GB" b="1" dirty="0">
                <a:latin typeface="Times New Roman" panose="02020603050405020304" pitchFamily="18" charset="0"/>
                <a:cs typeface="Times New Roman" panose="02020603050405020304" pitchFamily="18" charset="0"/>
              </a:rPr>
              <a:t>, that gave order to build it. </a:t>
            </a:r>
            <a:endParaRPr lang="sk-SK" b="1" dirty="0">
              <a:latin typeface="Times New Roman" panose="02020603050405020304" pitchFamily="18" charset="0"/>
              <a:cs typeface="Times New Roman" panose="02020603050405020304" pitchFamily="18" charset="0"/>
            </a:endParaRPr>
          </a:p>
          <a:p>
            <a:pPr>
              <a:lnSpc>
                <a:spcPct val="100000"/>
              </a:lnSpc>
            </a:pPr>
            <a:r>
              <a:rPr lang="en-GB" b="1" dirty="0">
                <a:latin typeface="Times New Roman" panose="02020603050405020304" pitchFamily="18" charset="0"/>
                <a:cs typeface="Times New Roman" panose="02020603050405020304" pitchFamily="18" charset="0"/>
              </a:rPr>
              <a:t>Beethoven has just had </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performance</a:t>
            </a:r>
            <a:r>
              <a:rPr lang="sk-SK" b="1"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a</a:t>
            </a:r>
            <a:r>
              <a:rPr lang="sk-SK" b="1" dirty="0">
                <a:latin typeface="Times New Roman" panose="02020603050405020304" pitchFamily="18" charset="0"/>
                <a:cs typeface="Times New Roman" panose="02020603050405020304" pitchFamily="18" charset="0"/>
              </a:rPr>
              <a:t>s a </a:t>
            </a:r>
            <a:r>
              <a:rPr lang="en-GB" b="1" dirty="0">
                <a:latin typeface="Times New Roman" panose="02020603050405020304" pitchFamily="18" charset="0"/>
                <a:cs typeface="Times New Roman" panose="02020603050405020304" pitchFamily="18" charset="0"/>
              </a:rPr>
              <a:t> well-known artist. </a:t>
            </a:r>
            <a:endParaRPr lang="sk-SK" b="1" dirty="0">
              <a:latin typeface="Times New Roman" panose="02020603050405020304" pitchFamily="18" charset="0"/>
              <a:cs typeface="Times New Roman" panose="02020603050405020304" pitchFamily="18" charset="0"/>
            </a:endParaRPr>
          </a:p>
          <a:p>
            <a:pPr>
              <a:lnSpc>
                <a:spcPct val="100000"/>
              </a:lnSpc>
            </a:pPr>
            <a:r>
              <a:rPr lang="en-GB" b="1" dirty="0">
                <a:latin typeface="Times New Roman" panose="02020603050405020304" pitchFamily="18" charset="0"/>
                <a:cs typeface="Times New Roman" panose="02020603050405020304" pitchFamily="18" charset="0"/>
              </a:rPr>
              <a:t>By the end of World War I, Empire Theatre also kept the piano on which Beethoven allegedly played and </a:t>
            </a:r>
            <a:r>
              <a:rPr lang="sk-SK" b="1" dirty="0">
                <a:latin typeface="Times New Roman" panose="02020603050405020304" pitchFamily="18" charset="0"/>
                <a:cs typeface="Times New Roman" panose="02020603050405020304" pitchFamily="18" charset="0"/>
              </a:rPr>
              <a:t> </a:t>
            </a:r>
            <a:r>
              <a:rPr lang="en-GB" b="1" dirty="0">
                <a:latin typeface="Times New Roman" panose="02020603050405020304" pitchFamily="18" charset="0"/>
                <a:cs typeface="Times New Roman" panose="02020603050405020304" pitchFamily="18" charset="0"/>
              </a:rPr>
              <a:t>also a memorable book with his signature. </a:t>
            </a:r>
            <a:endParaRPr lang="sk-SK" b="1" dirty="0">
              <a:latin typeface="Times New Roman" panose="02020603050405020304" pitchFamily="18" charset="0"/>
              <a:cs typeface="Times New Roman" panose="02020603050405020304" pitchFamily="18" charset="0"/>
            </a:endParaRPr>
          </a:p>
          <a:p>
            <a:pPr>
              <a:lnSpc>
                <a:spcPct val="100000"/>
              </a:lnSpc>
            </a:pPr>
            <a:r>
              <a:rPr lang="en-GB" b="1" dirty="0">
                <a:latin typeface="Times New Roman" panose="02020603050405020304" pitchFamily="18" charset="0"/>
                <a:cs typeface="Times New Roman" panose="02020603050405020304" pitchFamily="18" charset="0"/>
              </a:rPr>
              <a:t> The monument with the composer‘s head is  in front of the Empire Theatre building.</a:t>
            </a:r>
            <a:endParaRPr lang="sk-SK" b="1" dirty="0">
              <a:latin typeface="Times New Roman" panose="02020603050405020304" pitchFamily="18" charset="0"/>
              <a:cs typeface="Times New Roman" panose="02020603050405020304" pitchFamily="18" charset="0"/>
            </a:endParaRPr>
          </a:p>
          <a:p>
            <a:pPr>
              <a:lnSpc>
                <a:spcPct val="100000"/>
              </a:lnSpc>
            </a:pPr>
            <a:r>
              <a:rPr lang="en-US" b="1" dirty="0">
                <a:latin typeface="Times New Roman" panose="02020603050405020304" pitchFamily="18" charset="0"/>
                <a:cs typeface="Times New Roman" panose="02020603050405020304" pitchFamily="18" charset="0"/>
              </a:rPr>
              <a:t>On the flower terraces of the park we can find 100 year</a:t>
            </a:r>
            <a:r>
              <a:rPr lang="sk-SK" b="1" dirty="0">
                <a:latin typeface="Times New Roman" panose="02020603050405020304" pitchFamily="18" charset="0"/>
                <a:cs typeface="Times New Roman" panose="02020603050405020304" pitchFamily="18" charset="0"/>
              </a:rPr>
              <a:t>s</a:t>
            </a:r>
            <a:r>
              <a:rPr lang="en-US" b="1" dirty="0">
                <a:latin typeface="Times New Roman" panose="02020603050405020304" pitchFamily="18" charset="0"/>
                <a:cs typeface="Times New Roman" panose="02020603050405020304" pitchFamily="18" charset="0"/>
              </a:rPr>
              <a:t> old yew stands with red poisonous fruits</a:t>
            </a:r>
            <a:endParaRPr lang="sk-SK" b="1" dirty="0">
              <a:latin typeface="Times New Roman" panose="02020603050405020304" pitchFamily="18" charset="0"/>
              <a:cs typeface="Times New Roman" panose="02020603050405020304" pitchFamily="18" charset="0"/>
            </a:endParaRPr>
          </a:p>
          <a:p>
            <a:endParaRPr lang="en-GB" dirty="0"/>
          </a:p>
        </p:txBody>
      </p:sp>
      <p:pic>
        <p:nvPicPr>
          <p:cNvPr id="3074" name="Picture 2" descr="Výsledok vyhľadávania obrázkov pre dopyt beethoven statue hlohovec">
            <a:extLst>
              <a:ext uri="{FF2B5EF4-FFF2-40B4-BE49-F238E27FC236}">
                <a16:creationId xmlns:a16="http://schemas.microsoft.com/office/drawing/2014/main" id="{409FCECD-C03C-4C2E-9AF2-65B755A96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597" y="1470197"/>
            <a:ext cx="3946017" cy="296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Výsledok vyhľadávania obrázkov pre dopyt hlohovec castle gardens">
            <a:extLst>
              <a:ext uri="{FF2B5EF4-FFF2-40B4-BE49-F238E27FC236}">
                <a16:creationId xmlns:a16="http://schemas.microsoft.com/office/drawing/2014/main" id="{714D03BA-8D3D-474E-8924-D8CBC48BF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063" y="4556297"/>
            <a:ext cx="2877568" cy="1876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910018"/>
      </p:ext>
    </p:extLst>
  </p:cSld>
  <p:clrMapOvr>
    <a:masterClrMapping/>
  </p:clrMapOvr>
  <mc:AlternateContent xmlns:mc="http://schemas.openxmlformats.org/markup-compatibility/2006" xmlns:p14="http://schemas.microsoft.com/office/powerpoint/2010/main">
    <mc:Choice Requires="p14">
      <p:transition spd="slow" p14:dur="2250" advClick="0" advTm="33000">
        <p14:warp dir="in"/>
      </p:transition>
    </mc:Choice>
    <mc:Fallback xmlns="">
      <p:transition spd="slow" advClick="0" advTm="3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p:cTn id="15" dur="1000" fill="hold"/>
                                        <p:tgtEl>
                                          <p:spTgt spid="3076"/>
                                        </p:tgtEl>
                                        <p:attrNameLst>
                                          <p:attrName>ppt_w</p:attrName>
                                        </p:attrNameLst>
                                      </p:cBhvr>
                                      <p:tavLst>
                                        <p:tav tm="0">
                                          <p:val>
                                            <p:fltVal val="0"/>
                                          </p:val>
                                        </p:tav>
                                        <p:tav tm="100000">
                                          <p:val>
                                            <p:strVal val="#ppt_w"/>
                                          </p:val>
                                        </p:tav>
                                      </p:tavLst>
                                    </p:anim>
                                    <p:anim calcmode="lin" valueType="num">
                                      <p:cBhvr>
                                        <p:cTn id="16" dur="1000" fill="hold"/>
                                        <p:tgtEl>
                                          <p:spTgt spid="3076"/>
                                        </p:tgtEl>
                                        <p:attrNameLst>
                                          <p:attrName>ppt_h</p:attrName>
                                        </p:attrNameLst>
                                      </p:cBhvr>
                                      <p:tavLst>
                                        <p:tav tm="0">
                                          <p:val>
                                            <p:fltVal val="0"/>
                                          </p:val>
                                        </p:tav>
                                        <p:tav tm="100000">
                                          <p:val>
                                            <p:strVal val="#ppt_h"/>
                                          </p:val>
                                        </p:tav>
                                      </p:tavLst>
                                    </p:anim>
                                    <p:anim calcmode="lin" valueType="num">
                                      <p:cBhvr>
                                        <p:cTn id="17" dur="1000" fill="hold"/>
                                        <p:tgtEl>
                                          <p:spTgt spid="3076"/>
                                        </p:tgtEl>
                                        <p:attrNameLst>
                                          <p:attrName>style.rotation</p:attrName>
                                        </p:attrNameLst>
                                      </p:cBhvr>
                                      <p:tavLst>
                                        <p:tav tm="0">
                                          <p:val>
                                            <p:fltVal val="90"/>
                                          </p:val>
                                        </p:tav>
                                        <p:tav tm="100000">
                                          <p:val>
                                            <p:fltVal val="0"/>
                                          </p:val>
                                        </p:tav>
                                      </p:tavLst>
                                    </p:anim>
                                    <p:animEffect transition="in" filter="fade">
                                      <p:cBhvr>
                                        <p:cTn id="18"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ýsledok vyhľadávania obrázkov pre dopyt empire theater hlohovec">
            <a:extLst>
              <a:ext uri="{FF2B5EF4-FFF2-40B4-BE49-F238E27FC236}">
                <a16:creationId xmlns:a16="http://schemas.microsoft.com/office/drawing/2014/main" id="{BCA9C43C-D1C2-413D-BE66-88D13F1B80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7888" y="3256987"/>
            <a:ext cx="3526028" cy="2644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9C7D9238-834C-43F9-94A8-313C6EF33C8F}"/>
              </a:ext>
            </a:extLst>
          </p:cNvPr>
          <p:cNvSpPr>
            <a:spLocks noGrp="1"/>
          </p:cNvSpPr>
          <p:nvPr>
            <p:ph type="title"/>
          </p:nvPr>
        </p:nvSpPr>
        <p:spPr>
          <a:xfrm>
            <a:off x="1144905" y="-259874"/>
            <a:ext cx="9692640" cy="2837974"/>
          </a:xfrm>
        </p:spPr>
        <p:txBody>
          <a:bodyPr/>
          <a:lstStyle/>
          <a:p>
            <a:r>
              <a:rPr lang="sk-SK" b="1" dirty="0" err="1">
                <a:latin typeface="Times New Roman" panose="02020603050405020304" pitchFamily="18" charset="0"/>
                <a:cs typeface="Times New Roman" panose="02020603050405020304" pitchFamily="18" charset="0"/>
              </a:rPr>
              <a:t>Origin</a:t>
            </a:r>
            <a:r>
              <a:rPr lang="sk-SK" b="1" dirty="0">
                <a:latin typeface="Times New Roman" panose="02020603050405020304" pitchFamily="18" charset="0"/>
                <a:cs typeface="Times New Roman" panose="02020603050405020304" pitchFamily="18" charset="0"/>
              </a:rPr>
              <a:t> of  </a:t>
            </a:r>
            <a:r>
              <a:rPr lang="sk-SK" b="1" dirty="0" err="1">
                <a:latin typeface="Times New Roman" panose="02020603050405020304" pitchFamily="18" charset="0"/>
                <a:cs typeface="Times New Roman" panose="02020603050405020304" pitchFamily="18" charset="0"/>
              </a:rPr>
              <a:t>the</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Empire</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Theatre</a:t>
            </a:r>
            <a:endParaRPr lang="sk-SK" b="1" dirty="0">
              <a:latin typeface="Times New Roman" panose="02020603050405020304" pitchFamily="18" charset="0"/>
              <a:cs typeface="Times New Roman" panose="02020603050405020304" pitchFamily="18" charset="0"/>
            </a:endParaRPr>
          </a:p>
        </p:txBody>
      </p:sp>
      <p:sp>
        <p:nvSpPr>
          <p:cNvPr id="3" name="Zástupný objekt pre obsah 2">
            <a:extLst>
              <a:ext uri="{FF2B5EF4-FFF2-40B4-BE49-F238E27FC236}">
                <a16:creationId xmlns:a16="http://schemas.microsoft.com/office/drawing/2014/main" id="{FDEEF345-6C78-4152-B31B-180A4B9C3C7C}"/>
              </a:ext>
            </a:extLst>
          </p:cNvPr>
          <p:cNvSpPr>
            <a:spLocks noGrp="1"/>
          </p:cNvSpPr>
          <p:nvPr>
            <p:ph idx="1"/>
          </p:nvPr>
        </p:nvSpPr>
        <p:spPr>
          <a:xfrm>
            <a:off x="773305" y="2032000"/>
            <a:ext cx="6770495" cy="3776884"/>
          </a:xfrm>
        </p:spPr>
        <p:txBody>
          <a:bodyPr>
            <a:normAutofit/>
          </a:bodyPr>
          <a:lstStyle/>
          <a:p>
            <a:pPr>
              <a:lnSpc>
                <a:spcPct val="100000"/>
              </a:lnSpc>
            </a:pPr>
            <a:r>
              <a:rPr lang="en-GB" b="1" dirty="0">
                <a:latin typeface="Times New Roman" panose="02020603050405020304" pitchFamily="18" charset="0"/>
                <a:cs typeface="Times New Roman" panose="02020603050405020304" pitchFamily="18" charset="0"/>
              </a:rPr>
              <a:t>Theatre in </a:t>
            </a:r>
            <a:r>
              <a:rPr lang="en-GB" b="1" dirty="0" err="1">
                <a:latin typeface="Times New Roman" panose="02020603050405020304" pitchFamily="18" charset="0"/>
                <a:cs typeface="Times New Roman" panose="02020603050405020304" pitchFamily="18" charset="0"/>
              </a:rPr>
              <a:t>Hlohovec</a:t>
            </a:r>
            <a:r>
              <a:rPr lang="en-GB" b="1" dirty="0">
                <a:latin typeface="Times New Roman" panose="02020603050405020304" pitchFamily="18" charset="0"/>
                <a:cs typeface="Times New Roman" panose="02020603050405020304" pitchFamily="18" charset="0"/>
              </a:rPr>
              <a:t>, was built in 1801-1802 for Joseph </a:t>
            </a:r>
            <a:r>
              <a:rPr lang="en-GB" b="1" dirty="0" err="1">
                <a:latin typeface="Times New Roman" panose="02020603050405020304" pitchFamily="18" charset="0"/>
                <a:cs typeface="Times New Roman" panose="02020603050405020304" pitchFamily="18" charset="0"/>
              </a:rPr>
              <a:t>Erdödy</a:t>
            </a:r>
            <a:endParaRPr lang="en-GB" b="1" dirty="0">
              <a:latin typeface="Times New Roman" panose="02020603050405020304" pitchFamily="18" charset="0"/>
              <a:cs typeface="Times New Roman" panose="02020603050405020304" pitchFamily="18" charset="0"/>
            </a:endParaRPr>
          </a:p>
          <a:p>
            <a:pPr>
              <a:lnSpc>
                <a:spcPct val="100000"/>
              </a:lnSpc>
            </a:pPr>
            <a:r>
              <a:rPr lang="en-GB" b="1" dirty="0">
                <a:latin typeface="Times New Roman" panose="02020603050405020304" pitchFamily="18" charset="0"/>
                <a:cs typeface="Times New Roman" panose="02020603050405020304" pitchFamily="18" charset="0"/>
              </a:rPr>
              <a:t>The </a:t>
            </a:r>
            <a:r>
              <a:rPr lang="en-GB" b="1" dirty="0" err="1">
                <a:latin typeface="Times New Roman" panose="02020603050405020304" pitchFamily="18" charset="0"/>
                <a:cs typeface="Times New Roman" panose="02020603050405020304" pitchFamily="18" charset="0"/>
              </a:rPr>
              <a:t>Hlohovec</a:t>
            </a:r>
            <a:r>
              <a:rPr lang="en-GB" b="1" dirty="0">
                <a:latin typeface="Times New Roman" panose="02020603050405020304" pitchFamily="18" charset="0"/>
                <a:cs typeface="Times New Roman" panose="02020603050405020304" pitchFamily="18" charset="0"/>
              </a:rPr>
              <a:t> Theatre belongs to the group of small private theatres</a:t>
            </a:r>
          </a:p>
          <a:p>
            <a:pPr>
              <a:lnSpc>
                <a:spcPct val="100000"/>
              </a:lnSpc>
            </a:pPr>
            <a:r>
              <a:rPr lang="en-GB" b="1" dirty="0" err="1">
                <a:latin typeface="Times New Roman" panose="02020603050405020304" pitchFamily="18" charset="0"/>
                <a:cs typeface="Times New Roman" panose="02020603050405020304" pitchFamily="18" charset="0"/>
              </a:rPr>
              <a:t>Hlohovec</a:t>
            </a:r>
            <a:r>
              <a:rPr lang="en-GB" b="1" dirty="0">
                <a:latin typeface="Times New Roman" panose="02020603050405020304" pitchFamily="18" charset="0"/>
                <a:cs typeface="Times New Roman" panose="02020603050405020304" pitchFamily="18" charset="0"/>
              </a:rPr>
              <a:t> Theatre is the only example of a theatre of it‘s kind in Slovakia</a:t>
            </a:r>
          </a:p>
          <a:p>
            <a:pPr marL="36000">
              <a:lnSpc>
                <a:spcPct val="100000"/>
              </a:lnSpc>
            </a:pPr>
            <a:r>
              <a:rPr lang="en-GB" b="1" dirty="0">
                <a:latin typeface="Times New Roman" panose="02020603050405020304" pitchFamily="18" charset="0"/>
                <a:cs typeface="Times New Roman" panose="02020603050405020304" pitchFamily="18" charset="0"/>
              </a:rPr>
              <a:t>These theatres were used for private entertainment</a:t>
            </a:r>
          </a:p>
          <a:p>
            <a:endParaRPr lang="sk-SK" dirty="0"/>
          </a:p>
          <a:p>
            <a:endParaRPr lang="sk-SK" dirty="0"/>
          </a:p>
        </p:txBody>
      </p:sp>
      <p:pic>
        <p:nvPicPr>
          <p:cNvPr id="1030" name="Picture 6" descr="Výsledok vyhľadávania obrázkov pre dopyt empire theater hlohovec">
            <a:extLst>
              <a:ext uri="{FF2B5EF4-FFF2-40B4-BE49-F238E27FC236}">
                <a16:creationId xmlns:a16="http://schemas.microsoft.com/office/drawing/2014/main" id="{3E04931F-51E8-40F9-8C00-2E809ABD81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145" y="4995604"/>
            <a:ext cx="2440969" cy="1626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00003"/>
      </p:ext>
    </p:extLst>
  </p:cSld>
  <p:clrMapOvr>
    <a:masterClrMapping/>
  </p:clrMapOvr>
  <mc:AlternateContent xmlns:mc="http://schemas.openxmlformats.org/markup-compatibility/2006" xmlns:p14="http://schemas.microsoft.com/office/powerpoint/2010/main">
    <mc:Choice Requires="p14">
      <p:transition spd="slow" p14:dur="2000" advClick="0" advTm="21000">
        <p14:warp dir="in"/>
      </p:transition>
    </mc:Choice>
    <mc:Fallback xmlns="">
      <p:transition spd="slow" advClick="0" advTm="2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err="1">
                <a:latin typeface="Times New Roman" panose="02020603050405020304" pitchFamily="18" charset="0"/>
                <a:cs typeface="Times New Roman" panose="02020603050405020304" pitchFamily="18" charset="0"/>
              </a:rPr>
              <a:t>Schools</a:t>
            </a:r>
            <a:r>
              <a:rPr lang="sk-SK" b="1" dirty="0">
                <a:latin typeface="Times New Roman" panose="02020603050405020304" pitchFamily="18" charset="0"/>
                <a:cs typeface="Times New Roman" panose="02020603050405020304" pitchFamily="18" charset="0"/>
              </a:rPr>
              <a:t> in Hlohovec</a:t>
            </a:r>
          </a:p>
        </p:txBody>
      </p:sp>
      <p:sp>
        <p:nvSpPr>
          <p:cNvPr id="3" name="Zástupný symbol obsahu 2"/>
          <p:cNvSpPr>
            <a:spLocks noGrp="1"/>
          </p:cNvSpPr>
          <p:nvPr>
            <p:ph idx="1"/>
          </p:nvPr>
        </p:nvSpPr>
        <p:spPr>
          <a:xfrm>
            <a:off x="685800" y="1943100"/>
            <a:ext cx="10820400" cy="4275585"/>
          </a:xfrm>
        </p:spPr>
        <p:txBody>
          <a:bodyPr>
            <a:normAutofit/>
          </a:bodyPr>
          <a:lstStyle/>
          <a:p>
            <a:endParaRPr lang="sk-SK" dirty="0"/>
          </a:p>
          <a:p>
            <a:r>
              <a:rPr lang="sk-SK" b="1" dirty="0" err="1">
                <a:latin typeface="Times New Roman" panose="02020603050405020304" pitchFamily="18" charset="0"/>
                <a:cs typeface="Times New Roman" panose="02020603050405020304" pitchFamily="18" charset="0"/>
              </a:rPr>
              <a:t>There</a:t>
            </a:r>
            <a:r>
              <a:rPr lang="sk-SK" b="1" dirty="0">
                <a:latin typeface="Times New Roman" panose="02020603050405020304" pitchFamily="18" charset="0"/>
                <a:cs typeface="Times New Roman" panose="02020603050405020304" pitchFamily="18" charset="0"/>
              </a:rPr>
              <a:t> are </a:t>
            </a:r>
            <a:r>
              <a:rPr lang="sk-SK" b="1" dirty="0" err="1">
                <a:latin typeface="Times New Roman" panose="02020603050405020304" pitchFamily="18" charset="0"/>
                <a:cs typeface="Times New Roman" panose="02020603050405020304" pitchFamily="18" charset="0"/>
              </a:rPr>
              <a:t>four</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Primary</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Schools</a:t>
            </a:r>
            <a:endParaRPr lang="sk-SK" b="1" dirty="0">
              <a:latin typeface="Times New Roman" panose="02020603050405020304" pitchFamily="18" charset="0"/>
              <a:cs typeface="Times New Roman" panose="02020603050405020304" pitchFamily="18" charset="0"/>
            </a:endParaRPr>
          </a:p>
          <a:p>
            <a:endParaRPr lang="sk-SK" b="1" dirty="0">
              <a:latin typeface="Times New Roman" panose="02020603050405020304" pitchFamily="18" charset="0"/>
              <a:cs typeface="Times New Roman" panose="02020603050405020304" pitchFamily="18" charset="0"/>
            </a:endParaRPr>
          </a:p>
          <a:p>
            <a:endParaRPr lang="sk-SK" b="1" dirty="0">
              <a:latin typeface="Times New Roman" panose="02020603050405020304" pitchFamily="18" charset="0"/>
              <a:cs typeface="Times New Roman" panose="02020603050405020304" pitchFamily="18" charset="0"/>
            </a:endParaRPr>
          </a:p>
          <a:p>
            <a:endParaRPr lang="sk-SK" b="1" dirty="0">
              <a:latin typeface="Times New Roman" panose="02020603050405020304" pitchFamily="18" charset="0"/>
              <a:cs typeface="Times New Roman" panose="02020603050405020304" pitchFamily="18" charset="0"/>
            </a:endParaRPr>
          </a:p>
          <a:p>
            <a:endParaRPr lang="sk-SK" b="1" dirty="0">
              <a:latin typeface="Times New Roman" panose="02020603050405020304" pitchFamily="18" charset="0"/>
              <a:cs typeface="Times New Roman" panose="02020603050405020304" pitchFamily="18" charset="0"/>
            </a:endParaRPr>
          </a:p>
          <a:p>
            <a:endParaRPr lang="sk-SK" b="1" dirty="0">
              <a:latin typeface="Times New Roman" panose="02020603050405020304" pitchFamily="18" charset="0"/>
              <a:cs typeface="Times New Roman" panose="02020603050405020304" pitchFamily="18" charset="0"/>
            </a:endParaRPr>
          </a:p>
          <a:p>
            <a:r>
              <a:rPr lang="sk-SK" b="1" dirty="0" err="1">
                <a:latin typeface="Times New Roman" panose="02020603050405020304" pitchFamily="18" charset="0"/>
                <a:cs typeface="Times New Roman" panose="02020603050405020304" pitchFamily="18" charset="0"/>
              </a:rPr>
              <a:t>There</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is</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one</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Special</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Primary</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School</a:t>
            </a:r>
            <a:r>
              <a:rPr lang="sk-SK" b="1" dirty="0">
                <a:latin typeface="Times New Roman" panose="02020603050405020304" pitchFamily="18" charset="0"/>
                <a:cs typeface="Times New Roman" panose="02020603050405020304" pitchFamily="18" charset="0"/>
              </a:rPr>
              <a:t> </a:t>
            </a:r>
          </a:p>
          <a:p>
            <a:endParaRPr lang="sk-SK" b="1" dirty="0">
              <a:latin typeface="Times New Roman" panose="02020603050405020304" pitchFamily="18" charset="0"/>
              <a:cs typeface="Times New Roman" panose="02020603050405020304" pitchFamily="18" charset="0"/>
            </a:endParaRPr>
          </a:p>
        </p:txBody>
      </p:sp>
      <p:pic>
        <p:nvPicPr>
          <p:cNvPr id="4" name="Obrázok 3" descr="IMG_1495_800_600_0.jpg">
            <a:extLst>
              <a:ext uri="{FF2B5EF4-FFF2-40B4-BE49-F238E27FC236}">
                <a16:creationId xmlns:a16="http://schemas.microsoft.com/office/drawing/2014/main" id="{FA43A63E-6632-4DD2-9B07-9DCB40D882D4}"/>
              </a:ext>
            </a:extLst>
          </p:cNvPr>
          <p:cNvPicPr>
            <a:picLocks noChangeAspect="1"/>
          </p:cNvPicPr>
          <p:nvPr/>
        </p:nvPicPr>
        <p:blipFill>
          <a:blip r:embed="rId2" cstate="print"/>
          <a:stretch>
            <a:fillRect/>
          </a:stretch>
        </p:blipFill>
        <p:spPr>
          <a:xfrm>
            <a:off x="685800" y="3086088"/>
            <a:ext cx="2286016" cy="1714512"/>
          </a:xfrm>
          <a:prstGeom prst="rect">
            <a:avLst/>
          </a:prstGeom>
        </p:spPr>
      </p:pic>
      <p:pic>
        <p:nvPicPr>
          <p:cNvPr id="5" name="Obrázok 4" descr="1-0.jpg">
            <a:extLst>
              <a:ext uri="{FF2B5EF4-FFF2-40B4-BE49-F238E27FC236}">
                <a16:creationId xmlns:a16="http://schemas.microsoft.com/office/drawing/2014/main" id="{4088D090-BA8E-46D2-8085-BC7EE5E1B8D8}"/>
              </a:ext>
            </a:extLst>
          </p:cNvPr>
          <p:cNvPicPr>
            <a:picLocks noChangeAspect="1"/>
          </p:cNvPicPr>
          <p:nvPr/>
        </p:nvPicPr>
        <p:blipFill>
          <a:blip r:embed="rId3" cstate="print"/>
          <a:stretch>
            <a:fillRect/>
          </a:stretch>
        </p:blipFill>
        <p:spPr>
          <a:xfrm>
            <a:off x="3416350" y="3086088"/>
            <a:ext cx="2283043" cy="1714512"/>
          </a:xfrm>
          <a:prstGeom prst="rect">
            <a:avLst/>
          </a:prstGeom>
        </p:spPr>
      </p:pic>
      <p:pic>
        <p:nvPicPr>
          <p:cNvPr id="6" name="Obrázok 5" descr="i_2941437.jpg">
            <a:extLst>
              <a:ext uri="{FF2B5EF4-FFF2-40B4-BE49-F238E27FC236}">
                <a16:creationId xmlns:a16="http://schemas.microsoft.com/office/drawing/2014/main" id="{FD45E74E-7E43-468A-A793-1AE996F49AD0}"/>
              </a:ext>
            </a:extLst>
          </p:cNvPr>
          <p:cNvPicPr>
            <a:picLocks noChangeAspect="1"/>
          </p:cNvPicPr>
          <p:nvPr/>
        </p:nvPicPr>
        <p:blipFill>
          <a:blip r:embed="rId4"/>
          <a:stretch>
            <a:fillRect/>
          </a:stretch>
        </p:blipFill>
        <p:spPr>
          <a:xfrm>
            <a:off x="5989896" y="3086088"/>
            <a:ext cx="2474587" cy="1714512"/>
          </a:xfrm>
          <a:prstGeom prst="rect">
            <a:avLst/>
          </a:prstGeom>
        </p:spPr>
      </p:pic>
      <p:pic>
        <p:nvPicPr>
          <p:cNvPr id="7" name="Obrázok 6" descr="stiahnuť.jpg">
            <a:extLst>
              <a:ext uri="{FF2B5EF4-FFF2-40B4-BE49-F238E27FC236}">
                <a16:creationId xmlns:a16="http://schemas.microsoft.com/office/drawing/2014/main" id="{C2C62743-18DC-4CF8-BCB9-9E1D30073442}"/>
              </a:ext>
            </a:extLst>
          </p:cNvPr>
          <p:cNvPicPr>
            <a:picLocks noChangeAspect="1"/>
          </p:cNvPicPr>
          <p:nvPr/>
        </p:nvPicPr>
        <p:blipFill>
          <a:blip r:embed="rId5"/>
          <a:stretch>
            <a:fillRect/>
          </a:stretch>
        </p:blipFill>
        <p:spPr>
          <a:xfrm>
            <a:off x="8754986" y="3086088"/>
            <a:ext cx="2691245" cy="1714512"/>
          </a:xfrm>
          <a:prstGeom prst="rect">
            <a:avLst/>
          </a:prstGeom>
        </p:spPr>
      </p:pic>
      <p:pic>
        <p:nvPicPr>
          <p:cNvPr id="3076" name="Picture 4">
            <a:extLst>
              <a:ext uri="{FF2B5EF4-FFF2-40B4-BE49-F238E27FC236}">
                <a16:creationId xmlns:a16="http://schemas.microsoft.com/office/drawing/2014/main" id="{78455A54-4C49-4A2E-9B23-5A521CFCE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896" y="5113098"/>
            <a:ext cx="2326536" cy="1744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215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19000">
        <p15:prstTrans prst="origami"/>
      </p:transition>
    </mc:Choice>
    <mc:Fallback xmlns="">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anim calcmode="lin" valueType="num">
                                      <p:cBhvr>
                                        <p:cTn id="39" dur="1000" fill="hold"/>
                                        <p:tgtEl>
                                          <p:spTgt spid="3076"/>
                                        </p:tgtEl>
                                        <p:attrNameLst>
                                          <p:attrName>ppt_w</p:attrName>
                                        </p:attrNameLst>
                                      </p:cBhvr>
                                      <p:tavLst>
                                        <p:tav tm="0">
                                          <p:val>
                                            <p:fltVal val="0"/>
                                          </p:val>
                                        </p:tav>
                                        <p:tav tm="100000">
                                          <p:val>
                                            <p:strVal val="#ppt_w"/>
                                          </p:val>
                                        </p:tav>
                                      </p:tavLst>
                                    </p:anim>
                                    <p:anim calcmode="lin" valueType="num">
                                      <p:cBhvr>
                                        <p:cTn id="40" dur="1000" fill="hold"/>
                                        <p:tgtEl>
                                          <p:spTgt spid="3076"/>
                                        </p:tgtEl>
                                        <p:attrNameLst>
                                          <p:attrName>ppt_h</p:attrName>
                                        </p:attrNameLst>
                                      </p:cBhvr>
                                      <p:tavLst>
                                        <p:tav tm="0">
                                          <p:val>
                                            <p:fltVal val="0"/>
                                          </p:val>
                                        </p:tav>
                                        <p:tav tm="100000">
                                          <p:val>
                                            <p:strVal val="#ppt_h"/>
                                          </p:val>
                                        </p:tav>
                                      </p:tavLst>
                                    </p:anim>
                                    <p:anim calcmode="lin" valueType="num">
                                      <p:cBhvr>
                                        <p:cTn id="41" dur="1000" fill="hold"/>
                                        <p:tgtEl>
                                          <p:spTgt spid="3076"/>
                                        </p:tgtEl>
                                        <p:attrNameLst>
                                          <p:attrName>style.rotation</p:attrName>
                                        </p:attrNameLst>
                                      </p:cBhvr>
                                      <p:tavLst>
                                        <p:tav tm="0">
                                          <p:val>
                                            <p:fltVal val="90"/>
                                          </p:val>
                                        </p:tav>
                                        <p:tav tm="100000">
                                          <p:val>
                                            <p:fltVal val="0"/>
                                          </p:val>
                                        </p:tav>
                                      </p:tavLst>
                                    </p:anim>
                                    <p:animEffect transition="in" filter="fade">
                                      <p:cBhvr>
                                        <p:cTn id="42"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46F8F6-61E6-4523-B049-92C63BF9E9EC}"/>
              </a:ext>
            </a:extLst>
          </p:cNvPr>
          <p:cNvSpPr>
            <a:spLocks noGrp="1"/>
          </p:cNvSpPr>
          <p:nvPr>
            <p:ph type="title"/>
          </p:nvPr>
        </p:nvSpPr>
        <p:spPr/>
        <p:txBody>
          <a:bodyPr/>
          <a:lstStyle/>
          <a:p>
            <a:r>
              <a:rPr lang="sk-SK" b="1" dirty="0" err="1">
                <a:latin typeface="Times New Roman" panose="02020603050405020304" pitchFamily="18" charset="0"/>
                <a:cs typeface="Times New Roman" panose="02020603050405020304" pitchFamily="18" charset="0"/>
              </a:rPr>
              <a:t>Schools</a:t>
            </a:r>
            <a:r>
              <a:rPr lang="sk-SK" b="1" dirty="0">
                <a:latin typeface="Times New Roman" panose="02020603050405020304" pitchFamily="18" charset="0"/>
                <a:cs typeface="Times New Roman" panose="02020603050405020304" pitchFamily="18" charset="0"/>
              </a:rPr>
              <a:t> in Hlohovec</a:t>
            </a:r>
            <a:endParaRPr lang="sk-SK" b="1" dirty="0"/>
          </a:p>
        </p:txBody>
      </p:sp>
      <p:sp>
        <p:nvSpPr>
          <p:cNvPr id="3" name="Zástupný objekt pre obsah 2">
            <a:extLst>
              <a:ext uri="{FF2B5EF4-FFF2-40B4-BE49-F238E27FC236}">
                <a16:creationId xmlns:a16="http://schemas.microsoft.com/office/drawing/2014/main" id="{ACF05106-0B70-4A26-896D-D1858F90C402}"/>
              </a:ext>
            </a:extLst>
          </p:cNvPr>
          <p:cNvSpPr>
            <a:spLocks noGrp="1"/>
          </p:cNvSpPr>
          <p:nvPr>
            <p:ph idx="1"/>
          </p:nvPr>
        </p:nvSpPr>
        <p:spPr>
          <a:xfrm>
            <a:off x="990600" y="2250442"/>
            <a:ext cx="10820400" cy="1412240"/>
          </a:xfrm>
        </p:spPr>
        <p:txBody>
          <a:bodyPr/>
          <a:lstStyle/>
          <a:p>
            <a:r>
              <a:rPr lang="sk-SK" b="1" dirty="0" err="1">
                <a:latin typeface="Times New Roman" panose="02020603050405020304" pitchFamily="18" charset="0"/>
                <a:cs typeface="Times New Roman" panose="02020603050405020304" pitchFamily="18" charset="0"/>
              </a:rPr>
              <a:t>There</a:t>
            </a:r>
            <a:r>
              <a:rPr lang="sk-SK" b="1" dirty="0">
                <a:latin typeface="Times New Roman" panose="02020603050405020304" pitchFamily="18" charset="0"/>
                <a:cs typeface="Times New Roman" panose="02020603050405020304" pitchFamily="18" charset="0"/>
              </a:rPr>
              <a:t> are </a:t>
            </a:r>
            <a:r>
              <a:rPr lang="sk-SK" b="1" dirty="0" err="1">
                <a:latin typeface="Times New Roman" panose="02020603050405020304" pitchFamily="18" charset="0"/>
                <a:cs typeface="Times New Roman" panose="02020603050405020304" pitchFamily="18" charset="0"/>
              </a:rPr>
              <a:t>three</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Secondary</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Schools</a:t>
            </a:r>
            <a:endParaRPr lang="sk-SK" b="1" dirty="0">
              <a:latin typeface="Times New Roman" panose="02020603050405020304" pitchFamily="18" charset="0"/>
              <a:cs typeface="Times New Roman" panose="02020603050405020304" pitchFamily="18" charset="0"/>
            </a:endParaRPr>
          </a:p>
        </p:txBody>
      </p:sp>
      <p:pic>
        <p:nvPicPr>
          <p:cNvPr id="4100" name="Picture 4" descr="Gymnázium Ivana Kupca Hlohovec">
            <a:extLst>
              <a:ext uri="{FF2B5EF4-FFF2-40B4-BE49-F238E27FC236}">
                <a16:creationId xmlns:a16="http://schemas.microsoft.com/office/drawing/2014/main" id="{67BD0192-D5CC-4DFB-9608-14F3725B8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2981961"/>
            <a:ext cx="1717676" cy="17176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ýsledok vyhľadávania obrázkov pre dopyt obchodná akadémia hlohovec">
            <a:extLst>
              <a:ext uri="{FF2B5EF4-FFF2-40B4-BE49-F238E27FC236}">
                <a16:creationId xmlns:a16="http://schemas.microsoft.com/office/drawing/2014/main" id="{60006F72-989B-4515-9B7C-3A22A845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213" y="295656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Výsledok vyhľadávania obrázkov pre dopyt sou frantiska lipku hlohovec&quot;">
            <a:extLst>
              <a:ext uri="{FF2B5EF4-FFF2-40B4-BE49-F238E27FC236}">
                <a16:creationId xmlns:a16="http://schemas.microsoft.com/office/drawing/2014/main" id="{4A629C7C-9CFF-4377-804D-21686D9F09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6" name="Obrázok 5">
            <a:extLst>
              <a:ext uri="{FF2B5EF4-FFF2-40B4-BE49-F238E27FC236}">
                <a16:creationId xmlns:a16="http://schemas.microsoft.com/office/drawing/2014/main" id="{7A935DB2-F74B-41F6-B925-FE1AE3DE503F}"/>
              </a:ext>
            </a:extLst>
          </p:cNvPr>
          <p:cNvPicPr>
            <a:picLocks noChangeAspect="1"/>
          </p:cNvPicPr>
          <p:nvPr/>
        </p:nvPicPr>
        <p:blipFill>
          <a:blip r:embed="rId4"/>
          <a:stretch>
            <a:fillRect/>
          </a:stretch>
        </p:blipFill>
        <p:spPr>
          <a:xfrm>
            <a:off x="7629525" y="2981960"/>
            <a:ext cx="2378075" cy="1779841"/>
          </a:xfrm>
          <a:prstGeom prst="rect">
            <a:avLst/>
          </a:prstGeom>
        </p:spPr>
      </p:pic>
      <p:sp>
        <p:nvSpPr>
          <p:cNvPr id="5" name="BlokTextu 4">
            <a:extLst>
              <a:ext uri="{FF2B5EF4-FFF2-40B4-BE49-F238E27FC236}">
                <a16:creationId xmlns:a16="http://schemas.microsoft.com/office/drawing/2014/main" id="{2D0ED874-C428-446D-A291-D2C6C97F3E31}"/>
              </a:ext>
            </a:extLst>
          </p:cNvPr>
          <p:cNvSpPr txBox="1"/>
          <p:nvPr/>
        </p:nvSpPr>
        <p:spPr>
          <a:xfrm>
            <a:off x="1126435" y="5493319"/>
            <a:ext cx="10072204" cy="369332"/>
          </a:xfrm>
          <a:prstGeom prst="rect">
            <a:avLst/>
          </a:prstGeom>
          <a:noFill/>
        </p:spPr>
        <p:txBody>
          <a:bodyPr wrap="square" rtlCol="0">
            <a:spAutoFit/>
          </a:bodyPr>
          <a:lstStyle/>
          <a:p>
            <a:r>
              <a:rPr lang="sk-SK" b="1" dirty="0" err="1">
                <a:latin typeface="Times New Roman" panose="02020603050405020304" pitchFamily="18" charset="0"/>
                <a:cs typeface="Times New Roman" panose="02020603050405020304" pitchFamily="18" charset="0"/>
              </a:rPr>
              <a:t>Grammar</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School</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Bussiness</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Academy</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Vocational</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School</a:t>
            </a:r>
            <a:r>
              <a:rPr lang="sk-SK"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58525808"/>
      </p:ext>
    </p:extLst>
  </p:cSld>
  <p:clrMapOvr>
    <a:masterClrMapping/>
  </p:clrMapOvr>
  <mc:AlternateContent xmlns:mc="http://schemas.openxmlformats.org/markup-compatibility/2006" xmlns:p14="http://schemas.microsoft.com/office/powerpoint/2010/main">
    <mc:Choice Requires="p14">
      <p:transition spd="slow" p14:dur="2000" advClick="0" advTm="10000">
        <p14:warp dir="in"/>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anim calcmode="lin" valueType="num">
                                      <p:cBhvr>
                                        <p:cTn id="15" dur="1000" fill="hold"/>
                                        <p:tgtEl>
                                          <p:spTgt spid="4102"/>
                                        </p:tgtEl>
                                        <p:attrNameLst>
                                          <p:attrName>ppt_w</p:attrName>
                                        </p:attrNameLst>
                                      </p:cBhvr>
                                      <p:tavLst>
                                        <p:tav tm="0">
                                          <p:val>
                                            <p:fltVal val="0"/>
                                          </p:val>
                                        </p:tav>
                                        <p:tav tm="100000">
                                          <p:val>
                                            <p:strVal val="#ppt_w"/>
                                          </p:val>
                                        </p:tav>
                                      </p:tavLst>
                                    </p:anim>
                                    <p:anim calcmode="lin" valueType="num">
                                      <p:cBhvr>
                                        <p:cTn id="16" dur="1000" fill="hold"/>
                                        <p:tgtEl>
                                          <p:spTgt spid="4102"/>
                                        </p:tgtEl>
                                        <p:attrNameLst>
                                          <p:attrName>ppt_h</p:attrName>
                                        </p:attrNameLst>
                                      </p:cBhvr>
                                      <p:tavLst>
                                        <p:tav tm="0">
                                          <p:val>
                                            <p:fltVal val="0"/>
                                          </p:val>
                                        </p:tav>
                                        <p:tav tm="100000">
                                          <p:val>
                                            <p:strVal val="#ppt_h"/>
                                          </p:val>
                                        </p:tav>
                                      </p:tavLst>
                                    </p:anim>
                                    <p:anim calcmode="lin" valueType="num">
                                      <p:cBhvr>
                                        <p:cTn id="17" dur="1000" fill="hold"/>
                                        <p:tgtEl>
                                          <p:spTgt spid="4102"/>
                                        </p:tgtEl>
                                        <p:attrNameLst>
                                          <p:attrName>style.rotation</p:attrName>
                                        </p:attrNameLst>
                                      </p:cBhvr>
                                      <p:tavLst>
                                        <p:tav tm="0">
                                          <p:val>
                                            <p:fltVal val="90"/>
                                          </p:val>
                                        </p:tav>
                                        <p:tav tm="100000">
                                          <p:val>
                                            <p:fltVal val="0"/>
                                          </p:val>
                                        </p:tav>
                                      </p:tavLst>
                                    </p:anim>
                                    <p:animEffect transition="in" filter="fade">
                                      <p:cBhvr>
                                        <p:cTn id="18" dur="10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7CD2B-DED2-4623-9534-4E642C2390EC}"/>
              </a:ext>
            </a:extLst>
          </p:cNvPr>
          <p:cNvSpPr>
            <a:spLocks noGrp="1"/>
          </p:cNvSpPr>
          <p:nvPr>
            <p:ph type="ctrTitle"/>
          </p:nvPr>
        </p:nvSpPr>
        <p:spPr>
          <a:xfrm>
            <a:off x="1371600" y="702365"/>
            <a:ext cx="9448800" cy="2252870"/>
          </a:xfrm>
        </p:spPr>
        <p:txBody>
          <a:bodyPr/>
          <a:lstStyle/>
          <a:p>
            <a:r>
              <a:rPr lang="sk-SK" b="1" dirty="0">
                <a:latin typeface="Times New Roman" panose="02020603050405020304" pitchFamily="18" charset="0"/>
                <a:cs typeface="Times New Roman" panose="02020603050405020304" pitchFamily="18" charset="0"/>
              </a:rPr>
              <a:t>Hlohovec</a:t>
            </a:r>
          </a:p>
        </p:txBody>
      </p:sp>
      <p:sp>
        <p:nvSpPr>
          <p:cNvPr id="3" name="Podnadpis 2">
            <a:extLst>
              <a:ext uri="{FF2B5EF4-FFF2-40B4-BE49-F238E27FC236}">
                <a16:creationId xmlns:a16="http://schemas.microsoft.com/office/drawing/2014/main" id="{7F4EAA96-2CBA-4DA8-BD0B-056EFA805A35}"/>
              </a:ext>
            </a:extLst>
          </p:cNvPr>
          <p:cNvSpPr>
            <a:spLocks noGrp="1"/>
          </p:cNvSpPr>
          <p:nvPr>
            <p:ph type="subTitle" idx="1"/>
          </p:nvPr>
        </p:nvSpPr>
        <p:spPr>
          <a:xfrm>
            <a:off x="1371599" y="3325586"/>
            <a:ext cx="5580743" cy="2558380"/>
          </a:xfrm>
        </p:spPr>
        <p:txBody>
          <a:bodyPr>
            <a:normAutofit fontScale="85000" lnSpcReduction="20000"/>
          </a:bodyPr>
          <a:lstStyle/>
          <a:p>
            <a:r>
              <a:rPr lang="sk-SK" dirty="0">
                <a:latin typeface="Times New Roman" panose="02020603050405020304" pitchFamily="18" charset="0"/>
                <a:cs typeface="Times New Roman" panose="02020603050405020304" pitchFamily="18" charset="0"/>
              </a:rPr>
              <a:t>                </a:t>
            </a:r>
            <a:r>
              <a:rPr lang="sk-SK" sz="3200" b="1" dirty="0">
                <a:latin typeface="Times New Roman" panose="02020603050405020304" pitchFamily="18" charset="0"/>
                <a:cs typeface="Times New Roman" panose="02020603050405020304" pitchFamily="18" charset="0"/>
              </a:rPr>
              <a:t>OUR TOWN </a:t>
            </a:r>
            <a:r>
              <a:rPr lang="sk-SK" sz="3200" b="1" dirty="0">
                <a:latin typeface="Times New Roman" panose="02020603050405020304" pitchFamily="18" charset="0"/>
                <a:cs typeface="Times New Roman" panose="02020603050405020304" pitchFamily="18" charset="0"/>
                <a:sym typeface="Wingdings" panose="05000000000000000000" pitchFamily="2" charset="2"/>
              </a:rPr>
              <a:t></a:t>
            </a:r>
            <a:endParaRPr lang="sk-SK" sz="3200" b="1" dirty="0">
              <a:latin typeface="Times New Roman" panose="02020603050405020304" pitchFamily="18" charset="0"/>
              <a:cs typeface="Times New Roman" panose="02020603050405020304" pitchFamily="18" charset="0"/>
            </a:endParaRPr>
          </a:p>
          <a:p>
            <a:endParaRPr lang="sk-SK" b="1" dirty="0">
              <a:latin typeface="Times New Roman" panose="02020603050405020304" pitchFamily="18" charset="0"/>
              <a:cs typeface="Times New Roman" panose="02020603050405020304" pitchFamily="18" charset="0"/>
            </a:endParaRPr>
          </a:p>
          <a:p>
            <a:r>
              <a:rPr lang="sk-SK" b="1" dirty="0">
                <a:latin typeface="Times New Roman" panose="02020603050405020304" pitchFamily="18" charset="0"/>
                <a:cs typeface="Times New Roman" panose="02020603050405020304" pitchFamily="18" charset="0"/>
              </a:rPr>
              <a:t>                         Matúš</a:t>
            </a:r>
          </a:p>
          <a:p>
            <a:r>
              <a:rPr lang="sk-SK" b="1" dirty="0">
                <a:latin typeface="Times New Roman" panose="02020603050405020304" pitchFamily="18" charset="0"/>
                <a:cs typeface="Times New Roman" panose="02020603050405020304" pitchFamily="18" charset="0"/>
              </a:rPr>
              <a:t>                         Adam</a:t>
            </a:r>
          </a:p>
          <a:p>
            <a:r>
              <a:rPr lang="sk-SK" b="1" dirty="0">
                <a:latin typeface="Times New Roman" panose="02020603050405020304" pitchFamily="18" charset="0"/>
                <a:cs typeface="Times New Roman" panose="02020603050405020304" pitchFamily="18" charset="0"/>
              </a:rPr>
              <a:t>                         Erik </a:t>
            </a:r>
          </a:p>
          <a:p>
            <a:r>
              <a:rPr lang="sk-SK" b="1" dirty="0">
                <a:latin typeface="Times New Roman" panose="02020603050405020304" pitchFamily="18" charset="0"/>
                <a:cs typeface="Times New Roman" panose="02020603050405020304" pitchFamily="18" charset="0"/>
              </a:rPr>
              <a:t>                         Anton</a:t>
            </a:r>
          </a:p>
          <a:p>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Rachel</a:t>
            </a:r>
            <a:r>
              <a:rPr lang="sk-SK" b="1" dirty="0">
                <a:latin typeface="Times New Roman" panose="02020603050405020304" pitchFamily="18" charset="0"/>
                <a:cs typeface="Times New Roman" panose="02020603050405020304" pitchFamily="18" charset="0"/>
              </a:rPr>
              <a:t> </a:t>
            </a:r>
          </a:p>
          <a:p>
            <a:r>
              <a:rPr lang="sk-SK" b="1" dirty="0">
                <a:latin typeface="Times New Roman" panose="02020603050405020304" pitchFamily="18" charset="0"/>
                <a:cs typeface="Times New Roman" panose="02020603050405020304" pitchFamily="18" charset="0"/>
              </a:rPr>
              <a:t>                         Karolína </a:t>
            </a:r>
          </a:p>
        </p:txBody>
      </p:sp>
      <p:pic>
        <p:nvPicPr>
          <p:cNvPr id="2050" name="Picture 2">
            <a:extLst>
              <a:ext uri="{FF2B5EF4-FFF2-40B4-BE49-F238E27FC236}">
                <a16:creationId xmlns:a16="http://schemas.microsoft.com/office/drawing/2014/main" id="{7C415D59-73AF-40C6-8E44-2E62E71F8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436" y="1695448"/>
            <a:ext cx="4080935" cy="306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281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6000">
        <p15:prstTrans prst="origami"/>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500" fill="hold"/>
                                        <p:tgtEl>
                                          <p:spTgt spid="2050"/>
                                        </p:tgtEl>
                                        <p:attrNameLst>
                                          <p:attrName>ppt_w</p:attrName>
                                        </p:attrNameLst>
                                      </p:cBhvr>
                                      <p:tavLst>
                                        <p:tav tm="0">
                                          <p:val>
                                            <p:fltVal val="0"/>
                                          </p:val>
                                        </p:tav>
                                        <p:tav tm="100000">
                                          <p:val>
                                            <p:strVal val="#ppt_w"/>
                                          </p:val>
                                        </p:tav>
                                      </p:tavLst>
                                    </p:anim>
                                    <p:anim calcmode="lin" valueType="num">
                                      <p:cBhvr>
                                        <p:cTn id="8" dur="1500" fill="hold"/>
                                        <p:tgtEl>
                                          <p:spTgt spid="2050"/>
                                        </p:tgtEl>
                                        <p:attrNameLst>
                                          <p:attrName>ppt_h</p:attrName>
                                        </p:attrNameLst>
                                      </p:cBhvr>
                                      <p:tavLst>
                                        <p:tav tm="0">
                                          <p:val>
                                            <p:fltVal val="0"/>
                                          </p:val>
                                        </p:tav>
                                        <p:tav tm="100000">
                                          <p:val>
                                            <p:strVal val="#ppt_h"/>
                                          </p:val>
                                        </p:tav>
                                      </p:tavLst>
                                    </p:anim>
                                    <p:anim calcmode="lin" valueType="num">
                                      <p:cBhvr>
                                        <p:cTn id="9" dur="1500" fill="hold"/>
                                        <p:tgtEl>
                                          <p:spTgt spid="2050"/>
                                        </p:tgtEl>
                                        <p:attrNameLst>
                                          <p:attrName>style.rotation</p:attrName>
                                        </p:attrNameLst>
                                      </p:cBhvr>
                                      <p:tavLst>
                                        <p:tav tm="0">
                                          <p:val>
                                            <p:fltVal val="90"/>
                                          </p:val>
                                        </p:tav>
                                        <p:tav tm="100000">
                                          <p:val>
                                            <p:fltVal val="0"/>
                                          </p:val>
                                        </p:tav>
                                      </p:tavLst>
                                    </p:anim>
                                    <p:animEffect transition="in" filter="fade">
                                      <p:cBhvr>
                                        <p:cTn id="10" dur="1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89CD1-161B-4639-BFC2-26AE2ABB9544}"/>
              </a:ext>
            </a:extLst>
          </p:cNvPr>
          <p:cNvSpPr>
            <a:spLocks noGrp="1"/>
          </p:cNvSpPr>
          <p:nvPr>
            <p:ph type="title"/>
          </p:nvPr>
        </p:nvSpPr>
        <p:spPr>
          <a:xfrm>
            <a:off x="2108200" y="764373"/>
            <a:ext cx="9398000" cy="1293028"/>
          </a:xfrm>
        </p:spPr>
        <p:txBody>
          <a:bodyPr/>
          <a:lstStyle/>
          <a:p>
            <a:r>
              <a:rPr lang="sk-SK" b="1">
                <a:latin typeface="Times New Roman" panose="02020603050405020304" pitchFamily="18" charset="0"/>
                <a:cs typeface="Times New Roman" panose="02020603050405020304" pitchFamily="18" charset="0"/>
              </a:rPr>
              <a:t>Observatory and Planetarium</a:t>
            </a:r>
            <a:endParaRPr lang="sk-SK" b="1" dirty="0">
              <a:latin typeface="Times New Roman" panose="02020603050405020304" pitchFamily="18" charset="0"/>
              <a:cs typeface="Times New Roman" panose="02020603050405020304" pitchFamily="18" charset="0"/>
            </a:endParaRPr>
          </a:p>
        </p:txBody>
      </p:sp>
      <p:sp>
        <p:nvSpPr>
          <p:cNvPr id="3" name="Zástupný objekt pre obsah 2">
            <a:extLst>
              <a:ext uri="{FF2B5EF4-FFF2-40B4-BE49-F238E27FC236}">
                <a16:creationId xmlns:a16="http://schemas.microsoft.com/office/drawing/2014/main" id="{65DDE91A-74EF-41DF-940D-AE9DB7108F34}"/>
              </a:ext>
            </a:extLst>
          </p:cNvPr>
          <p:cNvSpPr>
            <a:spLocks noGrp="1"/>
          </p:cNvSpPr>
          <p:nvPr>
            <p:ph idx="1"/>
          </p:nvPr>
        </p:nvSpPr>
        <p:spPr>
          <a:xfrm>
            <a:off x="685800" y="2194561"/>
            <a:ext cx="5981700" cy="3444240"/>
          </a:xfrm>
        </p:spPr>
        <p:txBody>
          <a:bodyPr>
            <a:normAutofit/>
          </a:bodyPr>
          <a:lstStyle/>
          <a:p>
            <a:r>
              <a:rPr lang="en-US" b="1" dirty="0">
                <a:latin typeface="Times New Roman" panose="02020603050405020304" pitchFamily="18" charset="0"/>
                <a:cs typeface="Times New Roman" panose="02020603050405020304" pitchFamily="18" charset="0"/>
              </a:rPr>
              <a:t>The observatory is located in the south-west part of the town of </a:t>
            </a:r>
            <a:r>
              <a:rPr lang="en-US" b="1" dirty="0" err="1">
                <a:latin typeface="Times New Roman" panose="02020603050405020304" pitchFamily="18" charset="0"/>
                <a:cs typeface="Times New Roman" panose="02020603050405020304" pitchFamily="18" charset="0"/>
              </a:rPr>
              <a:t>Hlohovec</a:t>
            </a:r>
            <a:r>
              <a:rPr lang="en-US" b="1" dirty="0">
                <a:latin typeface="Times New Roman" panose="02020603050405020304" pitchFamily="18" charset="0"/>
                <a:cs typeface="Times New Roman" panose="02020603050405020304" pitchFamily="18" charset="0"/>
              </a:rPr>
              <a:t>.</a:t>
            </a:r>
            <a:endParaRPr lang="sk-SK"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It is just about 15 minutes on foot from the town square. </a:t>
            </a:r>
            <a:endParaRPr lang="sk-SK"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observatory itself is situated on the top of the hill called </a:t>
            </a:r>
            <a:r>
              <a:rPr lang="en-US" b="1" dirty="0" err="1">
                <a:latin typeface="Times New Roman" panose="02020603050405020304" pitchFamily="18" charset="0"/>
                <a:cs typeface="Times New Roman" panose="02020603050405020304" pitchFamily="18" charset="0"/>
              </a:rPr>
              <a:t>Svinna</a:t>
            </a:r>
            <a:r>
              <a:rPr lang="en-US" b="1" dirty="0">
                <a:latin typeface="Times New Roman" panose="02020603050405020304" pitchFamily="18" charset="0"/>
                <a:cs typeface="Times New Roman" panose="02020603050405020304" pitchFamily="18" charset="0"/>
              </a:rPr>
              <a:t> hora ("Swine hill").</a:t>
            </a:r>
          </a:p>
          <a:p>
            <a:r>
              <a:rPr lang="en-US" b="1" dirty="0" err="1">
                <a:latin typeface="Times New Roman" panose="02020603050405020304" pitchFamily="18" charset="0"/>
                <a:cs typeface="Times New Roman" panose="02020603050405020304" pitchFamily="18" charset="0"/>
              </a:rPr>
              <a:t>Hlohovec</a:t>
            </a:r>
            <a:r>
              <a:rPr lang="en-US" b="1" dirty="0">
                <a:latin typeface="Times New Roman" panose="02020603050405020304" pitchFamily="18" charset="0"/>
                <a:cs typeface="Times New Roman" panose="02020603050405020304" pitchFamily="18" charset="0"/>
              </a:rPr>
              <a:t> is one of the nineteen towns in Slovakia with an observatory and one of the five towns in Slovakia with a planetarium. </a:t>
            </a:r>
            <a:endParaRPr lang="sk-SK" b="1" dirty="0">
              <a:latin typeface="Times New Roman" panose="02020603050405020304" pitchFamily="18" charset="0"/>
              <a:cs typeface="Times New Roman" panose="02020603050405020304" pitchFamily="18" charset="0"/>
            </a:endParaRPr>
          </a:p>
          <a:p>
            <a:endParaRPr lang="sk-SK" dirty="0"/>
          </a:p>
        </p:txBody>
      </p:sp>
      <p:pic>
        <p:nvPicPr>
          <p:cNvPr id="5122" name="Picture 2">
            <a:extLst>
              <a:ext uri="{FF2B5EF4-FFF2-40B4-BE49-F238E27FC236}">
                <a16:creationId xmlns:a16="http://schemas.microsoft.com/office/drawing/2014/main" id="{6AB6EC0A-6D6C-4CE8-BDE5-FA3B44D0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100" y="2941319"/>
            <a:ext cx="2479041" cy="371856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ok 4">
            <a:extLst>
              <a:ext uri="{FF2B5EF4-FFF2-40B4-BE49-F238E27FC236}">
                <a16:creationId xmlns:a16="http://schemas.microsoft.com/office/drawing/2014/main" id="{AAC83E81-765E-446C-833D-DC54EDEB1A7D}"/>
              </a:ext>
            </a:extLst>
          </p:cNvPr>
          <p:cNvPicPr>
            <a:picLocks noChangeAspect="1"/>
          </p:cNvPicPr>
          <p:nvPr/>
        </p:nvPicPr>
        <p:blipFill>
          <a:blip r:embed="rId3"/>
          <a:stretch>
            <a:fillRect/>
          </a:stretch>
        </p:blipFill>
        <p:spPr>
          <a:xfrm>
            <a:off x="9448825" y="1852846"/>
            <a:ext cx="1943075" cy="1293028"/>
          </a:xfrm>
          <a:prstGeom prst="rect">
            <a:avLst/>
          </a:prstGeom>
        </p:spPr>
      </p:pic>
    </p:spTree>
    <p:extLst>
      <p:ext uri="{BB962C8B-B14F-4D97-AF65-F5344CB8AC3E}">
        <p14:creationId xmlns:p14="http://schemas.microsoft.com/office/powerpoint/2010/main" val="222336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22000">
        <p15:prstTrans prst="origami"/>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E623FB-7F3D-452D-8107-4EA955E40BE9}"/>
              </a:ext>
            </a:extLst>
          </p:cNvPr>
          <p:cNvSpPr>
            <a:spLocks noGrp="1"/>
          </p:cNvSpPr>
          <p:nvPr>
            <p:ph type="title"/>
          </p:nvPr>
        </p:nvSpPr>
        <p:spPr>
          <a:xfrm>
            <a:off x="1024495" y="1124701"/>
            <a:ext cx="10144626" cy="2511835"/>
          </a:xfrm>
        </p:spPr>
        <p:txBody>
          <a:bodyPr>
            <a:normAutofit fontScale="90000"/>
          </a:bodyPr>
          <a:lstStyle/>
          <a:p>
            <a:pPr algn="ctr"/>
            <a:r>
              <a:rPr lang="sk-SK" sz="6600" b="1" dirty="0" err="1">
                <a:latin typeface="Times New Roman" panose="02020603050405020304" pitchFamily="18" charset="0"/>
                <a:cs typeface="Times New Roman" panose="02020603050405020304" pitchFamily="18" charset="0"/>
              </a:rPr>
              <a:t>That</a:t>
            </a:r>
            <a:r>
              <a:rPr lang="sk-SK" sz="6600" b="1" dirty="0">
                <a:latin typeface="Times New Roman" panose="02020603050405020304" pitchFamily="18" charset="0"/>
                <a:cs typeface="Times New Roman" panose="02020603050405020304" pitchFamily="18" charset="0"/>
              </a:rPr>
              <a:t>  </a:t>
            </a:r>
            <a:r>
              <a:rPr lang="sk-SK" sz="6600" b="1" dirty="0" err="1">
                <a:latin typeface="Times New Roman" panose="02020603050405020304" pitchFamily="18" charset="0"/>
                <a:cs typeface="Times New Roman" panose="02020603050405020304" pitchFamily="18" charset="0"/>
              </a:rPr>
              <a:t>was</a:t>
            </a:r>
            <a:r>
              <a:rPr lang="sk-SK" sz="6600" b="1" dirty="0">
                <a:latin typeface="Times New Roman" panose="02020603050405020304" pitchFamily="18" charset="0"/>
                <a:cs typeface="Times New Roman" panose="02020603050405020304" pitchFamily="18" charset="0"/>
              </a:rPr>
              <a:t>  </a:t>
            </a:r>
            <a:r>
              <a:rPr lang="sk-SK" sz="6600" b="1" dirty="0" err="1">
                <a:latin typeface="Times New Roman" panose="02020603050405020304" pitchFamily="18" charset="0"/>
                <a:cs typeface="Times New Roman" panose="02020603050405020304" pitchFamily="18" charset="0"/>
              </a:rPr>
              <a:t>our</a:t>
            </a:r>
            <a:r>
              <a:rPr lang="sk-SK" sz="6600" b="1" dirty="0">
                <a:latin typeface="Times New Roman" panose="02020603050405020304" pitchFamily="18" charset="0"/>
                <a:cs typeface="Times New Roman" panose="02020603050405020304" pitchFamily="18" charset="0"/>
              </a:rPr>
              <a:t>  </a:t>
            </a:r>
            <a:r>
              <a:rPr lang="sk-SK" sz="6600" b="1" dirty="0" err="1">
                <a:latin typeface="Times New Roman" panose="02020603050405020304" pitchFamily="18" charset="0"/>
                <a:cs typeface="Times New Roman" panose="02020603050405020304" pitchFamily="18" charset="0"/>
              </a:rPr>
              <a:t>town</a:t>
            </a:r>
            <a:r>
              <a:rPr lang="sk-SK" sz="6600" b="1" dirty="0">
                <a:latin typeface="Times New Roman" panose="02020603050405020304" pitchFamily="18" charset="0"/>
                <a:cs typeface="Times New Roman" panose="02020603050405020304" pitchFamily="18" charset="0"/>
              </a:rPr>
              <a:t>.</a:t>
            </a:r>
            <a:br>
              <a:rPr lang="sk-SK" sz="6600" b="1" dirty="0">
                <a:latin typeface="Times New Roman" panose="02020603050405020304" pitchFamily="18" charset="0"/>
                <a:cs typeface="Times New Roman" panose="02020603050405020304" pitchFamily="18" charset="0"/>
              </a:rPr>
            </a:br>
            <a:r>
              <a:rPr lang="sk-SK" sz="6600" b="1" dirty="0" err="1">
                <a:latin typeface="Times New Roman" panose="02020603050405020304" pitchFamily="18" charset="0"/>
                <a:cs typeface="Times New Roman" panose="02020603050405020304" pitchFamily="18" charset="0"/>
              </a:rPr>
              <a:t>Thank</a:t>
            </a:r>
            <a:r>
              <a:rPr lang="sk-SK" sz="6600" b="1" dirty="0">
                <a:latin typeface="Times New Roman" panose="02020603050405020304" pitchFamily="18" charset="0"/>
                <a:cs typeface="Times New Roman" panose="02020603050405020304" pitchFamily="18" charset="0"/>
              </a:rPr>
              <a:t> </a:t>
            </a:r>
            <a:r>
              <a:rPr lang="sk-SK" sz="6600" b="1" dirty="0" err="1">
                <a:latin typeface="Times New Roman" panose="02020603050405020304" pitchFamily="18" charset="0"/>
                <a:cs typeface="Times New Roman" panose="02020603050405020304" pitchFamily="18" charset="0"/>
              </a:rPr>
              <a:t>you</a:t>
            </a:r>
            <a:r>
              <a:rPr lang="sk-SK" sz="6600" b="1" dirty="0">
                <a:latin typeface="Times New Roman" panose="02020603050405020304" pitchFamily="18" charset="0"/>
                <a:cs typeface="Times New Roman" panose="02020603050405020304" pitchFamily="18" charset="0"/>
              </a:rPr>
              <a:t>.</a:t>
            </a:r>
            <a:endParaRPr lang="sk-SK" sz="6600" b="1" dirty="0"/>
          </a:p>
        </p:txBody>
      </p:sp>
      <p:sp>
        <p:nvSpPr>
          <p:cNvPr id="3" name="Zástupný objekt pre text 2">
            <a:extLst>
              <a:ext uri="{FF2B5EF4-FFF2-40B4-BE49-F238E27FC236}">
                <a16:creationId xmlns:a16="http://schemas.microsoft.com/office/drawing/2014/main" id="{625609DC-6968-4EF7-9A9B-15C2FB2888D1}"/>
              </a:ext>
            </a:extLst>
          </p:cNvPr>
          <p:cNvSpPr>
            <a:spLocks noGrp="1"/>
          </p:cNvSpPr>
          <p:nvPr>
            <p:ph type="body" sz="half" idx="2"/>
          </p:nvPr>
        </p:nvSpPr>
        <p:spPr>
          <a:xfrm>
            <a:off x="1024467" y="4664765"/>
            <a:ext cx="10144654" cy="1364974"/>
          </a:xfrm>
        </p:spPr>
        <p:txBody>
          <a:bodyPr>
            <a:noAutofit/>
          </a:bodyPr>
          <a:lstStyle/>
          <a:p>
            <a:pPr algn="ctr"/>
            <a:r>
              <a:rPr lang="sk-SK" sz="4400" b="1" dirty="0">
                <a:latin typeface="Times New Roman" panose="02020603050405020304" pitchFamily="18" charset="0"/>
                <a:cs typeface="Times New Roman" panose="02020603050405020304" pitchFamily="18" charset="0"/>
              </a:rPr>
              <a:t> </a:t>
            </a:r>
            <a:r>
              <a:rPr lang="sk-SK" sz="8800" b="1" dirty="0">
                <a:latin typeface="Times New Roman" panose="02020603050405020304" pitchFamily="18" charset="0"/>
                <a:cs typeface="Times New Roman" panose="02020603050405020304" pitchFamily="18" charset="0"/>
                <a:sym typeface="Wingdings" panose="05000000000000000000" pitchFamily="2" charset="2"/>
              </a:rPr>
              <a:t></a:t>
            </a:r>
            <a:endParaRPr lang="sk-SK"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56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500" advClick="0" advTm="13000">
        <p15:prstTrans prst="curtains"/>
        <p:sndAc>
          <p:stSnd>
            <p:snd r:embed="rId2" name="voltage.wav"/>
          </p:stSnd>
        </p:sndAc>
      </p:transition>
    </mc:Choice>
    <mc:Fallback xmlns="">
      <p:transition spd="slow" advClick="0" advTm="13000">
        <p:fade/>
        <p:sndAc>
          <p:stSnd>
            <p:snd r:embed="rId3" name="voltag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3A403F-B925-44FD-B14A-627F7B45A52E}"/>
              </a:ext>
            </a:extLst>
          </p:cNvPr>
          <p:cNvSpPr>
            <a:spLocks noGrp="1"/>
          </p:cNvSpPr>
          <p:nvPr>
            <p:ph type="title"/>
          </p:nvPr>
        </p:nvSpPr>
        <p:spPr>
          <a:xfrm>
            <a:off x="1022907" y="1124701"/>
            <a:ext cx="10146186" cy="2511835"/>
          </a:xfrm>
        </p:spPr>
        <p:txBody>
          <a:bodyPr>
            <a:normAutofit/>
          </a:bodyPr>
          <a:lstStyle/>
          <a:p>
            <a:r>
              <a:rPr lang="sk-SK" sz="2000" dirty="0" err="1"/>
              <a:t>Sources</a:t>
            </a:r>
            <a:r>
              <a:rPr lang="sk-SK" sz="2000" dirty="0"/>
              <a:t>:</a:t>
            </a:r>
          </a:p>
        </p:txBody>
      </p:sp>
      <p:sp>
        <p:nvSpPr>
          <p:cNvPr id="3" name="Zástupný objekt pre text 2">
            <a:extLst>
              <a:ext uri="{FF2B5EF4-FFF2-40B4-BE49-F238E27FC236}">
                <a16:creationId xmlns:a16="http://schemas.microsoft.com/office/drawing/2014/main" id="{D6A12AC7-7B03-4E28-825F-7C53F50961E7}"/>
              </a:ext>
            </a:extLst>
          </p:cNvPr>
          <p:cNvSpPr>
            <a:spLocks noGrp="1"/>
          </p:cNvSpPr>
          <p:nvPr>
            <p:ph type="body" sz="half" idx="2"/>
          </p:nvPr>
        </p:nvSpPr>
        <p:spPr>
          <a:xfrm>
            <a:off x="2663686" y="1124702"/>
            <a:ext cx="9024731" cy="5488134"/>
          </a:xfrm>
        </p:spPr>
        <p:txBody>
          <a:bodyPr>
            <a:normAutofit fontScale="40000" lnSpcReduction="20000"/>
          </a:bodyPr>
          <a:lstStyle/>
          <a:p>
            <a:pPr>
              <a:lnSpc>
                <a:spcPct val="120000"/>
              </a:lnSpc>
            </a:pPr>
            <a:r>
              <a:rPr lang="sk-SK" sz="21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http://www.pardontt.sk/pokrytie</a:t>
            </a:r>
            <a:endParaRPr lang="sk-SK"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http://eng.hlohovec.sk/hlohovec.phtml?id3=46888</a:t>
            </a:r>
            <a:endParaRPr lang="sk-SK"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https://sk.wikipedia.org/wiki/Hlohovec</a:t>
            </a:r>
            <a:endParaRPr lang="sk-SK"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http://www.hvezdaren.org/index.php?option=com_content&amp;view=article&amp;id=31&amp;Itemid=23</a:t>
            </a:r>
            <a:endParaRPr lang="sk-SK"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http://obcan.hlohovec.sk/zakladne-skoly.phtml?id3=65641</a:t>
            </a:r>
            <a:endParaRPr lang="sk-SK" sz="2100" dirty="0">
              <a:latin typeface="Times New Roman" panose="02020603050405020304" pitchFamily="18" charset="0"/>
              <a:cs typeface="Times New Roman" panose="02020603050405020304" pitchFamily="18" charset="0"/>
            </a:endParaRPr>
          </a:p>
          <a:p>
            <a:pPr>
              <a:lnSpc>
                <a:spcPct val="120000"/>
              </a:lnSpc>
            </a:pPr>
            <a:r>
              <a:rPr lang="en-US" sz="2100" u="sng" dirty="0">
                <a:latin typeface="Times New Roman" panose="02020603050405020304" pitchFamily="18" charset="0"/>
                <a:cs typeface="Times New Roman" panose="02020603050405020304" pitchFamily="18" charset="0"/>
                <a:hlinkClick r:id="rId8" tooltip="https://www.theatre-architecture.eu/en/db/?theatreId=215">
                  <a:extLst>
                    <a:ext uri="{A12FA001-AC4F-418D-AE19-62706E023703}">
                      <ahyp:hlinkClr xmlns:ahyp="http://schemas.microsoft.com/office/drawing/2018/hyperlinkcolor" val="tx"/>
                    </a:ext>
                  </a:extLst>
                </a:hlinkClick>
              </a:rPr>
              <a:t>https://www.theatre-architecture.eu/en/db/?theatreId=215</a:t>
            </a:r>
            <a:br>
              <a:rPr lang="sk-SK" sz="2100" u="sng" dirty="0">
                <a:latin typeface="Times New Roman" panose="02020603050405020304" pitchFamily="18" charset="0"/>
                <a:cs typeface="Times New Roman" panose="02020603050405020304" pitchFamily="18" charset="0"/>
              </a:rPr>
            </a:br>
            <a:br>
              <a:rPr lang="sk-SK" sz="2100" u="sng" dirty="0">
                <a:latin typeface="Times New Roman" panose="02020603050405020304" pitchFamily="18" charset="0"/>
                <a:cs typeface="Times New Roman" panose="02020603050405020304" pitchFamily="18" charset="0"/>
              </a:rPr>
            </a:br>
            <a:r>
              <a:rPr lang="en-US" sz="2100" u="sng" dirty="0">
                <a:latin typeface="Times New Roman" panose="02020603050405020304" pitchFamily="18" charset="0"/>
                <a:cs typeface="Times New Roman" panose="02020603050405020304" pitchFamily="18" charset="0"/>
                <a:hlinkClick r:id="rId9" tooltip="https://profil.kultury.sk/en/empire-theatre-in-hlohovec/">
                  <a:extLst>
                    <a:ext uri="{A12FA001-AC4F-418D-AE19-62706E023703}">
                      <ahyp:hlinkClr xmlns:ahyp="http://schemas.microsoft.com/office/drawing/2018/hyperlinkcolor" val="tx"/>
                    </a:ext>
                  </a:extLst>
                </a:hlinkClick>
              </a:rPr>
              <a:t>https://profil.kultury.sk/en/empire-theatre-in-hlohovec/</a:t>
            </a:r>
            <a:br>
              <a:rPr lang="sk-SK" sz="2100" u="sng" dirty="0">
                <a:latin typeface="Times New Roman" panose="02020603050405020304" pitchFamily="18" charset="0"/>
                <a:cs typeface="Times New Roman" panose="02020603050405020304" pitchFamily="18" charset="0"/>
              </a:rPr>
            </a:br>
            <a:br>
              <a:rPr lang="sk-SK" sz="2100" u="sng" dirty="0">
                <a:latin typeface="Times New Roman" panose="02020603050405020304" pitchFamily="18" charset="0"/>
                <a:cs typeface="Times New Roman" panose="02020603050405020304" pitchFamily="18" charset="0"/>
              </a:rPr>
            </a:br>
            <a:r>
              <a:rPr lang="en-US" sz="2100" u="sng"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http://www.bobinsvet.eu/zaujmove_cinnosti/sporotvobranna/geocaching/12_hlohovsky%20zamok.htm</a:t>
            </a:r>
            <a:br>
              <a:rPr lang="sk-SK" sz="2100" u="sng" dirty="0">
                <a:latin typeface="Times New Roman" panose="02020603050405020304" pitchFamily="18" charset="0"/>
                <a:cs typeface="Times New Roman" panose="02020603050405020304" pitchFamily="18" charset="0"/>
              </a:rPr>
            </a:br>
            <a:br>
              <a:rPr lang="sk-SK" sz="2100" u="sng" dirty="0">
                <a:latin typeface="Times New Roman" panose="02020603050405020304" pitchFamily="18" charset="0"/>
                <a:cs typeface="Times New Roman" panose="02020603050405020304" pitchFamily="18" charset="0"/>
              </a:rPr>
            </a:br>
            <a:r>
              <a:rPr lang="sk-SK" sz="2100" u="sng" dirty="0">
                <a:latin typeface="Times New Roman" panose="02020603050405020304" pitchFamily="18" charset="0"/>
                <a:cs typeface="Times New Roman" panose="02020603050405020304" pitchFamily="18" charset="0"/>
              </a:rPr>
              <a:t>http://regionhlohovec.sk/clanok-64_3-580/Zamocka_zahrada.html%C5%88</a:t>
            </a:r>
            <a:br>
              <a:rPr lang="sk-SK" sz="2100" u="sng" dirty="0">
                <a:latin typeface="Times New Roman" panose="02020603050405020304" pitchFamily="18" charset="0"/>
                <a:cs typeface="Times New Roman" panose="02020603050405020304" pitchFamily="18" charset="0"/>
              </a:rPr>
            </a:br>
            <a:r>
              <a:rPr lang="sk-SK" sz="2100" u="sng"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https://www.google.com/url?sa=i&amp;source=images&amp;cd=&amp;cad=rja&amp;uact=8&amp;ved=2ahUKEwjeycyKvrXlAhWFEVAKHR9KAMIQjB16BAgBEAM&amp;url=http%3A%2F%2Feng.hlohovec.sk%2Fmonuments.phtml%3Fid3%3D96549&amp;psig=AOvVaw1XR1gfqdZBYZOIQkO3tM3T&amp;ust=1572022593416490</a:t>
            </a:r>
            <a:br>
              <a:rPr lang="sk-SK" sz="2100" u="sng" dirty="0">
                <a:latin typeface="Times New Roman" panose="02020603050405020304" pitchFamily="18" charset="0"/>
                <a:cs typeface="Times New Roman" panose="02020603050405020304" pitchFamily="18" charset="0"/>
              </a:rPr>
            </a:br>
            <a:br>
              <a:rPr lang="sk-SK" sz="2100" u="sng" dirty="0">
                <a:latin typeface="Times New Roman" panose="02020603050405020304" pitchFamily="18" charset="0"/>
                <a:cs typeface="Times New Roman" panose="02020603050405020304" pitchFamily="18" charset="0"/>
              </a:rPr>
            </a:br>
            <a:r>
              <a:rPr lang="sk-SK" sz="2100" u="sng" dirty="0">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https://www.google.com/url?sa=i&amp;source=images&amp;cd=&amp;cad=rja&amp;uact=8&amp;ved=2ahUKEwiXiYCivrXlAhUBJFAKHXENDMsQjB16BAgBEAM&amp;url=http%3A%2F%2Feng.hlohovec.sk%2Fmonuments.phtml%3Fid3%3D96549&amp;psig=AOvVaw1XR1gfqdZBYZOIQkO3tM3T&amp;ust=1572022593416490</a:t>
            </a:r>
            <a:endParaRPr lang="sk-SK" sz="2100" u="sng" dirty="0">
              <a:latin typeface="Times New Roman" panose="02020603050405020304" pitchFamily="18" charset="0"/>
              <a:cs typeface="Times New Roman" panose="02020603050405020304" pitchFamily="18" charset="0"/>
            </a:endParaRPr>
          </a:p>
          <a:p>
            <a:pPr>
              <a:lnSpc>
                <a:spcPct val="120000"/>
              </a:lnSpc>
            </a:pPr>
            <a:r>
              <a:rPr lang="en" sz="2100" dirty="0">
                <a:latin typeface="Times New Roman" panose="02020603050405020304" pitchFamily="18" charset="0"/>
                <a:ea typeface="+mn-lt"/>
                <a:cs typeface="Times New Roman" panose="02020603050405020304" pitchFamily="18" charset="0"/>
              </a:rPr>
              <a:t>https://hlohovec.dnes24.sk/o-tomto-ste-vedeli-10-naj-zaujimavosti-o-zamockej-zahrade-270053</a:t>
            </a:r>
            <a:endParaRPr lang="en" sz="2100" dirty="0">
              <a:latin typeface="Times New Roman" panose="02020603050405020304" pitchFamily="18" charset="0"/>
              <a:cs typeface="Times New Roman" panose="02020603050405020304" pitchFamily="18" charset="0"/>
            </a:endParaRPr>
          </a:p>
          <a:p>
            <a:pPr>
              <a:lnSpc>
                <a:spcPct val="120000"/>
              </a:lnSpc>
            </a:pPr>
            <a:r>
              <a:rPr lang="en" sz="2100" dirty="0">
                <a:latin typeface="Times New Roman" panose="02020603050405020304" pitchFamily="18" charset="0"/>
                <a:ea typeface="+mn-lt"/>
                <a:cs typeface="Times New Roman" panose="02020603050405020304" pitchFamily="18" charset="0"/>
              </a:rPr>
              <a:t>http://mesto.hlohovec.sk/zamocky-park.phtml?id3=66343</a:t>
            </a:r>
          </a:p>
          <a:p>
            <a:pPr>
              <a:lnSpc>
                <a:spcPct val="120000"/>
              </a:lnSpc>
            </a:pPr>
            <a:r>
              <a:rPr lang="en" sz="2100" dirty="0">
                <a:latin typeface="Times New Roman" panose="02020603050405020304" pitchFamily="18" charset="0"/>
                <a:ea typeface="+mn-lt"/>
                <a:cs typeface="Times New Roman" panose="02020603050405020304" pitchFamily="18" charset="0"/>
              </a:rPr>
              <a:t>https://hlohovec.dnes24.sk/galeria/fotogaleria-zamocka-zahrada-hra-jesennymi-farbami-62854/fotografia-36?articleId=254292</a:t>
            </a:r>
            <a:endParaRPr lang="en"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https://sk.wikipedia.org/wiki/Vlastivedn%C3%A9_m%C3%BAzeum_v_Hlohovci</a:t>
            </a:r>
            <a:endParaRPr lang="sk-SK"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http://muzeumhlohovec.sk/kontakt/</a:t>
            </a:r>
            <a:endParaRPr lang="sk-SK"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http://slovakia.travel/vlastivedne-muzeum-v-hlohovci</a:t>
            </a:r>
            <a:endParaRPr lang="sk-SK" sz="2100" dirty="0">
              <a:latin typeface="Times New Roman" panose="02020603050405020304" pitchFamily="18" charset="0"/>
              <a:cs typeface="Times New Roman" panose="02020603050405020304" pitchFamily="18" charset="0"/>
            </a:endParaRPr>
          </a:p>
          <a:p>
            <a:pPr>
              <a:lnSpc>
                <a:spcPct val="120000"/>
              </a:lnSpc>
            </a:pPr>
            <a:r>
              <a:rPr lang="sk-SK" sz="2100" dirty="0">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http://www.hcregion.sk/hcregion.php?lng=sk&amp;docid=201&amp;adr=_vm</a:t>
            </a:r>
            <a:endParaRPr lang="sk-SK" sz="2100" dirty="0">
              <a:latin typeface="Times New Roman" panose="02020603050405020304" pitchFamily="18" charset="0"/>
              <a:cs typeface="Times New Roman" panose="02020603050405020304" pitchFamily="18" charset="0"/>
            </a:endParaRPr>
          </a:p>
          <a:p>
            <a:pPr>
              <a:lnSpc>
                <a:spcPct val="120000"/>
              </a:lnSpc>
            </a:pPr>
            <a:br>
              <a:rPr lang="sk-SK" dirty="0"/>
            </a:br>
            <a:br>
              <a:rPr lang="sk-SK" dirty="0"/>
            </a:br>
            <a:endParaRPr lang="sk-SK" dirty="0">
              <a:solidFill>
                <a:schemeClr val="tx1">
                  <a:lumMod val="95000"/>
                  <a:lumOff val="5000"/>
                </a:schemeClr>
              </a:solidFill>
            </a:endParaRPr>
          </a:p>
          <a:p>
            <a:endParaRPr lang="sk-SK" dirty="0"/>
          </a:p>
          <a:p>
            <a:endParaRPr lang="sk-SK" dirty="0"/>
          </a:p>
        </p:txBody>
      </p:sp>
    </p:spTree>
    <p:extLst>
      <p:ext uri="{BB962C8B-B14F-4D97-AF65-F5344CB8AC3E}">
        <p14:creationId xmlns:p14="http://schemas.microsoft.com/office/powerpoint/2010/main" val="3395198215"/>
      </p:ext>
    </p:extLst>
  </p:cSld>
  <p:clrMapOvr>
    <a:masterClrMapping/>
  </p:clrMapOvr>
  <mc:AlternateContent xmlns:mc="http://schemas.openxmlformats.org/markup-compatibility/2006">
    <mc:Choice xmlns:p14="http://schemas.microsoft.com/office/powerpoint/2010/main" Requires="p14">
      <p:transition spd="slow" p14:dur="3000" advClick="0" advTm="3000">
        <p14:warp dir="in"/>
        <p:sndAc>
          <p:stSnd>
            <p:snd r:embed="rId2" name="laser.wav"/>
          </p:stSnd>
        </p:sndAc>
      </p:transition>
    </mc:Choice>
    <mc:Fallback>
      <p:transition spd="slow" advClick="0" advTm="3000">
        <p:fade/>
        <p:sndAc>
          <p:stSnd>
            <p:snd r:embed="rId2" name="laser.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A484E9-9123-42A7-AE7F-1204957E477B}"/>
              </a:ext>
            </a:extLst>
          </p:cNvPr>
          <p:cNvSpPr>
            <a:spLocks noGrp="1"/>
          </p:cNvSpPr>
          <p:nvPr>
            <p:ph type="title"/>
          </p:nvPr>
        </p:nvSpPr>
        <p:spPr>
          <a:xfrm>
            <a:off x="2895600" y="0"/>
            <a:ext cx="8610600" cy="1045029"/>
          </a:xfrm>
        </p:spPr>
        <p:txBody>
          <a:bodyPr/>
          <a:lstStyle/>
          <a:p>
            <a:r>
              <a:rPr lang="sk-SK" b="1" dirty="0">
                <a:latin typeface="Times New Roman" panose="02020603050405020304" pitchFamily="18" charset="0"/>
                <a:cs typeface="Times New Roman" panose="02020603050405020304" pitchFamily="18" charset="0"/>
              </a:rPr>
              <a:t>Hlohovec</a:t>
            </a:r>
          </a:p>
        </p:txBody>
      </p:sp>
      <p:sp>
        <p:nvSpPr>
          <p:cNvPr id="3" name="Zástupný objekt pre obsah 2">
            <a:extLst>
              <a:ext uri="{FF2B5EF4-FFF2-40B4-BE49-F238E27FC236}">
                <a16:creationId xmlns:a16="http://schemas.microsoft.com/office/drawing/2014/main" id="{F8B2243B-A887-4F68-9239-705FBD248E8A}"/>
              </a:ext>
            </a:extLst>
          </p:cNvPr>
          <p:cNvSpPr>
            <a:spLocks noGrp="1"/>
          </p:cNvSpPr>
          <p:nvPr>
            <p:ph idx="1"/>
          </p:nvPr>
        </p:nvSpPr>
        <p:spPr>
          <a:xfrm>
            <a:off x="208643" y="1656987"/>
            <a:ext cx="11774714" cy="4721355"/>
          </a:xfrm>
        </p:spPr>
        <p:txBody>
          <a:bodyPr/>
          <a:lstStyle/>
          <a:p>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situated</a:t>
            </a:r>
            <a:r>
              <a:rPr lang="sk-SK" sz="3200" b="1" dirty="0">
                <a:latin typeface="Times New Roman" panose="02020603050405020304" pitchFamily="18" charset="0"/>
                <a:cs typeface="Times New Roman" panose="02020603050405020304" pitchFamily="18" charset="0"/>
              </a:rPr>
              <a:t> on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south</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west</a:t>
            </a:r>
            <a:r>
              <a:rPr lang="sk-SK" sz="3200" b="1" dirty="0">
                <a:latin typeface="Times New Roman" panose="02020603050405020304" pitchFamily="18" charset="0"/>
                <a:cs typeface="Times New Roman" panose="02020603050405020304" pitchFamily="18" charset="0"/>
              </a:rPr>
              <a:t> part of Slovakia</a:t>
            </a:r>
          </a:p>
          <a:p>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it</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about</a:t>
            </a:r>
            <a:r>
              <a:rPr lang="sk-SK" sz="3200" b="1" dirty="0">
                <a:latin typeface="Times New Roman" panose="02020603050405020304" pitchFamily="18" charset="0"/>
                <a:cs typeface="Times New Roman" panose="02020603050405020304" pitchFamily="18" charset="0"/>
              </a:rPr>
              <a:t> 70 km </a:t>
            </a:r>
            <a:r>
              <a:rPr lang="sk-SK" sz="3200" b="1" dirty="0" err="1">
                <a:latin typeface="Times New Roman" panose="02020603050405020304" pitchFamily="18" charset="0"/>
                <a:cs typeface="Times New Roman" panose="02020603050405020304" pitchFamily="18" charset="0"/>
              </a:rPr>
              <a:t>from</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capital</a:t>
            </a:r>
            <a:r>
              <a:rPr lang="sk-SK" sz="3200" b="1" dirty="0">
                <a:latin typeface="Times New Roman" panose="02020603050405020304" pitchFamily="18" charset="0"/>
                <a:cs typeface="Times New Roman" panose="02020603050405020304" pitchFamily="18" charset="0"/>
              </a:rPr>
              <a:t> city Bratislava</a:t>
            </a:r>
          </a:p>
          <a:p>
            <a:endParaRPr lang="sk-SK" dirty="0"/>
          </a:p>
          <a:p>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it</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is</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between</a:t>
            </a:r>
            <a:r>
              <a:rPr lang="sk-SK" b="1" dirty="0">
                <a:latin typeface="Times New Roman" panose="02020603050405020304" pitchFamily="18" charset="0"/>
                <a:cs typeface="Times New Roman" panose="02020603050405020304" pitchFamily="18" charset="0"/>
              </a:rPr>
              <a:t> Nitra, Trnava   </a:t>
            </a:r>
          </a:p>
          <a:p>
            <a:pPr marL="0" indent="0">
              <a:buNone/>
            </a:pPr>
            <a:r>
              <a:rPr lang="sk-SK" b="1" dirty="0">
                <a:latin typeface="Times New Roman" panose="02020603050405020304" pitchFamily="18" charset="0"/>
                <a:cs typeface="Times New Roman" panose="02020603050405020304" pitchFamily="18" charset="0"/>
              </a:rPr>
              <a:t>    and    Topoľčany</a:t>
            </a:r>
          </a:p>
          <a:p>
            <a:pPr marL="0" indent="0">
              <a:buNone/>
            </a:pPr>
            <a:endParaRPr lang="sk-SK" b="1" dirty="0"/>
          </a:p>
          <a:p>
            <a:r>
              <a:rPr lang="sk-SK" b="1" dirty="0" err="1">
                <a:latin typeface="Times New Roman" panose="02020603050405020304" pitchFamily="18" charset="0"/>
                <a:cs typeface="Times New Roman" panose="02020603050405020304" pitchFamily="18" charset="0"/>
              </a:rPr>
              <a:t>about</a:t>
            </a:r>
            <a:r>
              <a:rPr lang="sk-SK" b="1" dirty="0">
                <a:latin typeface="Times New Roman" panose="02020603050405020304" pitchFamily="18" charset="0"/>
                <a:cs typeface="Times New Roman" panose="02020603050405020304" pitchFamily="18" charset="0"/>
              </a:rPr>
              <a:t> 23 000 </a:t>
            </a:r>
            <a:r>
              <a:rPr lang="sk-SK" b="1" dirty="0" err="1">
                <a:latin typeface="Times New Roman" panose="02020603050405020304" pitchFamily="18" charset="0"/>
                <a:cs typeface="Times New Roman" panose="02020603050405020304" pitchFamily="18" charset="0"/>
              </a:rPr>
              <a:t>people</a:t>
            </a:r>
            <a:endParaRPr lang="sk-SK" b="1" dirty="0">
              <a:latin typeface="Times New Roman" panose="02020603050405020304" pitchFamily="18" charset="0"/>
              <a:cs typeface="Times New Roman" panose="02020603050405020304" pitchFamily="18" charset="0"/>
            </a:endParaRPr>
          </a:p>
          <a:p>
            <a:pPr marL="0" indent="0">
              <a:buNone/>
            </a:pP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live</a:t>
            </a:r>
            <a:r>
              <a:rPr lang="sk-SK" b="1" dirty="0">
                <a:latin typeface="Times New Roman" panose="02020603050405020304" pitchFamily="18" charset="0"/>
                <a:cs typeface="Times New Roman" panose="02020603050405020304" pitchFamily="18" charset="0"/>
              </a:rPr>
              <a:t> </a:t>
            </a:r>
            <a:r>
              <a:rPr lang="sk-SK" b="1" dirty="0" err="1">
                <a:latin typeface="Times New Roman" panose="02020603050405020304" pitchFamily="18" charset="0"/>
                <a:cs typeface="Times New Roman" panose="02020603050405020304" pitchFamily="18" charset="0"/>
              </a:rPr>
              <a:t>here</a:t>
            </a:r>
            <a:endParaRPr lang="sk-SK" b="1" dirty="0">
              <a:latin typeface="Times New Roman" panose="02020603050405020304" pitchFamily="18" charset="0"/>
              <a:cs typeface="Times New Roman" panose="02020603050405020304" pitchFamily="18" charset="0"/>
            </a:endParaRPr>
          </a:p>
          <a:p>
            <a:endParaRPr lang="sk-SK" dirty="0"/>
          </a:p>
          <a:p>
            <a:endParaRPr lang="sk-SK" dirty="0"/>
          </a:p>
          <a:p>
            <a:pPr marL="0" indent="0">
              <a:buNone/>
            </a:pPr>
            <a:endParaRPr lang="sk-SK" dirty="0"/>
          </a:p>
        </p:txBody>
      </p:sp>
      <p:pic>
        <p:nvPicPr>
          <p:cNvPr id="4" name="Obrázok 3">
            <a:extLst>
              <a:ext uri="{FF2B5EF4-FFF2-40B4-BE49-F238E27FC236}">
                <a16:creationId xmlns:a16="http://schemas.microsoft.com/office/drawing/2014/main" id="{482E8A02-CD3A-41E3-8876-D50748AD39B7}"/>
              </a:ext>
            </a:extLst>
          </p:cNvPr>
          <p:cNvPicPr/>
          <p:nvPr/>
        </p:nvPicPr>
        <p:blipFill rotWithShape="1">
          <a:blip r:embed="rId2">
            <a:extLst>
              <a:ext uri="{28A0092B-C50C-407E-A947-70E740481C1C}">
                <a14:useLocalDpi xmlns:a14="http://schemas.microsoft.com/office/drawing/2010/main" val="0"/>
              </a:ext>
            </a:extLst>
          </a:blip>
          <a:srcRect l="1362" t="-335" r="125" b="4351"/>
          <a:stretch/>
        </p:blipFill>
        <p:spPr bwMode="auto">
          <a:xfrm>
            <a:off x="4174435" y="2729948"/>
            <a:ext cx="7808922" cy="3648394"/>
          </a:xfrm>
          <a:prstGeom prst="rect">
            <a:avLst/>
          </a:prstGeom>
          <a:noFill/>
          <a:ln>
            <a:noFill/>
          </a:ln>
        </p:spPr>
      </p:pic>
      <p:pic>
        <p:nvPicPr>
          <p:cNvPr id="6" name="Grafický objekt 5" descr="Šípka zatočená doprava">
            <a:extLst>
              <a:ext uri="{FF2B5EF4-FFF2-40B4-BE49-F238E27FC236}">
                <a16:creationId xmlns:a16="http://schemas.microsoft.com/office/drawing/2014/main" id="{AED0A66F-FE5F-4700-BF7A-EA8460B433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0414" y="4193848"/>
            <a:ext cx="914400" cy="914400"/>
          </a:xfrm>
          <a:prstGeom prst="rect">
            <a:avLst/>
          </a:prstGeom>
        </p:spPr>
      </p:pic>
    </p:spTree>
    <p:extLst>
      <p:ext uri="{BB962C8B-B14F-4D97-AF65-F5344CB8AC3E}">
        <p14:creationId xmlns:p14="http://schemas.microsoft.com/office/powerpoint/2010/main" val="1247981379"/>
      </p:ext>
    </p:extLst>
  </p:cSld>
  <p:clrMapOvr>
    <a:masterClrMapping/>
  </p:clrMapOvr>
  <mc:AlternateContent xmlns:mc="http://schemas.openxmlformats.org/markup-compatibility/2006" xmlns:p14="http://schemas.microsoft.com/office/powerpoint/2010/main">
    <mc:Choice Requires="p14">
      <p:transition spd="slow" p14:dur="2250" advClick="0" advTm="7000">
        <p14:warp dir="in"/>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90"/>
                                          </p:val>
                                        </p:tav>
                                        <p:tav tm="100000">
                                          <p:val>
                                            <p:fltVal val="0"/>
                                          </p:val>
                                        </p:tav>
                                      </p:tavLst>
                                    </p:anim>
                                    <p:animEffect transition="in" filter="fade">
                                      <p:cBhvr>
                                        <p:cTn id="10" dur="1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0BE005-6A99-426C-8E81-7788085A7DD6}"/>
              </a:ext>
            </a:extLst>
          </p:cNvPr>
          <p:cNvSpPr>
            <a:spLocks noGrp="1"/>
          </p:cNvSpPr>
          <p:nvPr>
            <p:ph type="title"/>
          </p:nvPr>
        </p:nvSpPr>
        <p:spPr/>
        <p:txBody>
          <a:bodyPr>
            <a:normAutofit/>
          </a:bodyPr>
          <a:lstStyle/>
          <a:p>
            <a:r>
              <a:rPr lang="sk-SK" sz="4000" b="1" dirty="0">
                <a:latin typeface="Times New Roman" panose="02020603050405020304" pitchFamily="18" charset="0"/>
                <a:cs typeface="Times New Roman" panose="02020603050405020304" pitchFamily="18" charset="0"/>
              </a:rPr>
              <a:t>Hlohovec</a:t>
            </a:r>
          </a:p>
        </p:txBody>
      </p:sp>
      <p:sp>
        <p:nvSpPr>
          <p:cNvPr id="3" name="Zástupný objekt pre obsah 2">
            <a:extLst>
              <a:ext uri="{FF2B5EF4-FFF2-40B4-BE49-F238E27FC236}">
                <a16:creationId xmlns:a16="http://schemas.microsoft.com/office/drawing/2014/main" id="{659CDC10-2C50-45A5-9AB9-BCBC2DD29CB5}"/>
              </a:ext>
            </a:extLst>
          </p:cNvPr>
          <p:cNvSpPr>
            <a:spLocks noGrp="1"/>
          </p:cNvSpPr>
          <p:nvPr>
            <p:ph idx="1"/>
          </p:nvPr>
        </p:nvSpPr>
        <p:spPr>
          <a:xfrm>
            <a:off x="677333" y="2194560"/>
            <a:ext cx="5816600" cy="4024125"/>
          </a:xfrm>
        </p:spPr>
        <p:txBody>
          <a:bodyPr>
            <a:normAutofit/>
          </a:bodyPr>
          <a:lstStyle/>
          <a:p>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is</a:t>
            </a:r>
            <a:r>
              <a:rPr lang="sk-SK" sz="3200" b="1" dirty="0">
                <a:latin typeface="Times New Roman" panose="02020603050405020304" pitchFamily="18" charset="0"/>
                <a:cs typeface="Times New Roman" panose="02020603050405020304" pitchFamily="18" charset="0"/>
              </a:rPr>
              <a:t> on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western part of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Carpatian</a:t>
            </a:r>
            <a:r>
              <a:rPr lang="sk-SK" sz="3200" b="1" dirty="0">
                <a:latin typeface="Times New Roman" panose="02020603050405020304" pitchFamily="18" charset="0"/>
                <a:cs typeface="Times New Roman" panose="02020603050405020304" pitchFamily="18" charset="0"/>
              </a:rPr>
              <a:t> Valley on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longest</a:t>
            </a:r>
            <a:r>
              <a:rPr lang="sk-SK" sz="3200" b="1" dirty="0">
                <a:latin typeface="Times New Roman" panose="02020603050405020304" pitchFamily="18" charset="0"/>
                <a:cs typeface="Times New Roman" panose="02020603050405020304" pitchFamily="18" charset="0"/>
              </a:rPr>
              <a:t> Slovak </a:t>
            </a:r>
            <a:r>
              <a:rPr lang="sk-SK" sz="3200" b="1" dirty="0" err="1">
                <a:latin typeface="Times New Roman" panose="02020603050405020304" pitchFamily="18" charset="0"/>
                <a:cs typeface="Times New Roman" panose="02020603050405020304" pitchFamily="18" charset="0"/>
              </a:rPr>
              <a:t>river</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Váh</a:t>
            </a:r>
          </a:p>
          <a:p>
            <a:pPr marL="0" indent="0">
              <a:buNone/>
            </a:pPr>
            <a:endParaRPr lang="sk-SK" sz="3200" b="1" dirty="0">
              <a:latin typeface="Times New Roman" panose="02020603050405020304" pitchFamily="18" charset="0"/>
              <a:cs typeface="Times New Roman" panose="02020603050405020304" pitchFamily="18" charset="0"/>
            </a:endParaRPr>
          </a:p>
          <a:p>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first</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written</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evidence</a:t>
            </a:r>
            <a:r>
              <a:rPr lang="sk-SK" sz="3200" b="1" dirty="0">
                <a:latin typeface="Times New Roman" panose="02020603050405020304" pitchFamily="18" charset="0"/>
                <a:cs typeface="Times New Roman" panose="02020603050405020304" pitchFamily="18" charset="0"/>
              </a:rPr>
              <a:t> of </a:t>
            </a:r>
            <a:r>
              <a:rPr lang="sk-SK" sz="3200" b="1" dirty="0" err="1">
                <a:latin typeface="Times New Roman" panose="02020603050405020304" pitchFamily="18" charset="0"/>
                <a:cs typeface="Times New Roman" panose="02020603050405020304" pitchFamily="18" charset="0"/>
              </a:rPr>
              <a:t>its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existence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from</a:t>
            </a:r>
            <a:r>
              <a:rPr lang="sk-SK" sz="3200" b="1" dirty="0">
                <a:latin typeface="Times New Roman" panose="02020603050405020304" pitchFamily="18" charset="0"/>
                <a:cs typeface="Times New Roman" panose="02020603050405020304" pitchFamily="18" charset="0"/>
              </a:rPr>
              <a:t> 1113 in Zobor </a:t>
            </a:r>
            <a:r>
              <a:rPr lang="sk-SK" sz="3200" b="1" dirty="0" err="1">
                <a:latin typeface="Times New Roman" panose="02020603050405020304" pitchFamily="18" charset="0"/>
                <a:cs typeface="Times New Roman" panose="02020603050405020304" pitchFamily="18" charset="0"/>
              </a:rPr>
              <a:t>Document</a:t>
            </a:r>
            <a:endParaRPr lang="sk-SK" sz="3200" b="1" dirty="0">
              <a:latin typeface="Times New Roman" panose="02020603050405020304" pitchFamily="18" charset="0"/>
              <a:cs typeface="Times New Roman" panose="02020603050405020304" pitchFamily="18" charset="0"/>
            </a:endParaRPr>
          </a:p>
        </p:txBody>
      </p:sp>
      <p:pic>
        <p:nvPicPr>
          <p:cNvPr id="1026" name="Picture 2" descr="castle">
            <a:extLst>
              <a:ext uri="{FF2B5EF4-FFF2-40B4-BE49-F238E27FC236}">
                <a16:creationId xmlns:a16="http://schemas.microsoft.com/office/drawing/2014/main" id="{5A7FA6C1-67D5-4692-823E-320C9C9BC6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2" r="-1" b="-1"/>
          <a:stretch/>
        </p:blipFill>
        <p:spPr bwMode="auto">
          <a:xfrm>
            <a:off x="6985000" y="2501159"/>
            <a:ext cx="4521200" cy="341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73104"/>
      </p:ext>
    </p:extLst>
  </p:cSld>
  <p:clrMapOvr>
    <a:masterClrMapping/>
  </p:clrMapOvr>
  <mc:AlternateContent xmlns:mc="http://schemas.openxmlformats.org/markup-compatibility/2006" xmlns:p14="http://schemas.microsoft.com/office/powerpoint/2010/main">
    <mc:Choice Requires="p14">
      <p:transition spd="slow" p14:dur="2250" advTm="17000">
        <p14:warp dir="in"/>
      </p:transition>
    </mc:Choice>
    <mc:Fallback xmlns="">
      <p:transition spd="slow"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500" fill="hold"/>
                                        <p:tgtEl>
                                          <p:spTgt spid="1026"/>
                                        </p:tgtEl>
                                        <p:attrNameLst>
                                          <p:attrName>ppt_w</p:attrName>
                                        </p:attrNameLst>
                                      </p:cBhvr>
                                      <p:tavLst>
                                        <p:tav tm="0">
                                          <p:val>
                                            <p:fltVal val="0"/>
                                          </p:val>
                                        </p:tav>
                                        <p:tav tm="100000">
                                          <p:val>
                                            <p:strVal val="#ppt_w"/>
                                          </p:val>
                                        </p:tav>
                                      </p:tavLst>
                                    </p:anim>
                                    <p:anim calcmode="lin" valueType="num">
                                      <p:cBhvr>
                                        <p:cTn id="8" dur="1500" fill="hold"/>
                                        <p:tgtEl>
                                          <p:spTgt spid="1026"/>
                                        </p:tgtEl>
                                        <p:attrNameLst>
                                          <p:attrName>ppt_h</p:attrName>
                                        </p:attrNameLst>
                                      </p:cBhvr>
                                      <p:tavLst>
                                        <p:tav tm="0">
                                          <p:val>
                                            <p:fltVal val="0"/>
                                          </p:val>
                                        </p:tav>
                                        <p:tav tm="100000">
                                          <p:val>
                                            <p:strVal val="#ppt_h"/>
                                          </p:val>
                                        </p:tav>
                                      </p:tavLst>
                                    </p:anim>
                                    <p:anim calcmode="lin" valueType="num">
                                      <p:cBhvr>
                                        <p:cTn id="9" dur="1500" fill="hold"/>
                                        <p:tgtEl>
                                          <p:spTgt spid="1026"/>
                                        </p:tgtEl>
                                        <p:attrNameLst>
                                          <p:attrName>style.rotation</p:attrName>
                                        </p:attrNameLst>
                                      </p:cBhvr>
                                      <p:tavLst>
                                        <p:tav tm="0">
                                          <p:val>
                                            <p:fltVal val="90"/>
                                          </p:val>
                                        </p:tav>
                                        <p:tav tm="100000">
                                          <p:val>
                                            <p:fltVal val="0"/>
                                          </p:val>
                                        </p:tav>
                                      </p:tavLst>
                                    </p:anim>
                                    <p:animEffect transition="in" filter="fade">
                                      <p:cBhvr>
                                        <p:cTn id="10"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07D7F3-8DDB-435A-977F-6892DA298AA1}"/>
              </a:ext>
            </a:extLst>
          </p:cNvPr>
          <p:cNvSpPr>
            <a:spLocks noGrp="1"/>
          </p:cNvSpPr>
          <p:nvPr>
            <p:ph type="title"/>
          </p:nvPr>
        </p:nvSpPr>
        <p:spPr>
          <a:xfrm>
            <a:off x="3831770" y="764373"/>
            <a:ext cx="7674429" cy="701570"/>
          </a:xfrm>
        </p:spPr>
        <p:txBody>
          <a:bodyPr/>
          <a:lstStyle/>
          <a:p>
            <a:r>
              <a:rPr lang="sk-SK" b="1" dirty="0">
                <a:latin typeface="Times New Roman" panose="02020603050405020304" pitchFamily="18" charset="0"/>
                <a:cs typeface="Times New Roman" panose="02020603050405020304" pitchFamily="18" charset="0"/>
              </a:rPr>
              <a:t>Hlohovec</a:t>
            </a:r>
          </a:p>
        </p:txBody>
      </p:sp>
      <p:sp>
        <p:nvSpPr>
          <p:cNvPr id="3" name="Zástupný objekt pre obsah 2">
            <a:extLst>
              <a:ext uri="{FF2B5EF4-FFF2-40B4-BE49-F238E27FC236}">
                <a16:creationId xmlns:a16="http://schemas.microsoft.com/office/drawing/2014/main" id="{DB787531-8E35-490A-A6DB-B5D3CB9ED3C9}"/>
              </a:ext>
            </a:extLst>
          </p:cNvPr>
          <p:cNvSpPr>
            <a:spLocks noGrp="1"/>
          </p:cNvSpPr>
          <p:nvPr>
            <p:ph idx="1"/>
          </p:nvPr>
        </p:nvSpPr>
        <p:spPr/>
        <p:txBody>
          <a:bodyPr>
            <a:normAutofit lnSpcReduction="10000"/>
          </a:bodyPr>
          <a:lstStyle/>
          <a:p>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name</a:t>
            </a:r>
            <a:r>
              <a:rPr lang="sk-SK" sz="3200" b="1" dirty="0">
                <a:latin typeface="Times New Roman" panose="02020603050405020304" pitchFamily="18" charset="0"/>
                <a:cs typeface="Times New Roman" panose="02020603050405020304" pitchFamily="18" charset="0"/>
              </a:rPr>
              <a:t> of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town</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probably</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comes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from</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plant</a:t>
            </a:r>
            <a:r>
              <a:rPr lang="sk-SK" sz="3200" b="1" dirty="0">
                <a:latin typeface="Times New Roman" panose="02020603050405020304" pitchFamily="18" charset="0"/>
                <a:cs typeface="Times New Roman" panose="02020603050405020304" pitchFamily="18" charset="0"/>
              </a:rPr>
              <a:t> HLOH(</a:t>
            </a:r>
            <a:r>
              <a:rPr lang="sk-SK" sz="3200" b="1" dirty="0" err="1">
                <a:latin typeface="Times New Roman" panose="02020603050405020304" pitchFamily="18" charset="0"/>
                <a:cs typeface="Times New Roman" panose="02020603050405020304" pitchFamily="18" charset="0"/>
              </a:rPr>
              <a:t>whitethorn</a:t>
            </a:r>
            <a:r>
              <a:rPr lang="sk-SK" sz="3200" b="1" dirty="0">
                <a:latin typeface="Times New Roman" panose="02020603050405020304" pitchFamily="18" charset="0"/>
                <a:cs typeface="Times New Roman" panose="02020603050405020304" pitchFamily="18" charset="0"/>
              </a:rPr>
              <a:t> in English) </a:t>
            </a:r>
            <a:r>
              <a:rPr lang="sk-SK" sz="3200" b="1" dirty="0" err="1">
                <a:latin typeface="Times New Roman" panose="02020603050405020304" pitchFamily="18" charset="0"/>
                <a:cs typeface="Times New Roman" panose="02020603050405020304" pitchFamily="18" charset="0"/>
              </a:rPr>
              <a:t>which</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widely</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spread</a:t>
            </a:r>
            <a:r>
              <a:rPr lang="sk-SK" sz="3200" b="1" dirty="0">
                <a:latin typeface="Times New Roman" panose="02020603050405020304" pitchFamily="18" charset="0"/>
                <a:cs typeface="Times New Roman" panose="02020603050405020304" pitchFamily="18" charset="0"/>
              </a:rPr>
              <a:t> in </a:t>
            </a:r>
            <a:r>
              <a:rPr lang="sk-SK" sz="3200" b="1" dirty="0" err="1">
                <a:latin typeface="Times New Roman" panose="02020603050405020304" pitchFamily="18" charset="0"/>
                <a:cs typeface="Times New Roman" panose="02020603050405020304" pitchFamily="18" charset="0"/>
              </a:rPr>
              <a:t>this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area</a:t>
            </a:r>
            <a:r>
              <a:rPr lang="sk-SK" sz="3200" b="1" dirty="0">
                <a:latin typeface="Times New Roman" panose="02020603050405020304" pitchFamily="18" charset="0"/>
                <a:cs typeface="Times New Roman" panose="02020603050405020304" pitchFamily="18" charset="0"/>
              </a:rPr>
              <a:t> </a:t>
            </a:r>
          </a:p>
          <a:p>
            <a:endParaRPr lang="sk-SK" sz="3200" b="1" dirty="0">
              <a:latin typeface="Times New Roman" panose="02020603050405020304" pitchFamily="18" charset="0"/>
              <a:cs typeface="Times New Roman" panose="02020603050405020304" pitchFamily="18" charset="0"/>
            </a:endParaRPr>
          </a:p>
          <a:p>
            <a:r>
              <a:rPr lang="sk-SK" sz="3200" b="1" dirty="0" err="1">
                <a:latin typeface="Times New Roman" panose="02020603050405020304" pitchFamily="18" charset="0"/>
                <a:cs typeface="Times New Roman" panose="02020603050405020304" pitchFamily="18" charset="0"/>
              </a:rPr>
              <a:t>It</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confirmed</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with</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Hungarian</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name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Galgócz</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Hungarian</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galagonya</a:t>
            </a:r>
            <a:r>
              <a:rPr lang="sk-SK" sz="3200" b="1" dirty="0">
                <a:latin typeface="Times New Roman" panose="02020603050405020304" pitchFamily="18" charset="0"/>
                <a:cs typeface="Times New Roman" panose="02020603050405020304" pitchFamily="18" charset="0"/>
              </a:rPr>
              <a:t> – </a:t>
            </a:r>
            <a:r>
              <a:rPr lang="sk-SK" sz="3200" b="1" dirty="0" err="1">
                <a:latin typeface="Times New Roman" panose="02020603050405020304" pitchFamily="18" charset="0"/>
                <a:cs typeface="Times New Roman" panose="02020603050405020304" pitchFamily="18" charset="0"/>
              </a:rPr>
              <a:t>whitethron</a:t>
            </a:r>
            <a:r>
              <a:rPr lang="sk-SK" sz="3200" b="1" dirty="0">
                <a:latin typeface="Times New Roman" panose="02020603050405020304" pitchFamily="18" charset="0"/>
                <a:cs typeface="Times New Roman" panose="02020603050405020304" pitchFamily="18" charset="0"/>
              </a:rPr>
              <a:t>)</a:t>
            </a:r>
          </a:p>
          <a:p>
            <a:endParaRPr lang="sk-SK" sz="3200" b="1" dirty="0">
              <a:latin typeface="Times New Roman" panose="02020603050405020304" pitchFamily="18" charset="0"/>
              <a:cs typeface="Times New Roman" panose="02020603050405020304" pitchFamily="18" charset="0"/>
            </a:endParaRPr>
          </a:p>
          <a:p>
            <a:r>
              <a:rPr lang="sk-SK" sz="3200" b="1" dirty="0">
                <a:latin typeface="Times New Roman" panose="02020603050405020304" pitchFamily="18" charset="0"/>
                <a:cs typeface="Times New Roman" panose="02020603050405020304" pitchFamily="18" charset="0"/>
              </a:rPr>
              <a:t>In </a:t>
            </a:r>
            <a:r>
              <a:rPr lang="sk-SK" sz="3200" b="1" dirty="0" err="1">
                <a:latin typeface="Times New Roman" panose="02020603050405020304" pitchFamily="18" charset="0"/>
                <a:cs typeface="Times New Roman" panose="02020603050405020304" pitchFamily="18" charset="0"/>
              </a:rPr>
              <a:t>the</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past</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it</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was</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also</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called</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Freistad</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from</a:t>
            </a:r>
            <a:r>
              <a:rPr lang="sk-SK" sz="3200" b="1" dirty="0">
                <a:latin typeface="Times New Roman" panose="02020603050405020304" pitchFamily="18" charset="0"/>
                <a:cs typeface="Times New Roman" panose="02020603050405020304" pitchFamily="18" charset="0"/>
              </a:rPr>
              <a:t> </a:t>
            </a:r>
            <a:r>
              <a:rPr lang="sk-SK" sz="3200" b="1" dirty="0" err="1">
                <a:latin typeface="Times New Roman" panose="02020603050405020304" pitchFamily="18" charset="0"/>
                <a:cs typeface="Times New Roman" panose="02020603050405020304" pitchFamily="18" charset="0"/>
              </a:rPr>
              <a:t>German</a:t>
            </a:r>
            <a:endParaRPr lang="sk-SK"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405468"/>
      </p:ext>
    </p:extLst>
  </p:cSld>
  <p:clrMapOvr>
    <a:masterClrMapping/>
  </p:clrMapOvr>
  <mc:AlternateContent xmlns:mc="http://schemas.openxmlformats.org/markup-compatibility/2006" xmlns:p14="http://schemas.microsoft.com/office/powerpoint/2010/main">
    <mc:Choice Requires="p14">
      <p:transition spd="slow" p14:dur="2250" advClick="0" advTm="17000">
        <p14:warp dir="in"/>
      </p:transition>
    </mc:Choice>
    <mc:Fallback xmlns="">
      <p:transition spd="slow" advClick="0" advTm="1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F71611-CCAF-454C-AF8C-5753AD06E456}"/>
              </a:ext>
            </a:extLst>
          </p:cNvPr>
          <p:cNvSpPr>
            <a:spLocks noGrp="1"/>
          </p:cNvSpPr>
          <p:nvPr>
            <p:ph type="title"/>
          </p:nvPr>
        </p:nvSpPr>
        <p:spPr>
          <a:xfrm>
            <a:off x="2895600" y="764373"/>
            <a:ext cx="8660296" cy="1293028"/>
          </a:xfrm>
        </p:spPr>
        <p:txBody>
          <a:bodyPr/>
          <a:lstStyle/>
          <a:p>
            <a:r>
              <a:rPr lang="sk-SK" b="1" dirty="0">
                <a:latin typeface="Times New Roman" panose="02020603050405020304" pitchFamily="18" charset="0"/>
                <a:cs typeface="Times New Roman" panose="02020603050405020304" pitchFamily="18" charset="0"/>
              </a:rPr>
              <a:t>CASTLE GARDEN</a:t>
            </a:r>
          </a:p>
        </p:txBody>
      </p:sp>
      <p:pic>
        <p:nvPicPr>
          <p:cNvPr id="1026" name="Picture 2" descr="Výsledok vyhľadávania obrázkov pre dopyt zamocka zahrada v Hlohovci">
            <a:extLst>
              <a:ext uri="{FF2B5EF4-FFF2-40B4-BE49-F238E27FC236}">
                <a16:creationId xmlns:a16="http://schemas.microsoft.com/office/drawing/2014/main" id="{AF048E66-4725-4D8E-B81C-CFC4FBA4DB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4228" y="1010721"/>
            <a:ext cx="5247249" cy="5418213"/>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a:extLst>
              <a:ext uri="{FF2B5EF4-FFF2-40B4-BE49-F238E27FC236}">
                <a16:creationId xmlns:a16="http://schemas.microsoft.com/office/drawing/2014/main" id="{2A5820E2-33A8-4735-BEC1-1342D6C41C9D}"/>
              </a:ext>
            </a:extLst>
          </p:cNvPr>
          <p:cNvSpPr txBox="1"/>
          <p:nvPr/>
        </p:nvSpPr>
        <p:spPr>
          <a:xfrm rot="10800000" flipH="1" flipV="1">
            <a:off x="8091266" y="2940915"/>
            <a:ext cx="2806506" cy="1908215"/>
          </a:xfrm>
          <a:prstGeom prst="rect">
            <a:avLst/>
          </a:prstGeom>
          <a:noFill/>
        </p:spPr>
        <p:txBody>
          <a:bodyPr wrap="square" rtlCol="0">
            <a:spAutoFit/>
          </a:bodyPr>
          <a:lstStyle/>
          <a:p>
            <a:endParaRPr lang="sk-SK" dirty="0">
              <a:latin typeface="Times New Roman" panose="02020603050405020304" pitchFamily="18" charset="0"/>
              <a:cs typeface="Times New Roman" panose="02020603050405020304" pitchFamily="18" charset="0"/>
            </a:endParaRPr>
          </a:p>
          <a:p>
            <a:r>
              <a:rPr lang="sk-SK" sz="2000" b="1" dirty="0">
                <a:latin typeface="Times New Roman" panose="02020603050405020304" pitchFamily="18" charset="0"/>
                <a:cs typeface="Times New Roman" panose="02020603050405020304" pitchFamily="18" charset="0"/>
              </a:rPr>
              <a:t>Kristína</a:t>
            </a:r>
          </a:p>
          <a:p>
            <a:r>
              <a:rPr lang="sk-SK" sz="2000" b="1" dirty="0">
                <a:latin typeface="Times New Roman" panose="02020603050405020304" pitchFamily="18" charset="0"/>
                <a:cs typeface="Times New Roman" panose="02020603050405020304" pitchFamily="18" charset="0"/>
              </a:rPr>
              <a:t>Natália</a:t>
            </a:r>
          </a:p>
          <a:p>
            <a:r>
              <a:rPr lang="sk-SK" sz="2000" b="1" dirty="0">
                <a:latin typeface="Times New Roman" panose="02020603050405020304" pitchFamily="18" charset="0"/>
                <a:cs typeface="Times New Roman" panose="02020603050405020304" pitchFamily="18" charset="0"/>
              </a:rPr>
              <a:t>Alžbeta</a:t>
            </a:r>
          </a:p>
          <a:p>
            <a:r>
              <a:rPr lang="sk-SK" sz="2000" b="1" dirty="0">
                <a:latin typeface="Times New Roman" panose="02020603050405020304" pitchFamily="18" charset="0"/>
                <a:cs typeface="Times New Roman" panose="02020603050405020304" pitchFamily="18" charset="0"/>
              </a:rPr>
              <a:t>Sára</a:t>
            </a:r>
          </a:p>
          <a:p>
            <a:r>
              <a:rPr lang="sk-SK" sz="2000" b="1" dirty="0">
                <a:latin typeface="Times New Roman" panose="02020603050405020304" pitchFamily="18" charset="0"/>
                <a:cs typeface="Times New Roman" panose="02020603050405020304" pitchFamily="18" charset="0"/>
              </a:rPr>
              <a:t>Nina</a:t>
            </a:r>
          </a:p>
        </p:txBody>
      </p:sp>
    </p:spTree>
    <p:extLst>
      <p:ext uri="{BB962C8B-B14F-4D97-AF65-F5344CB8AC3E}">
        <p14:creationId xmlns:p14="http://schemas.microsoft.com/office/powerpoint/2010/main" val="4255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advClick="0" advTm="6000">
        <p15:prstTrans prst="origami"/>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25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fltVal val="0"/>
                                          </p:val>
                                        </p:tav>
                                        <p:tav tm="100000">
                                          <p:val>
                                            <p:strVal val="#ppt_w"/>
                                          </p:val>
                                        </p:tav>
                                      </p:tavLst>
                                    </p:anim>
                                    <p:anim calcmode="lin" valueType="num">
                                      <p:cBhvr>
                                        <p:cTn id="8" dur="2000" fill="hold"/>
                                        <p:tgtEl>
                                          <p:spTgt spid="1026"/>
                                        </p:tgtEl>
                                        <p:attrNameLst>
                                          <p:attrName>ppt_h</p:attrName>
                                        </p:attrNameLst>
                                      </p:cBhvr>
                                      <p:tavLst>
                                        <p:tav tm="0">
                                          <p:val>
                                            <p:fltVal val="0"/>
                                          </p:val>
                                        </p:tav>
                                        <p:tav tm="100000">
                                          <p:val>
                                            <p:strVal val="#ppt_h"/>
                                          </p:val>
                                        </p:tav>
                                      </p:tavLst>
                                    </p:anim>
                                    <p:anim calcmode="lin" valueType="num">
                                      <p:cBhvr>
                                        <p:cTn id="9" dur="2000" fill="hold"/>
                                        <p:tgtEl>
                                          <p:spTgt spid="1026"/>
                                        </p:tgtEl>
                                        <p:attrNameLst>
                                          <p:attrName>style.rotation</p:attrName>
                                        </p:attrNameLst>
                                      </p:cBhvr>
                                      <p:tavLst>
                                        <p:tav tm="0">
                                          <p:val>
                                            <p:fltVal val="90"/>
                                          </p:val>
                                        </p:tav>
                                        <p:tav tm="100000">
                                          <p:val>
                                            <p:fltVal val="0"/>
                                          </p:val>
                                        </p:tav>
                                      </p:tavLst>
                                    </p:anim>
                                    <p:animEffect transition="in" filter="fade">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4" descr="Obrázok, na ktorom je vonkajšie, voda, trávnik, rieka&#10;&#10;Popis vygenerovaný s veľmi vysokou spoľahlivosťou">
            <a:extLst>
              <a:ext uri="{FF2B5EF4-FFF2-40B4-BE49-F238E27FC236}">
                <a16:creationId xmlns:a16="http://schemas.microsoft.com/office/drawing/2014/main" id="{AF67F3E6-C839-4619-A38B-799010DF3E91}"/>
              </a:ext>
            </a:extLst>
          </p:cNvPr>
          <p:cNvPicPr>
            <a:picLocks noChangeAspect="1"/>
          </p:cNvPicPr>
          <p:nvPr/>
        </p:nvPicPr>
        <p:blipFill rotWithShape="1">
          <a:blip r:embed="rId2">
            <a:alphaModFix/>
          </a:blip>
          <a:srcRect l="18543" r="6459" b="2"/>
          <a:stretch/>
        </p:blipFill>
        <p:spPr>
          <a:xfrm>
            <a:off x="5491133" y="286529"/>
            <a:ext cx="2275744" cy="2275744"/>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Obrázok 6" descr="Obrázok, na ktorom je vonkajšie, voda, trávnik, jazero&#10;&#10;Popis vygenerovaný s veľmi vysokou spoľahlivosťou">
            <a:extLst>
              <a:ext uri="{FF2B5EF4-FFF2-40B4-BE49-F238E27FC236}">
                <a16:creationId xmlns:a16="http://schemas.microsoft.com/office/drawing/2014/main" id="{61FCB2DB-393F-41AB-B5F1-B28CB4926B37}"/>
              </a:ext>
            </a:extLst>
          </p:cNvPr>
          <p:cNvPicPr>
            <a:picLocks noChangeAspect="1"/>
          </p:cNvPicPr>
          <p:nvPr/>
        </p:nvPicPr>
        <p:blipFill rotWithShape="1">
          <a:blip r:embed="rId3">
            <a:alphaModFix/>
          </a:blip>
          <a:srcRect r="25003" b="3"/>
          <a:stretch/>
        </p:blipFill>
        <p:spPr>
          <a:xfrm>
            <a:off x="5734231" y="2527224"/>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 name="Obrázok 11" descr="Obrázok, na ktorom je vonkajšie, trávnik, plot, sledovať&#10;&#10;Popis vygenerovaný s veľmi vysokou spoľahlivosťou">
            <a:extLst>
              <a:ext uri="{FF2B5EF4-FFF2-40B4-BE49-F238E27FC236}">
                <a16:creationId xmlns:a16="http://schemas.microsoft.com/office/drawing/2014/main" id="{EA1A619F-4F10-4772-968A-B5E3F8107D5A}"/>
              </a:ext>
            </a:extLst>
          </p:cNvPr>
          <p:cNvPicPr>
            <a:picLocks noChangeAspect="1"/>
          </p:cNvPicPr>
          <p:nvPr/>
        </p:nvPicPr>
        <p:blipFill rotWithShape="1">
          <a:blip r:embed="rId4">
            <a:alphaModFix/>
          </a:blip>
          <a:srcRect r="15148" b="3"/>
          <a:stretch/>
        </p:blipFill>
        <p:spPr>
          <a:xfrm>
            <a:off x="7786846" y="1"/>
            <a:ext cx="4405154" cy="3776782"/>
          </a:xfrm>
          <a:custGeom>
            <a:avLst/>
            <a:gdLst>
              <a:gd name="connsiteX0" fmla="*/ 279221 w 4405154"/>
              <a:gd name="connsiteY0" fmla="*/ 0 h 3776782"/>
              <a:gd name="connsiteX1" fmla="*/ 4405154 w 4405154"/>
              <a:gd name="connsiteY1" fmla="*/ 0 h 3776782"/>
              <a:gd name="connsiteX2" fmla="*/ 4405154 w 4405154"/>
              <a:gd name="connsiteY2" fmla="*/ 3055054 h 3776782"/>
              <a:gd name="connsiteX3" fmla="*/ 4266200 w 4405154"/>
              <a:gd name="connsiteY3" fmla="*/ 3181344 h 3776782"/>
              <a:gd name="connsiteX4" fmla="*/ 2607554 w 4405154"/>
              <a:gd name="connsiteY4" fmla="*/ 3776782 h 3776782"/>
              <a:gd name="connsiteX5" fmla="*/ 0 w 4405154"/>
              <a:gd name="connsiteY5" fmla="*/ 1169228 h 3776782"/>
              <a:gd name="connsiteX6" fmla="*/ 204915 w 4405154"/>
              <a:gd name="connsiteY6" fmla="*/ 154250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154" h="3776782">
                <a:moveTo>
                  <a:pt x="279221" y="0"/>
                </a:moveTo>
                <a:lnTo>
                  <a:pt x="4405154" y="0"/>
                </a:lnTo>
                <a:lnTo>
                  <a:pt x="4405154" y="3055054"/>
                </a:lnTo>
                <a:lnTo>
                  <a:pt x="4266200" y="3181344"/>
                </a:lnTo>
                <a:cubicBezTo>
                  <a:pt x="3815461" y="3553326"/>
                  <a:pt x="3237603" y="3776782"/>
                  <a:pt x="2607554" y="3776782"/>
                </a:cubicBezTo>
                <a:cubicBezTo>
                  <a:pt x="1167442" y="3776782"/>
                  <a:pt x="0" y="2609341"/>
                  <a:pt x="0" y="1169228"/>
                </a:cubicBezTo>
                <a:cubicBezTo>
                  <a:pt x="0" y="809200"/>
                  <a:pt x="72965" y="466214"/>
                  <a:pt x="204915" y="154250"/>
                </a:cubicBezTo>
                <a:close/>
              </a:path>
            </a:pathLst>
          </a:custGeom>
          <a:effectLst>
            <a:softEdge rad="0"/>
          </a:effectLst>
        </p:spPr>
      </p:pic>
      <p:pic>
        <p:nvPicPr>
          <p:cNvPr id="8" name="Obrázok 8" descr="Obrázok, na ktorom je trávnik, vonkajšie, pole, zelené&#10;&#10;Popis vygenerovaný s veľmi vysokou spoľahlivosťou">
            <a:extLst>
              <a:ext uri="{FF2B5EF4-FFF2-40B4-BE49-F238E27FC236}">
                <a16:creationId xmlns:a16="http://schemas.microsoft.com/office/drawing/2014/main" id="{AF5A983A-0082-4344-8BB9-14D77CBCAE34}"/>
              </a:ext>
            </a:extLst>
          </p:cNvPr>
          <p:cNvPicPr>
            <a:picLocks noChangeAspect="1"/>
          </p:cNvPicPr>
          <p:nvPr/>
        </p:nvPicPr>
        <p:blipFill rotWithShape="1">
          <a:blip r:embed="rId5">
            <a:alphaModFix/>
          </a:blip>
          <a:srcRect l="5636" r="20615" b="-1"/>
          <a:stretch/>
        </p:blipFill>
        <p:spPr>
          <a:xfrm>
            <a:off x="8738478" y="3917271"/>
            <a:ext cx="3453522" cy="2950205"/>
          </a:xfrm>
          <a:custGeom>
            <a:avLst/>
            <a:gdLst>
              <a:gd name="connsiteX0" fmla="*/ 1901420 w 3453522"/>
              <a:gd name="connsiteY0" fmla="*/ 0 h 2950205"/>
              <a:gd name="connsiteX1" fmla="*/ 3368648 w 3453522"/>
              <a:gd name="connsiteY1" fmla="*/ 691940 h 2950205"/>
              <a:gd name="connsiteX2" fmla="*/ 3453522 w 3453522"/>
              <a:gd name="connsiteY2" fmla="*/ 805440 h 2950205"/>
              <a:gd name="connsiteX3" fmla="*/ 3453522 w 3453522"/>
              <a:gd name="connsiteY3" fmla="*/ 2950205 h 2950205"/>
              <a:gd name="connsiteX4" fmla="*/ 316036 w 3453522"/>
              <a:gd name="connsiteY4" fmla="*/ 2950205 h 2950205"/>
              <a:gd name="connsiteX5" fmla="*/ 229491 w 3453522"/>
              <a:gd name="connsiteY5" fmla="*/ 2807749 h 2950205"/>
              <a:gd name="connsiteX6" fmla="*/ 0 w 3453522"/>
              <a:gd name="connsiteY6" fmla="*/ 1901419 h 2950205"/>
              <a:gd name="connsiteX7" fmla="*/ 1901420 w 3453522"/>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3522" h="2950205">
                <a:moveTo>
                  <a:pt x="1901420" y="0"/>
                </a:moveTo>
                <a:cubicBezTo>
                  <a:pt x="2492116" y="0"/>
                  <a:pt x="3019900" y="269355"/>
                  <a:pt x="3368648" y="691940"/>
                </a:cubicBezTo>
                <a:lnTo>
                  <a:pt x="3453522" y="805440"/>
                </a:lnTo>
                <a:lnTo>
                  <a:pt x="3453522" y="2950205"/>
                </a:lnTo>
                <a:lnTo>
                  <a:pt x="316036" y="2950205"/>
                </a:lnTo>
                <a:lnTo>
                  <a:pt x="229491" y="2807749"/>
                </a:lnTo>
                <a:cubicBezTo>
                  <a:pt x="83134" y="2538330"/>
                  <a:pt x="0" y="2229583"/>
                  <a:pt x="0" y="1901419"/>
                </a:cubicBezTo>
                <a:cubicBezTo>
                  <a:pt x="0" y="851294"/>
                  <a:pt x="851295" y="0"/>
                  <a:pt x="1901420" y="0"/>
                </a:cubicBezTo>
                <a:close/>
              </a:path>
            </a:pathLst>
          </a:custGeom>
          <a:effectLst>
            <a:softEdge rad="0"/>
          </a:effectLst>
        </p:spPr>
      </p:pic>
      <p:sp>
        <p:nvSpPr>
          <p:cNvPr id="2" name="Nadpis 1">
            <a:extLst>
              <a:ext uri="{FF2B5EF4-FFF2-40B4-BE49-F238E27FC236}">
                <a16:creationId xmlns:a16="http://schemas.microsoft.com/office/drawing/2014/main" id="{1B3AC02E-A76D-458B-A84B-863DD8A5DAEA}"/>
              </a:ext>
            </a:extLst>
          </p:cNvPr>
          <p:cNvSpPr>
            <a:spLocks noGrp="1"/>
          </p:cNvSpPr>
          <p:nvPr>
            <p:ph type="title"/>
          </p:nvPr>
        </p:nvSpPr>
        <p:spPr>
          <a:xfrm>
            <a:off x="627913" y="431800"/>
            <a:ext cx="4646451" cy="2629452"/>
          </a:xfrm>
        </p:spPr>
        <p:txBody>
          <a:bodyPr>
            <a:normAutofit/>
          </a:bodyPr>
          <a:lstStyle/>
          <a:p>
            <a:r>
              <a:rPr lang="sk-SK" sz="4000" b="1" dirty="0" err="1">
                <a:solidFill>
                  <a:srgbClr val="000000"/>
                </a:solidFill>
                <a:latin typeface="Times New Roman"/>
                <a:ea typeface="+mj-lt"/>
                <a:cs typeface="+mj-lt"/>
              </a:rPr>
              <a:t>Castle</a:t>
            </a:r>
            <a:r>
              <a:rPr lang="sk-SK" sz="4000" b="1" dirty="0">
                <a:solidFill>
                  <a:srgbClr val="000000"/>
                </a:solidFill>
                <a:latin typeface="Times New Roman"/>
                <a:ea typeface="+mj-lt"/>
                <a:cs typeface="+mj-lt"/>
              </a:rPr>
              <a:t> </a:t>
            </a:r>
            <a:r>
              <a:rPr lang="sk-SK" sz="4000" b="1" dirty="0" err="1">
                <a:solidFill>
                  <a:srgbClr val="000000"/>
                </a:solidFill>
                <a:latin typeface="Times New Roman"/>
                <a:ea typeface="+mj-lt"/>
                <a:cs typeface="+mj-lt"/>
              </a:rPr>
              <a:t>garden</a:t>
            </a:r>
            <a:endParaRPr lang="sk-SK" sz="4000" b="1" dirty="0">
              <a:solidFill>
                <a:srgbClr val="000000"/>
              </a:solidFill>
              <a:latin typeface="Times New Roman"/>
              <a:ea typeface="+mj-lt"/>
              <a:cs typeface="+mj-lt"/>
            </a:endParaRPr>
          </a:p>
          <a:p>
            <a:endParaRPr lang="sk-SK" sz="4000" b="1" dirty="0">
              <a:solidFill>
                <a:srgbClr val="000000"/>
              </a:solidFill>
              <a:latin typeface="Times New Roman"/>
              <a:cs typeface="Calibri Light"/>
            </a:endParaRPr>
          </a:p>
        </p:txBody>
      </p:sp>
      <p:sp>
        <p:nvSpPr>
          <p:cNvPr id="3" name="Zástupný objekt pre obsah 2">
            <a:extLst>
              <a:ext uri="{FF2B5EF4-FFF2-40B4-BE49-F238E27FC236}">
                <a16:creationId xmlns:a16="http://schemas.microsoft.com/office/drawing/2014/main" id="{5FAF9FA1-4A68-4B85-A55D-D232027F6C80}"/>
              </a:ext>
            </a:extLst>
          </p:cNvPr>
          <p:cNvSpPr>
            <a:spLocks noGrp="1"/>
          </p:cNvSpPr>
          <p:nvPr>
            <p:ph idx="1"/>
          </p:nvPr>
        </p:nvSpPr>
        <p:spPr>
          <a:xfrm>
            <a:off x="427232" y="2070099"/>
            <a:ext cx="5057877" cy="4476975"/>
          </a:xfrm>
        </p:spPr>
        <p:txBody>
          <a:bodyPr vert="horz" lIns="91440" tIns="45720" rIns="91440" bIns="45720" rtlCol="0" anchor="ctr">
            <a:normAutofit/>
          </a:bodyPr>
          <a:lstStyle/>
          <a:p>
            <a:r>
              <a:rPr lang="sk-SK" sz="2400" b="1" dirty="0" err="1">
                <a:solidFill>
                  <a:srgbClr val="000000"/>
                </a:solidFill>
                <a:latin typeface="Times New Roman"/>
                <a:cs typeface="Times New Roman"/>
              </a:rPr>
              <a:t>Is</a:t>
            </a:r>
            <a:r>
              <a:rPr lang="sk-SK" sz="2400" b="1" dirty="0">
                <a:solidFill>
                  <a:srgbClr val="000000"/>
                </a:solidFill>
                <a:latin typeface="Times New Roman"/>
                <a:cs typeface="Times New Roman"/>
              </a:rPr>
              <a:t> </a:t>
            </a:r>
            <a:r>
              <a:rPr lang="en" sz="2400" b="1" dirty="0">
                <a:solidFill>
                  <a:srgbClr val="000000"/>
                </a:solidFill>
                <a:latin typeface="Times New Roman"/>
                <a:cs typeface="Times New Roman"/>
              </a:rPr>
              <a:t> </a:t>
            </a:r>
            <a:r>
              <a:rPr lang="sk-SK" sz="2400" b="1" dirty="0" err="1">
                <a:solidFill>
                  <a:srgbClr val="000000"/>
                </a:solidFill>
                <a:latin typeface="Times New Roman"/>
                <a:cs typeface="Times New Roman"/>
              </a:rPr>
              <a:t>one</a:t>
            </a:r>
            <a:r>
              <a:rPr lang="sk-SK" sz="2400" b="1" dirty="0">
                <a:solidFill>
                  <a:srgbClr val="000000"/>
                </a:solidFill>
                <a:latin typeface="Times New Roman"/>
                <a:cs typeface="Times New Roman"/>
              </a:rPr>
              <a:t> of </a:t>
            </a:r>
            <a:r>
              <a:rPr lang="en" sz="2400" b="1" dirty="0">
                <a:solidFill>
                  <a:srgbClr val="000000"/>
                </a:solidFill>
                <a:latin typeface="Times New Roman"/>
                <a:cs typeface="Times New Roman"/>
              </a:rPr>
              <a:t>the largest planetree park</a:t>
            </a:r>
            <a:r>
              <a:rPr lang="sk-SK" sz="2400" b="1" dirty="0">
                <a:solidFill>
                  <a:srgbClr val="000000"/>
                </a:solidFill>
                <a:latin typeface="Times New Roman"/>
                <a:cs typeface="Times New Roman"/>
              </a:rPr>
              <a:t>s</a:t>
            </a:r>
            <a:r>
              <a:rPr lang="en" sz="2400" b="1" dirty="0">
                <a:solidFill>
                  <a:srgbClr val="000000"/>
                </a:solidFill>
                <a:latin typeface="Times New Roman"/>
                <a:cs typeface="Times New Roman"/>
              </a:rPr>
              <a:t> in Central Europe.</a:t>
            </a:r>
            <a:endParaRPr lang="sk-SK" sz="2400" b="1" dirty="0">
              <a:solidFill>
                <a:srgbClr val="000000"/>
              </a:solidFill>
              <a:latin typeface="Times New Roman"/>
              <a:cs typeface="Times New Roman"/>
            </a:endParaRPr>
          </a:p>
          <a:p>
            <a:r>
              <a:rPr lang="en" sz="2400" b="1" dirty="0">
                <a:solidFill>
                  <a:srgbClr val="000000"/>
                </a:solidFill>
                <a:latin typeface="Times New Roman"/>
                <a:cs typeface="Times New Roman"/>
              </a:rPr>
              <a:t> Several dozen plane trees grow here on approximately six hectares.</a:t>
            </a:r>
            <a:endParaRPr lang="sk-SK" sz="2400" b="1" dirty="0">
              <a:solidFill>
                <a:srgbClr val="000000"/>
              </a:solidFill>
              <a:latin typeface="Times New Roman"/>
              <a:cs typeface="Times New Roman"/>
            </a:endParaRPr>
          </a:p>
          <a:p>
            <a:r>
              <a:rPr lang="en" sz="2400" b="1" dirty="0">
                <a:solidFill>
                  <a:srgbClr val="000000"/>
                </a:solidFill>
                <a:latin typeface="Times New Roman"/>
                <a:cs typeface="Times New Roman"/>
              </a:rPr>
              <a:t> The oldest of them are over 200 years old. </a:t>
            </a:r>
            <a:endParaRPr lang="sk-SK" sz="2400" b="1" dirty="0">
              <a:solidFill>
                <a:srgbClr val="000000"/>
              </a:solidFill>
              <a:latin typeface="Times New Roman"/>
              <a:cs typeface="Times New Roman"/>
            </a:endParaRPr>
          </a:p>
          <a:p>
            <a:r>
              <a:rPr lang="en" sz="2400" b="1" dirty="0">
                <a:solidFill>
                  <a:srgbClr val="000000"/>
                </a:solidFill>
                <a:latin typeface="Times New Roman"/>
                <a:cs typeface="Times New Roman"/>
              </a:rPr>
              <a:t>You will also find the largest tree in the district of Hlohovec, which is approximately 40 meters high and its trunk circumference is about five and a half meters.</a:t>
            </a:r>
          </a:p>
        </p:txBody>
      </p:sp>
    </p:spTree>
    <p:extLst>
      <p:ext uri="{BB962C8B-B14F-4D97-AF65-F5344CB8AC3E}">
        <p14:creationId xmlns:p14="http://schemas.microsoft.com/office/powerpoint/2010/main" val="2108350136"/>
      </p:ext>
    </p:extLst>
  </p:cSld>
  <p:clrMapOvr>
    <a:masterClrMapping/>
  </p:clrMapOvr>
  <mc:AlternateContent xmlns:mc="http://schemas.openxmlformats.org/markup-compatibility/2006" xmlns:p14="http://schemas.microsoft.com/office/powerpoint/2010/main">
    <mc:Choice Requires="p14">
      <p:transition spd="slow" p14:dur="2000" advClick="0" advTm="25000">
        <p14:warp dir="in"/>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4" descr="Obrázok, na ktorom je vonkajšie, strom, rastlina, vŕba&#10;&#10;Popis vygenerovaný s veľmi vysokou spoľahlivosťou">
            <a:extLst>
              <a:ext uri="{FF2B5EF4-FFF2-40B4-BE49-F238E27FC236}">
                <a16:creationId xmlns:a16="http://schemas.microsoft.com/office/drawing/2014/main" id="{E18F86BF-3780-46C4-A148-D49E787325C1}"/>
              </a:ext>
            </a:extLst>
          </p:cNvPr>
          <p:cNvPicPr>
            <a:picLocks noChangeAspect="1"/>
          </p:cNvPicPr>
          <p:nvPr/>
        </p:nvPicPr>
        <p:blipFill rotWithShape="1">
          <a:blip r:embed="rId2">
            <a:alphaModFix/>
          </a:blip>
          <a:srcRect l="5722" r="32042" b="-1"/>
          <a:stretch/>
        </p:blipFill>
        <p:spPr>
          <a:xfrm>
            <a:off x="7226300" y="10"/>
            <a:ext cx="5201878" cy="6857990"/>
          </a:xfrm>
          <a:prstGeom prst="rect">
            <a:avLst/>
          </a:prstGeom>
        </p:spPr>
      </p:pic>
      <p:sp>
        <p:nvSpPr>
          <p:cNvPr id="2" name="Nadpis 1">
            <a:extLst>
              <a:ext uri="{FF2B5EF4-FFF2-40B4-BE49-F238E27FC236}">
                <a16:creationId xmlns:a16="http://schemas.microsoft.com/office/drawing/2014/main" id="{A95C5E2C-AD04-4D25-A463-BD76252475F9}"/>
              </a:ext>
            </a:extLst>
          </p:cNvPr>
          <p:cNvSpPr>
            <a:spLocks noGrp="1"/>
          </p:cNvSpPr>
          <p:nvPr>
            <p:ph type="title"/>
          </p:nvPr>
        </p:nvSpPr>
        <p:spPr>
          <a:xfrm>
            <a:off x="2024420" y="-2969"/>
            <a:ext cx="4959475" cy="1311664"/>
          </a:xfrm>
        </p:spPr>
        <p:txBody>
          <a:bodyPr>
            <a:normAutofit/>
          </a:bodyPr>
          <a:lstStyle/>
          <a:p>
            <a:r>
              <a:rPr lang="en" sz="4400" b="1" dirty="0">
                <a:solidFill>
                  <a:srgbClr val="000000"/>
                </a:solidFill>
                <a:latin typeface="Times New Roman"/>
                <a:cs typeface="Times New Roman"/>
              </a:rPr>
              <a:t>Legend</a:t>
            </a:r>
            <a:endParaRPr lang="sk-SK" sz="4400" b="1" dirty="0">
              <a:solidFill>
                <a:srgbClr val="000000"/>
              </a:solidFill>
              <a:latin typeface="Times New Roman"/>
              <a:cs typeface="Times New Roman"/>
            </a:endParaRPr>
          </a:p>
        </p:txBody>
      </p:sp>
      <p:sp>
        <p:nvSpPr>
          <p:cNvPr id="3" name="Zástupný objekt pre obsah 2">
            <a:extLst>
              <a:ext uri="{FF2B5EF4-FFF2-40B4-BE49-F238E27FC236}">
                <a16:creationId xmlns:a16="http://schemas.microsoft.com/office/drawing/2014/main" id="{E676B898-F742-4CB8-A544-B156517B826B}"/>
              </a:ext>
            </a:extLst>
          </p:cNvPr>
          <p:cNvSpPr>
            <a:spLocks noGrp="1"/>
          </p:cNvSpPr>
          <p:nvPr>
            <p:ph idx="1"/>
          </p:nvPr>
        </p:nvSpPr>
        <p:spPr>
          <a:xfrm>
            <a:off x="423998" y="971488"/>
            <a:ext cx="6802302" cy="5982863"/>
          </a:xfrm>
        </p:spPr>
        <p:txBody>
          <a:bodyPr vert="horz" lIns="91440" tIns="45720" rIns="91440" bIns="45720" rtlCol="0" anchor="ctr">
            <a:noAutofit/>
          </a:bodyPr>
          <a:lstStyle/>
          <a:p>
            <a:r>
              <a:rPr lang="en" sz="2400" b="1" dirty="0">
                <a:solidFill>
                  <a:srgbClr val="000000"/>
                </a:solidFill>
                <a:latin typeface="Times New Roman"/>
                <a:cs typeface="Times New Roman"/>
              </a:rPr>
              <a:t>An interesting legend is attached to one of the plane trees, which is by the lake in the Castle Garden.</a:t>
            </a:r>
            <a:endParaRPr lang="sk-SK" sz="2400" b="1" dirty="0">
              <a:solidFill>
                <a:srgbClr val="000000"/>
              </a:solidFill>
              <a:latin typeface="Times New Roman"/>
              <a:cs typeface="Times New Roman"/>
            </a:endParaRPr>
          </a:p>
          <a:p>
            <a:r>
              <a:rPr lang="en" sz="2400" b="1" dirty="0">
                <a:solidFill>
                  <a:srgbClr val="000000"/>
                </a:solidFill>
                <a:latin typeface="Times New Roman"/>
                <a:cs typeface="Times New Roman"/>
              </a:rPr>
              <a:t> According to </a:t>
            </a:r>
            <a:r>
              <a:rPr lang="sk-SK" sz="2400" b="1" dirty="0" err="1">
                <a:solidFill>
                  <a:srgbClr val="000000"/>
                </a:solidFill>
                <a:latin typeface="Times New Roman"/>
                <a:cs typeface="Times New Roman"/>
              </a:rPr>
              <a:t>the</a:t>
            </a:r>
            <a:r>
              <a:rPr lang="sk-SK" sz="2400" b="1" dirty="0">
                <a:solidFill>
                  <a:srgbClr val="000000"/>
                </a:solidFill>
                <a:latin typeface="Times New Roman"/>
                <a:cs typeface="Times New Roman"/>
              </a:rPr>
              <a:t> </a:t>
            </a:r>
            <a:r>
              <a:rPr lang="sk-SK" sz="2400" b="1" dirty="0" err="1">
                <a:solidFill>
                  <a:srgbClr val="000000"/>
                </a:solidFill>
                <a:latin typeface="Times New Roman"/>
                <a:cs typeface="Times New Roman"/>
              </a:rPr>
              <a:t>legend</a:t>
            </a:r>
            <a:r>
              <a:rPr lang="en" sz="2400" b="1" dirty="0">
                <a:solidFill>
                  <a:srgbClr val="000000"/>
                </a:solidFill>
                <a:latin typeface="Times New Roman"/>
                <a:cs typeface="Times New Roman"/>
              </a:rPr>
              <a:t>, Jozef Erdődy, who had the park planted with his wife, could not have </a:t>
            </a:r>
            <a:r>
              <a:rPr lang="sk-SK" sz="2400" b="1" dirty="0">
                <a:solidFill>
                  <a:srgbClr val="000000"/>
                </a:solidFill>
                <a:latin typeface="Times New Roman"/>
                <a:cs typeface="Times New Roman"/>
              </a:rPr>
              <a:t> </a:t>
            </a:r>
            <a:r>
              <a:rPr lang="sk-SK" sz="2400" b="1" dirty="0" err="1">
                <a:solidFill>
                  <a:srgbClr val="000000"/>
                </a:solidFill>
                <a:latin typeface="Times New Roman"/>
                <a:cs typeface="Times New Roman"/>
              </a:rPr>
              <a:t>any</a:t>
            </a:r>
            <a:r>
              <a:rPr lang="sk-SK" sz="2400" b="1" dirty="0">
                <a:solidFill>
                  <a:srgbClr val="000000"/>
                </a:solidFill>
                <a:latin typeface="Times New Roman"/>
                <a:cs typeface="Times New Roman"/>
              </a:rPr>
              <a:t> </a:t>
            </a:r>
            <a:r>
              <a:rPr lang="en" sz="2400" b="1" dirty="0">
                <a:solidFill>
                  <a:srgbClr val="000000"/>
                </a:solidFill>
                <a:latin typeface="Times New Roman"/>
                <a:cs typeface="Times New Roman"/>
              </a:rPr>
              <a:t>children, and </a:t>
            </a:r>
            <a:r>
              <a:rPr lang="sk-SK" sz="2400" b="1" dirty="0">
                <a:solidFill>
                  <a:srgbClr val="000000"/>
                </a:solidFill>
                <a:latin typeface="Times New Roman"/>
                <a:cs typeface="Times New Roman"/>
              </a:rPr>
              <a:t>he had</a:t>
            </a:r>
            <a:r>
              <a:rPr lang="en" sz="2400" b="1" dirty="0">
                <a:solidFill>
                  <a:srgbClr val="000000"/>
                </a:solidFill>
                <a:latin typeface="Times New Roman"/>
                <a:cs typeface="Times New Roman"/>
              </a:rPr>
              <a:t> </a:t>
            </a:r>
            <a:r>
              <a:rPr lang="sk-SK" sz="2400" b="1" dirty="0">
                <a:solidFill>
                  <a:srgbClr val="000000"/>
                </a:solidFill>
                <a:latin typeface="Times New Roman"/>
                <a:cs typeface="Times New Roman"/>
              </a:rPr>
              <a:t> </a:t>
            </a:r>
            <a:r>
              <a:rPr lang="sk-SK" sz="2400" b="1" dirty="0" err="1">
                <a:solidFill>
                  <a:srgbClr val="000000"/>
                </a:solidFill>
                <a:latin typeface="Times New Roman"/>
                <a:cs typeface="Times New Roman"/>
              </a:rPr>
              <a:t>secret</a:t>
            </a:r>
            <a:r>
              <a:rPr lang="sk-SK" sz="2400" b="1" dirty="0">
                <a:solidFill>
                  <a:srgbClr val="000000"/>
                </a:solidFill>
                <a:latin typeface="Times New Roman"/>
                <a:cs typeface="Times New Roman"/>
              </a:rPr>
              <a:t> </a:t>
            </a:r>
            <a:r>
              <a:rPr lang="en" sz="2400" b="1" dirty="0">
                <a:solidFill>
                  <a:srgbClr val="000000"/>
                </a:solidFill>
                <a:latin typeface="Times New Roman"/>
                <a:cs typeface="Times New Roman"/>
              </a:rPr>
              <a:t>meeting</a:t>
            </a:r>
            <a:r>
              <a:rPr lang="sk-SK" sz="2400" b="1" dirty="0">
                <a:solidFill>
                  <a:srgbClr val="000000"/>
                </a:solidFill>
                <a:latin typeface="Times New Roman"/>
                <a:cs typeface="Times New Roman"/>
              </a:rPr>
              <a:t> </a:t>
            </a:r>
            <a:r>
              <a:rPr lang="sk-SK" sz="2400" b="1" dirty="0" err="1">
                <a:solidFill>
                  <a:srgbClr val="000000"/>
                </a:solidFill>
                <a:latin typeface="Times New Roman"/>
                <a:cs typeface="Times New Roman"/>
              </a:rPr>
              <a:t>here</a:t>
            </a:r>
            <a:r>
              <a:rPr lang="sk-SK" sz="2400" b="1" dirty="0">
                <a:solidFill>
                  <a:srgbClr val="000000"/>
                </a:solidFill>
                <a:latin typeface="Times New Roman"/>
                <a:cs typeface="Times New Roman"/>
              </a:rPr>
              <a:t>  </a:t>
            </a:r>
            <a:r>
              <a:rPr lang="sk-SK" sz="2400" b="1" dirty="0" err="1">
                <a:solidFill>
                  <a:srgbClr val="000000"/>
                </a:solidFill>
                <a:latin typeface="Times New Roman"/>
                <a:cs typeface="Times New Roman"/>
              </a:rPr>
              <a:t>with</a:t>
            </a:r>
            <a:r>
              <a:rPr lang="en" sz="2400" b="1" dirty="0">
                <a:solidFill>
                  <a:srgbClr val="000000"/>
                </a:solidFill>
                <a:latin typeface="Times New Roman"/>
                <a:cs typeface="Times New Roman"/>
              </a:rPr>
              <a:t> his maid.</a:t>
            </a:r>
            <a:endParaRPr lang="sk-SK" sz="2400" b="1" dirty="0">
              <a:solidFill>
                <a:srgbClr val="000000"/>
              </a:solidFill>
              <a:latin typeface="Times New Roman"/>
              <a:cs typeface="Times New Roman"/>
            </a:endParaRPr>
          </a:p>
          <a:p>
            <a:r>
              <a:rPr lang="en" sz="2400" b="1" dirty="0">
                <a:solidFill>
                  <a:srgbClr val="000000"/>
                </a:solidFill>
                <a:latin typeface="Times New Roman"/>
                <a:cs typeface="Times New Roman"/>
              </a:rPr>
              <a:t> Apparently, when she became pregnant, his wife Elizabeth Mayer </a:t>
            </a:r>
            <a:r>
              <a:rPr lang="sk-SK" sz="2400" b="1" dirty="0" err="1">
                <a:solidFill>
                  <a:srgbClr val="000000"/>
                </a:solidFill>
                <a:latin typeface="Times New Roman"/>
                <a:cs typeface="Times New Roman"/>
              </a:rPr>
              <a:t>found</a:t>
            </a:r>
            <a:r>
              <a:rPr lang="sk-SK" sz="2400" b="1" dirty="0">
                <a:solidFill>
                  <a:srgbClr val="000000"/>
                </a:solidFill>
                <a:latin typeface="Times New Roman"/>
                <a:cs typeface="Times New Roman"/>
              </a:rPr>
              <a:t> </a:t>
            </a:r>
            <a:r>
              <a:rPr lang="sk-SK" sz="2400" b="1" dirty="0" err="1">
                <a:solidFill>
                  <a:srgbClr val="000000"/>
                </a:solidFill>
                <a:latin typeface="Times New Roman"/>
                <a:cs typeface="Times New Roman"/>
              </a:rPr>
              <a:t>out</a:t>
            </a:r>
            <a:r>
              <a:rPr lang="en" sz="2400" b="1" dirty="0">
                <a:solidFill>
                  <a:srgbClr val="000000"/>
                </a:solidFill>
                <a:latin typeface="Times New Roman"/>
                <a:cs typeface="Times New Roman"/>
              </a:rPr>
              <a:t> of this and had the maid expelled.</a:t>
            </a:r>
            <a:endParaRPr lang="sk-SK" sz="2400" b="1" dirty="0">
              <a:solidFill>
                <a:srgbClr val="000000"/>
              </a:solidFill>
              <a:latin typeface="Times New Roman"/>
              <a:cs typeface="Times New Roman"/>
            </a:endParaRPr>
          </a:p>
          <a:p>
            <a:r>
              <a:rPr lang="en" sz="2400" b="1" dirty="0">
                <a:solidFill>
                  <a:srgbClr val="000000"/>
                </a:solidFill>
                <a:latin typeface="Times New Roman"/>
                <a:cs typeface="Times New Roman"/>
              </a:rPr>
              <a:t> As the legend goes on, one of the branches, which until then constituted the heart symbol, broke off the plane tree, and since then the heart formed from the branches has been opened.</a:t>
            </a:r>
            <a:endParaRPr lang="sk-SK" sz="2400" b="1" dirty="0">
              <a:solidFill>
                <a:srgbClr val="000000"/>
              </a:solidFill>
              <a:latin typeface="Times New Roman"/>
              <a:cs typeface="Times New Roman"/>
            </a:endParaRPr>
          </a:p>
        </p:txBody>
      </p:sp>
    </p:spTree>
    <p:extLst>
      <p:ext uri="{BB962C8B-B14F-4D97-AF65-F5344CB8AC3E}">
        <p14:creationId xmlns:p14="http://schemas.microsoft.com/office/powerpoint/2010/main" val="2484146441"/>
      </p:ext>
    </p:extLst>
  </p:cSld>
  <p:clrMapOvr>
    <a:masterClrMapping/>
  </p:clrMapOvr>
  <mc:AlternateContent xmlns:mc="http://schemas.openxmlformats.org/markup-compatibility/2006" xmlns:p14="http://schemas.microsoft.com/office/powerpoint/2010/main">
    <mc:Choice Requires="p14">
      <p:transition spd="slow" p14:dur="2250" advClick="0" advTm="35000">
        <p14:warp dir="in"/>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style.rotation</p:attrName>
                                        </p:attrNameLst>
                                      </p:cBhvr>
                                      <p:tavLst>
                                        <p:tav tm="0">
                                          <p:val>
                                            <p:fltVal val="90"/>
                                          </p:val>
                                        </p:tav>
                                        <p:tav tm="100000">
                                          <p:val>
                                            <p:fltVal val="0"/>
                                          </p:val>
                                        </p:tav>
                                      </p:tavLst>
                                    </p:anim>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6" descr="Obrázok, na ktorom je vonkajšie, dom, budova, malé&#10;&#10;Popis vygenerovaný s veľmi vysokou spoľahlivosťou">
            <a:extLst>
              <a:ext uri="{FF2B5EF4-FFF2-40B4-BE49-F238E27FC236}">
                <a16:creationId xmlns:a16="http://schemas.microsoft.com/office/drawing/2014/main" id="{B593D3DF-1AF4-4B17-96C8-6F93AE125A7C}"/>
              </a:ext>
            </a:extLst>
          </p:cNvPr>
          <p:cNvPicPr>
            <a:picLocks noChangeAspect="1"/>
          </p:cNvPicPr>
          <p:nvPr/>
        </p:nvPicPr>
        <p:blipFill rotWithShape="1">
          <a:blip r:embed="rId2">
            <a:alphaModFix/>
          </a:blip>
          <a:srcRect l="15300" r="18033"/>
          <a:stretch/>
        </p:blipFill>
        <p:spPr>
          <a:xfrm>
            <a:off x="3125968" y="2500717"/>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Obrázok 4" descr="Obrázok, na ktorom je trávnik, vonkajšie, budova, dom&#10;&#10;Popis vygenerovaný s veľmi vysokou spoľahlivosťou">
            <a:extLst>
              <a:ext uri="{FF2B5EF4-FFF2-40B4-BE49-F238E27FC236}">
                <a16:creationId xmlns:a16="http://schemas.microsoft.com/office/drawing/2014/main" id="{C6A65CE9-6837-44A3-822D-7E872DDC5E97}"/>
              </a:ext>
            </a:extLst>
          </p:cNvPr>
          <p:cNvPicPr>
            <a:picLocks noChangeAspect="1"/>
          </p:cNvPicPr>
          <p:nvPr/>
        </p:nvPicPr>
        <p:blipFill rotWithShape="1">
          <a:blip r:embed="rId3">
            <a:alphaModFix/>
          </a:blip>
          <a:srcRect l="5877" r="5875" b="-2"/>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8" name="Obrázok 8" descr="Obrázok, na ktorom je trávnik, vonkajšie, rastlina, strom&#10;&#10;Popis vygenerovaný s veľmi vysokou spoľahlivosťou">
            <a:extLst>
              <a:ext uri="{FF2B5EF4-FFF2-40B4-BE49-F238E27FC236}">
                <a16:creationId xmlns:a16="http://schemas.microsoft.com/office/drawing/2014/main" id="{7D04A0BE-2872-4855-A412-DB4D39D4E337}"/>
              </a:ext>
            </a:extLst>
          </p:cNvPr>
          <p:cNvPicPr>
            <a:picLocks noChangeAspect="1"/>
          </p:cNvPicPr>
          <p:nvPr/>
        </p:nvPicPr>
        <p:blipFill rotWithShape="1">
          <a:blip r:embed="rId4">
            <a:alphaModFix/>
          </a:blip>
          <a:srcRect r="12534"/>
          <a:stretch/>
        </p:blipFill>
        <p:spPr>
          <a:xfrm>
            <a:off x="0" y="3907795"/>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3" name="Zástupný objekt pre obsah 2">
            <a:extLst>
              <a:ext uri="{FF2B5EF4-FFF2-40B4-BE49-F238E27FC236}">
                <a16:creationId xmlns:a16="http://schemas.microsoft.com/office/drawing/2014/main" id="{039190B1-83C1-4E03-B13E-9C285A5B2BC2}"/>
              </a:ext>
            </a:extLst>
          </p:cNvPr>
          <p:cNvSpPr>
            <a:spLocks noGrp="1"/>
          </p:cNvSpPr>
          <p:nvPr>
            <p:ph idx="1"/>
          </p:nvPr>
        </p:nvSpPr>
        <p:spPr>
          <a:xfrm>
            <a:off x="6476602" y="293114"/>
            <a:ext cx="5305674" cy="6516495"/>
          </a:xfrm>
        </p:spPr>
        <p:txBody>
          <a:bodyPr vert="horz" lIns="91440" tIns="45720" rIns="91440" bIns="45720" rtlCol="0" anchor="ctr">
            <a:normAutofit/>
          </a:bodyPr>
          <a:lstStyle/>
          <a:p>
            <a:pPr marL="0" indent="0">
              <a:buNone/>
            </a:pPr>
            <a:endParaRPr lang="sk-SK" sz="2000" dirty="0">
              <a:solidFill>
                <a:srgbClr val="000000"/>
              </a:solidFill>
              <a:cs typeface="Calibri" panose="020F0502020204030204"/>
            </a:endParaRPr>
          </a:p>
          <a:p>
            <a:endParaRPr lang="sk-SK" sz="2000" dirty="0">
              <a:solidFill>
                <a:srgbClr val="000000"/>
              </a:solidFill>
              <a:cs typeface="Calibri" panose="020F0502020204030204"/>
            </a:endParaRPr>
          </a:p>
          <a:p>
            <a:r>
              <a:rPr lang="sk-SK" sz="2800" b="1" dirty="0" err="1">
                <a:solidFill>
                  <a:srgbClr val="000000"/>
                </a:solidFill>
                <a:latin typeface="Times New Roman"/>
                <a:ea typeface="+mn-lt"/>
                <a:cs typeface="+mn-lt"/>
              </a:rPr>
              <a:t>The</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wealth</a:t>
            </a:r>
            <a:r>
              <a:rPr lang="sk-SK" sz="2800" b="1" dirty="0">
                <a:solidFill>
                  <a:srgbClr val="000000"/>
                </a:solidFill>
                <a:latin typeface="Times New Roman"/>
                <a:ea typeface="+mn-lt"/>
                <a:cs typeface="+mn-lt"/>
              </a:rPr>
              <a:t> of </a:t>
            </a:r>
            <a:r>
              <a:rPr lang="sk-SK" sz="2800" b="1" dirty="0" err="1">
                <a:solidFill>
                  <a:srgbClr val="000000"/>
                </a:solidFill>
                <a:latin typeface="Times New Roman"/>
                <a:ea typeface="+mn-lt"/>
                <a:cs typeface="+mn-lt"/>
              </a:rPr>
              <a:t>the</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Castle</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Garden</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is</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not</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only</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hidden</a:t>
            </a:r>
            <a:r>
              <a:rPr lang="sk-SK" sz="2800" b="1" dirty="0">
                <a:solidFill>
                  <a:srgbClr val="000000"/>
                </a:solidFill>
                <a:latin typeface="Times New Roman"/>
                <a:ea typeface="+mn-lt"/>
                <a:cs typeface="+mn-lt"/>
              </a:rPr>
              <a:t> in </a:t>
            </a:r>
            <a:r>
              <a:rPr lang="sk-SK" sz="2800" b="1" dirty="0" err="1">
                <a:solidFill>
                  <a:srgbClr val="000000"/>
                </a:solidFill>
                <a:latin typeface="Times New Roman"/>
                <a:ea typeface="+mn-lt"/>
                <a:cs typeface="+mn-lt"/>
              </a:rPr>
              <a:t>nature</a:t>
            </a:r>
            <a:r>
              <a:rPr lang="sk-SK" sz="2800" b="1" dirty="0">
                <a:solidFill>
                  <a:srgbClr val="000000"/>
                </a:solidFill>
                <a:latin typeface="Times New Roman"/>
                <a:ea typeface="+mn-lt"/>
                <a:cs typeface="+mn-lt"/>
              </a:rPr>
              <a:t>. </a:t>
            </a:r>
          </a:p>
          <a:p>
            <a:r>
              <a:rPr lang="sk-SK" sz="2800" b="1" dirty="0" err="1">
                <a:solidFill>
                  <a:srgbClr val="000000"/>
                </a:solidFill>
                <a:latin typeface="Times New Roman"/>
                <a:ea typeface="+mn-lt"/>
                <a:cs typeface="+mn-lt"/>
              </a:rPr>
              <a:t>We</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can</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find</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there</a:t>
            </a:r>
            <a:r>
              <a:rPr lang="sk-SK" sz="2800" b="1" dirty="0">
                <a:solidFill>
                  <a:srgbClr val="000000"/>
                </a:solidFill>
                <a:latin typeface="Times New Roman"/>
                <a:ea typeface="+mn-lt"/>
                <a:cs typeface="+mn-lt"/>
              </a:rPr>
              <a:t> more </a:t>
            </a:r>
            <a:r>
              <a:rPr lang="sk-SK" sz="2800" b="1" dirty="0" err="1">
                <a:solidFill>
                  <a:srgbClr val="000000"/>
                </a:solidFill>
                <a:latin typeface="Times New Roman"/>
                <a:ea typeface="+mn-lt"/>
                <a:cs typeface="+mn-lt"/>
              </a:rPr>
              <a:t>than</a:t>
            </a:r>
            <a:r>
              <a:rPr lang="sk-SK" sz="2800" b="1" dirty="0">
                <a:solidFill>
                  <a:srgbClr val="000000"/>
                </a:solidFill>
                <a:latin typeface="Times New Roman"/>
                <a:ea typeface="+mn-lt"/>
                <a:cs typeface="+mn-lt"/>
              </a:rPr>
              <a:t> a </a:t>
            </a:r>
            <a:r>
              <a:rPr lang="sk-SK" sz="2800" b="1" dirty="0" err="1">
                <a:solidFill>
                  <a:srgbClr val="000000"/>
                </a:solidFill>
                <a:latin typeface="Times New Roman"/>
                <a:ea typeface="+mn-lt"/>
                <a:cs typeface="+mn-lt"/>
              </a:rPr>
              <a:t>dozen</a:t>
            </a:r>
            <a:r>
              <a:rPr lang="sk-SK" sz="2800" b="1" dirty="0">
                <a:solidFill>
                  <a:srgbClr val="000000"/>
                </a:solidFill>
                <a:latin typeface="Times New Roman"/>
                <a:ea typeface="+mn-lt"/>
                <a:cs typeface="+mn-lt"/>
              </a:rPr>
              <a:t> of </a:t>
            </a:r>
            <a:r>
              <a:rPr lang="sk-SK" sz="2800" b="1" dirty="0" err="1">
                <a:solidFill>
                  <a:srgbClr val="000000"/>
                </a:solidFill>
                <a:latin typeface="Times New Roman"/>
                <a:ea typeface="+mn-lt"/>
                <a:cs typeface="+mn-lt"/>
              </a:rPr>
              <a:t>objects</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that</a:t>
            </a:r>
            <a:r>
              <a:rPr lang="sk-SK" sz="2800" b="1" dirty="0">
                <a:solidFill>
                  <a:srgbClr val="000000"/>
                </a:solidFill>
                <a:latin typeface="Times New Roman"/>
                <a:ea typeface="+mn-lt"/>
                <a:cs typeface="+mn-lt"/>
              </a:rPr>
              <a:t> are </a:t>
            </a:r>
            <a:r>
              <a:rPr lang="sk-SK" sz="2800" b="1" dirty="0" err="1">
                <a:solidFill>
                  <a:srgbClr val="000000"/>
                </a:solidFill>
                <a:latin typeface="Times New Roman"/>
                <a:ea typeface="+mn-lt"/>
                <a:cs typeface="+mn-lt"/>
              </a:rPr>
              <a:t>included</a:t>
            </a:r>
            <a:r>
              <a:rPr lang="sk-SK" sz="2800" b="1" dirty="0">
                <a:solidFill>
                  <a:srgbClr val="000000"/>
                </a:solidFill>
                <a:latin typeface="Times New Roman"/>
                <a:ea typeface="+mn-lt"/>
                <a:cs typeface="+mn-lt"/>
              </a:rPr>
              <a:t> in </a:t>
            </a:r>
            <a:r>
              <a:rPr lang="sk-SK" sz="2800" b="1" dirty="0" err="1">
                <a:solidFill>
                  <a:srgbClr val="000000"/>
                </a:solidFill>
                <a:latin typeface="Times New Roman"/>
                <a:ea typeface="+mn-lt"/>
                <a:cs typeface="+mn-lt"/>
              </a:rPr>
              <a:t>the</a:t>
            </a:r>
            <a:r>
              <a:rPr lang="sk-SK" sz="2800" b="1" dirty="0">
                <a:solidFill>
                  <a:srgbClr val="000000"/>
                </a:solidFill>
                <a:latin typeface="Times New Roman"/>
                <a:ea typeface="+mn-lt"/>
                <a:cs typeface="+mn-lt"/>
              </a:rPr>
              <a:t> list of National </a:t>
            </a:r>
            <a:r>
              <a:rPr lang="sk-SK" sz="2800" b="1" dirty="0" err="1">
                <a:solidFill>
                  <a:srgbClr val="000000"/>
                </a:solidFill>
                <a:latin typeface="Times New Roman"/>
                <a:ea typeface="+mn-lt"/>
                <a:cs typeface="+mn-lt"/>
              </a:rPr>
              <a:t>Cultural</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Monuments</a:t>
            </a:r>
            <a:r>
              <a:rPr lang="sk-SK" sz="2800" b="1" dirty="0">
                <a:solidFill>
                  <a:srgbClr val="000000"/>
                </a:solidFill>
                <a:latin typeface="Times New Roman"/>
                <a:ea typeface="+mn-lt"/>
                <a:cs typeface="+mn-lt"/>
              </a:rPr>
              <a:t>.</a:t>
            </a:r>
          </a:p>
          <a:p>
            <a:r>
              <a:rPr lang="sk-SK" sz="2800" b="1" dirty="0" err="1">
                <a:solidFill>
                  <a:srgbClr val="000000"/>
                </a:solidFill>
                <a:latin typeface="Times New Roman"/>
                <a:ea typeface="+mn-lt"/>
                <a:cs typeface="+mn-lt"/>
              </a:rPr>
              <a:t>You</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can</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find</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here</a:t>
            </a:r>
            <a:r>
              <a:rPr lang="sk-SK" sz="2800" b="1" dirty="0">
                <a:solidFill>
                  <a:srgbClr val="000000"/>
                </a:solidFill>
                <a:latin typeface="Times New Roman"/>
                <a:ea typeface="+mn-lt"/>
                <a:cs typeface="+mn-lt"/>
              </a:rPr>
              <a:t>  a </a:t>
            </a:r>
            <a:r>
              <a:rPr lang="sk-SK" sz="2800" b="1" dirty="0" err="1">
                <a:solidFill>
                  <a:srgbClr val="000000"/>
                </a:solidFill>
                <a:latin typeface="Times New Roman"/>
                <a:ea typeface="+mn-lt"/>
                <a:cs typeface="+mn-lt"/>
              </a:rPr>
              <a:t>castle</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an</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Empire-style</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theatre</a:t>
            </a:r>
            <a:r>
              <a:rPr lang="sk-SK" sz="2800" b="1" dirty="0">
                <a:solidFill>
                  <a:srgbClr val="000000"/>
                </a:solidFill>
                <a:latin typeface="Times New Roman"/>
                <a:ea typeface="+mn-lt"/>
                <a:cs typeface="+mn-lt"/>
              </a:rPr>
              <a:t>, a </a:t>
            </a:r>
            <a:r>
              <a:rPr lang="sk-SK" sz="2800" b="1" dirty="0" err="1">
                <a:solidFill>
                  <a:srgbClr val="000000"/>
                </a:solidFill>
                <a:latin typeface="Times New Roman"/>
                <a:ea typeface="+mn-lt"/>
                <a:cs typeface="+mn-lt"/>
              </a:rPr>
              <a:t>riding</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school</a:t>
            </a:r>
            <a:r>
              <a:rPr lang="sk-SK" sz="2800" b="1" dirty="0">
                <a:solidFill>
                  <a:srgbClr val="000000"/>
                </a:solidFill>
                <a:latin typeface="Times New Roman"/>
                <a:ea typeface="+mn-lt"/>
                <a:cs typeface="+mn-lt"/>
              </a:rPr>
              <a:t>, a </a:t>
            </a:r>
            <a:r>
              <a:rPr lang="sk-SK" sz="2800" b="1" dirty="0" err="1">
                <a:solidFill>
                  <a:srgbClr val="000000"/>
                </a:solidFill>
                <a:latin typeface="Times New Roman"/>
                <a:ea typeface="+mn-lt"/>
                <a:cs typeface="+mn-lt"/>
              </a:rPr>
              <a:t>gardener's</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house</a:t>
            </a:r>
            <a:r>
              <a:rPr lang="sk-SK" sz="2800" b="1" dirty="0">
                <a:solidFill>
                  <a:srgbClr val="000000"/>
                </a:solidFill>
                <a:latin typeface="Times New Roman"/>
                <a:ea typeface="+mn-lt"/>
                <a:cs typeface="+mn-lt"/>
              </a:rPr>
              <a:t>, a </a:t>
            </a:r>
            <a:r>
              <a:rPr lang="sk-SK" sz="2800" b="1" dirty="0" err="1">
                <a:solidFill>
                  <a:srgbClr val="000000"/>
                </a:solidFill>
                <a:latin typeface="Times New Roman"/>
                <a:ea typeface="+mn-lt"/>
                <a:cs typeface="+mn-lt"/>
              </a:rPr>
              <a:t>glasshouse</a:t>
            </a:r>
            <a:r>
              <a:rPr lang="sk-SK" sz="2800" b="1" dirty="0">
                <a:solidFill>
                  <a:srgbClr val="000000"/>
                </a:solidFill>
                <a:latin typeface="Times New Roman"/>
                <a:ea typeface="+mn-lt"/>
                <a:cs typeface="+mn-lt"/>
              </a:rPr>
              <a:t>, a </a:t>
            </a:r>
            <a:r>
              <a:rPr lang="sk-SK" sz="2800" b="1" dirty="0" err="1">
                <a:solidFill>
                  <a:srgbClr val="000000"/>
                </a:solidFill>
                <a:latin typeface="Times New Roman"/>
                <a:ea typeface="+mn-lt"/>
                <a:cs typeface="+mn-lt"/>
              </a:rPr>
              <a:t>grotto</a:t>
            </a:r>
            <a:r>
              <a:rPr lang="sk-SK" sz="2800" b="1" dirty="0">
                <a:solidFill>
                  <a:srgbClr val="000000"/>
                </a:solidFill>
                <a:latin typeface="Times New Roman"/>
                <a:ea typeface="+mn-lt"/>
                <a:cs typeface="+mn-lt"/>
              </a:rPr>
              <a:t> </a:t>
            </a:r>
            <a:r>
              <a:rPr lang="sk-SK" sz="2800" b="1" dirty="0" err="1">
                <a:solidFill>
                  <a:srgbClr val="000000"/>
                </a:solidFill>
                <a:latin typeface="Times New Roman"/>
                <a:ea typeface="+mn-lt"/>
                <a:cs typeface="+mn-lt"/>
              </a:rPr>
              <a:t>with</a:t>
            </a:r>
            <a:r>
              <a:rPr lang="sk-SK" sz="2800" b="1" dirty="0">
                <a:solidFill>
                  <a:srgbClr val="000000"/>
                </a:solidFill>
                <a:latin typeface="Times New Roman"/>
                <a:ea typeface="+mn-lt"/>
                <a:cs typeface="+mn-lt"/>
              </a:rPr>
              <a:t> a </a:t>
            </a:r>
            <a:r>
              <a:rPr lang="sk-SK" sz="2800" b="1" dirty="0" err="1">
                <a:solidFill>
                  <a:srgbClr val="000000"/>
                </a:solidFill>
                <a:latin typeface="Times New Roman"/>
                <a:ea typeface="+mn-lt"/>
                <a:cs typeface="+mn-lt"/>
              </a:rPr>
              <a:t>relief</a:t>
            </a:r>
            <a:r>
              <a:rPr lang="sk-SK" sz="2800" b="1" dirty="0">
                <a:solidFill>
                  <a:srgbClr val="000000"/>
                </a:solidFill>
                <a:latin typeface="Times New Roman"/>
                <a:ea typeface="+mn-lt"/>
                <a:cs typeface="+mn-lt"/>
              </a:rPr>
              <a:t>.</a:t>
            </a:r>
            <a:endParaRPr lang="sk-SK" sz="2800" b="1" dirty="0">
              <a:solidFill>
                <a:srgbClr val="000000"/>
              </a:solidFill>
              <a:latin typeface="Times New Roman"/>
              <a:cs typeface="Times New Roman"/>
            </a:endParaRPr>
          </a:p>
          <a:p>
            <a:endParaRPr lang="sk-SK" b="1" dirty="0">
              <a:solidFill>
                <a:srgbClr val="000000"/>
              </a:solidFill>
              <a:latin typeface="Times New Roman"/>
              <a:cs typeface="Times New Roman"/>
            </a:endParaRPr>
          </a:p>
          <a:p>
            <a:endParaRPr lang="sk-SK" dirty="0">
              <a:solidFill>
                <a:srgbClr val="000000"/>
              </a:solidFill>
              <a:latin typeface="Times New Roman"/>
              <a:cs typeface="Calibri"/>
            </a:endParaRPr>
          </a:p>
        </p:txBody>
      </p:sp>
    </p:spTree>
    <p:extLst>
      <p:ext uri="{BB962C8B-B14F-4D97-AF65-F5344CB8AC3E}">
        <p14:creationId xmlns:p14="http://schemas.microsoft.com/office/powerpoint/2010/main" val="3585798009"/>
      </p:ext>
    </p:extLst>
  </p:cSld>
  <p:clrMapOvr>
    <a:masterClrMapping/>
  </p:clrMapOvr>
  <mc:AlternateContent xmlns:mc="http://schemas.openxmlformats.org/markup-compatibility/2006" xmlns:p14="http://schemas.microsoft.com/office/powerpoint/2010/main">
    <mc:Choice Requires="p14">
      <p:transition spd="slow" p14:dur="2250" advClick="0" advTm="23000">
        <p14:warp dir="in"/>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90"/>
                                          </p:val>
                                        </p:tav>
                                        <p:tav tm="100000">
                                          <p:val>
                                            <p:fltVal val="0"/>
                                          </p:val>
                                        </p:tav>
                                      </p:tavLst>
                                    </p:anim>
                                    <p:animEffect transition="in" filter="fade">
                                      <p:cBhvr>
                                        <p:cTn id="10" dur="1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p:cTn id="15" dur="1500" fill="hold"/>
                                        <p:tgtEl>
                                          <p:spTgt spid="8"/>
                                        </p:tgtEl>
                                        <p:attrNameLst>
                                          <p:attrName>ppt_w</p:attrName>
                                        </p:attrNameLst>
                                      </p:cBhvr>
                                      <p:tavLst>
                                        <p:tav tm="0">
                                          <p:val>
                                            <p:fltVal val="0"/>
                                          </p:val>
                                        </p:tav>
                                        <p:tav tm="100000">
                                          <p:val>
                                            <p:strVal val="#ppt_w"/>
                                          </p:val>
                                        </p:tav>
                                      </p:tavLst>
                                    </p:anim>
                                    <p:anim calcmode="lin" valueType="num">
                                      <p:cBhvr>
                                        <p:cTn id="16" dur="1500" fill="hold"/>
                                        <p:tgtEl>
                                          <p:spTgt spid="8"/>
                                        </p:tgtEl>
                                        <p:attrNameLst>
                                          <p:attrName>ppt_h</p:attrName>
                                        </p:attrNameLst>
                                      </p:cBhvr>
                                      <p:tavLst>
                                        <p:tav tm="0">
                                          <p:val>
                                            <p:fltVal val="0"/>
                                          </p:val>
                                        </p:tav>
                                        <p:tav tm="100000">
                                          <p:val>
                                            <p:strVal val="#ppt_h"/>
                                          </p:val>
                                        </p:tav>
                                      </p:tavLst>
                                    </p:anim>
                                    <p:anim calcmode="lin" valueType="num">
                                      <p:cBhvr>
                                        <p:cTn id="17" dur="1500" fill="hold"/>
                                        <p:tgtEl>
                                          <p:spTgt spid="8"/>
                                        </p:tgtEl>
                                        <p:attrNameLst>
                                          <p:attrName>style.rotation</p:attrName>
                                        </p:attrNameLst>
                                      </p:cBhvr>
                                      <p:tavLst>
                                        <p:tav tm="0">
                                          <p:val>
                                            <p:fltVal val="90"/>
                                          </p:val>
                                        </p:tav>
                                        <p:tav tm="100000">
                                          <p:val>
                                            <p:fltVal val="0"/>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90"/>
                                          </p:val>
                                        </p:tav>
                                        <p:tav tm="100000">
                                          <p:val>
                                            <p:fltVal val="0"/>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ymová stopa">
  <a:themeElements>
    <a:clrScheme name="Dymová stopa">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Dymová stopa">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ymová stopa">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TM04033937[[fn=Dymová stopa]]</Template>
  <TotalTime>464</TotalTime>
  <Words>1371</Words>
  <Application>Microsoft Office PowerPoint</Application>
  <PresentationFormat>Širokouhlá</PresentationFormat>
  <Paragraphs>138</Paragraphs>
  <Slides>22</Slides>
  <Notes>0</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22</vt:i4>
      </vt:variant>
    </vt:vector>
  </HeadingPairs>
  <TitlesOfParts>
    <vt:vector size="28" baseType="lpstr">
      <vt:lpstr>Arial</vt:lpstr>
      <vt:lpstr>Arial Black</vt:lpstr>
      <vt:lpstr>Arial Narrow</vt:lpstr>
      <vt:lpstr>Century Gothic</vt:lpstr>
      <vt:lpstr>Times New Roman</vt:lpstr>
      <vt:lpstr>Dymová stopa</vt:lpstr>
      <vt:lpstr>  Welcome to our town </vt:lpstr>
      <vt:lpstr>Hlohovec</vt:lpstr>
      <vt:lpstr>Hlohovec</vt:lpstr>
      <vt:lpstr>Hlohovec</vt:lpstr>
      <vt:lpstr>Hlohovec</vt:lpstr>
      <vt:lpstr>CASTLE GARDEN</vt:lpstr>
      <vt:lpstr>Castle garden </vt:lpstr>
      <vt:lpstr>Legend</vt:lpstr>
      <vt:lpstr>Prezentácia programu PowerPoint</vt:lpstr>
      <vt:lpstr>Attraction in the Castle Garden</vt:lpstr>
      <vt:lpstr>Museum in Hlohovec</vt:lpstr>
      <vt:lpstr>History of the museum</vt:lpstr>
      <vt:lpstr>Museum</vt:lpstr>
      <vt:lpstr>Empire Theatre</vt:lpstr>
      <vt:lpstr>Interior of the building</vt:lpstr>
      <vt:lpstr>Outside of the Theatre</vt:lpstr>
      <vt:lpstr>Origin of  the Empire Theatre</vt:lpstr>
      <vt:lpstr>Schools in Hlohovec</vt:lpstr>
      <vt:lpstr>Schools in Hlohovec</vt:lpstr>
      <vt:lpstr>Observatory and Planetarium</vt:lpstr>
      <vt:lpstr>That  was  our  town. Thank you.</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Hlohovec</dc:title>
  <dc:creator>Miroslava Kollárová</dc:creator>
  <cp:lastModifiedBy>Miroslava Kollárová</cp:lastModifiedBy>
  <cp:revision>39</cp:revision>
  <dcterms:created xsi:type="dcterms:W3CDTF">2019-11-03T00:58:51Z</dcterms:created>
  <dcterms:modified xsi:type="dcterms:W3CDTF">2019-11-13T22:50:03Z</dcterms:modified>
</cp:coreProperties>
</file>