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10020300" cy="6888163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2130" cy="344408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5675851" y="0"/>
            <a:ext cx="4342130" cy="344408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1EBC60E1-FCF7-4F9D-A035-EBC56FC3B82A}" type="datetimeFigureOut">
              <a:rPr lang="sk-SK" smtClean="0"/>
              <a:t>5. 2. 2013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6542560"/>
            <a:ext cx="4342130" cy="344408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5675851" y="6542560"/>
            <a:ext cx="4342130" cy="344408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48D7B572-6EEF-464E-834B-E661804B38C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4486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A9B1AD-9A2C-4E97-A3F7-33572EABF12F}" type="datetimeFigureOut">
              <a:rPr lang="sk-SK" smtClean="0"/>
              <a:t>5. 2. 2013</a:t>
            </a:fld>
            <a:endParaRPr lang="sk-SK"/>
          </a:p>
        </p:txBody>
      </p:sp>
      <p:sp>
        <p:nvSpPr>
          <p:cNvPr id="20" name="Zástupný symbol päty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48989A-E2F7-4AB3-B2E6-CFF382737792}" type="slidenum">
              <a:rPr lang="sk-SK" smtClean="0"/>
              <a:t>‹#›</a:t>
            </a:fld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A9B1AD-9A2C-4E97-A3F7-33572EABF12F}" type="datetimeFigureOut">
              <a:rPr lang="sk-SK" smtClean="0"/>
              <a:t>5. 2. 2013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48989A-E2F7-4AB3-B2E6-CFF38273779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A9B1AD-9A2C-4E97-A3F7-33572EABF12F}" type="datetimeFigureOut">
              <a:rPr lang="sk-SK" smtClean="0"/>
              <a:t>5. 2. 2013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48989A-E2F7-4AB3-B2E6-CFF38273779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A9B1AD-9A2C-4E97-A3F7-33572EABF12F}" type="datetimeFigureOut">
              <a:rPr lang="sk-SK" smtClean="0"/>
              <a:t>5. 2. 2013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48989A-E2F7-4AB3-B2E6-CFF38273779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A9B1AD-9A2C-4E97-A3F7-33572EABF12F}" type="datetimeFigureOut">
              <a:rPr lang="sk-SK" smtClean="0"/>
              <a:t>5. 2. 2013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48989A-E2F7-4AB3-B2E6-CFF382737792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Obdĺž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A9B1AD-9A2C-4E97-A3F7-33572EABF12F}" type="datetimeFigureOut">
              <a:rPr lang="sk-SK" smtClean="0"/>
              <a:t>5. 2. 2013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48989A-E2F7-4AB3-B2E6-CFF38273779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A9B1AD-9A2C-4E97-A3F7-33572EABF12F}" type="datetimeFigureOut">
              <a:rPr lang="sk-SK" smtClean="0"/>
              <a:t>5. 2. 2013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48989A-E2F7-4AB3-B2E6-CFF38273779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A9B1AD-9A2C-4E97-A3F7-33572EABF12F}" type="datetimeFigureOut">
              <a:rPr lang="sk-SK" smtClean="0"/>
              <a:t>5. 2. 2013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48989A-E2F7-4AB3-B2E6-CFF38273779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A9B1AD-9A2C-4E97-A3F7-33572EABF12F}" type="datetimeFigureOut">
              <a:rPr lang="sk-SK" smtClean="0"/>
              <a:t>5. 2. 2013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48989A-E2F7-4AB3-B2E6-CFF382737792}" type="slidenum">
              <a:rPr lang="sk-SK" smtClean="0"/>
              <a:t>‹#›</a:t>
            </a:fld>
            <a:endParaRPr lang="sk-SK"/>
          </a:p>
        </p:txBody>
      </p:sp>
      <p:sp>
        <p:nvSpPr>
          <p:cNvPr id="6" name="Obdĺž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A9B1AD-9A2C-4E97-A3F7-33572EABF12F}" type="datetimeFigureOut">
              <a:rPr lang="sk-SK" smtClean="0"/>
              <a:t>5. 2. 2013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48989A-E2F7-4AB3-B2E6-CFF38273779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A9B1AD-9A2C-4E97-A3F7-33572EABF12F}" type="datetimeFigureOut">
              <a:rPr lang="sk-SK" smtClean="0"/>
              <a:t>5. 2. 2013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48989A-E2F7-4AB3-B2E6-CFF382737792}" type="slidenum">
              <a:rPr lang="sk-SK" smtClean="0"/>
              <a:t>‹#›</a:t>
            </a:fld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9" name="Vývojový diagram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lá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0A9B1AD-9A2C-4E97-A3F7-33572EABF12F}" type="datetimeFigureOut">
              <a:rPr lang="sk-SK" smtClean="0"/>
              <a:t>5. 2. 2013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548989A-E2F7-4AB3-B2E6-CFF382737792}" type="slidenum">
              <a:rPr lang="sk-SK" smtClean="0"/>
              <a:t>‹#›</a:t>
            </a:fld>
            <a:endParaRPr lang="sk-SK"/>
          </a:p>
        </p:txBody>
      </p:sp>
      <p:sp>
        <p:nvSpPr>
          <p:cNvPr id="15" name="Obdĺž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Výpočet tepla 1. hodina</a:t>
            </a:r>
            <a:endParaRPr lang="sk-SK" dirty="0"/>
          </a:p>
        </p:txBody>
      </p:sp>
      <p:pic>
        <p:nvPicPr>
          <p:cNvPr id="4" name="Picture 4" descr="http://t2.gstatic.com/images?q=tbn:ANd9GcSBz-d9rhxJCv_cq7lHJdBngZMdA5jXDPCmR4zqevlgVkBldWd1L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437112"/>
            <a:ext cx="2286000" cy="1704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182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2800" dirty="0" smtClean="0"/>
              <a:t>Aké teplo príjme voda s hmotnosťou 3,0 kg, keď sa zohreje o 5 °C?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>
            <a:normAutofit/>
          </a:bodyPr>
          <a:lstStyle/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Vieme, že na zohriatie</a:t>
            </a:r>
          </a:p>
          <a:p>
            <a:pPr marL="82296" indent="0">
              <a:buNone/>
            </a:pPr>
            <a:r>
              <a:rPr lang="sk-SK" sz="3000" dirty="0" smtClean="0">
                <a:latin typeface="Times New Roman" pitchFamily="18" charset="0"/>
                <a:cs typeface="Times New Roman" pitchFamily="18" charset="0"/>
              </a:rPr>
              <a:t>1 kg vody o 1°C musíme dodať teplo asi 4,2 </a:t>
            </a:r>
            <a:r>
              <a:rPr lang="sk-SK" sz="3000" dirty="0" err="1" smtClean="0">
                <a:latin typeface="Times New Roman" pitchFamily="18" charset="0"/>
                <a:cs typeface="Times New Roman" pitchFamily="18" charset="0"/>
              </a:rPr>
              <a:t>kJ</a:t>
            </a:r>
            <a:r>
              <a:rPr lang="sk-SK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Potom na zohriatie 3 kg vody o 1°C potrebujeme</a:t>
            </a:r>
          </a:p>
          <a:p>
            <a:pPr marL="82296" indent="0">
              <a:buNone/>
            </a:pPr>
            <a:r>
              <a:rPr lang="sk-SK" sz="3000" dirty="0" smtClean="0">
                <a:latin typeface="Times New Roman" pitchFamily="18" charset="0"/>
                <a:cs typeface="Times New Roman" pitchFamily="18" charset="0"/>
              </a:rPr>
              <a:t>3 kg vody o 1°C ..............................   3 . 4,2 </a:t>
            </a:r>
            <a:r>
              <a:rPr lang="sk-SK" sz="3000" dirty="0" err="1" smtClean="0">
                <a:latin typeface="Times New Roman" pitchFamily="18" charset="0"/>
                <a:cs typeface="Times New Roman" pitchFamily="18" charset="0"/>
              </a:rPr>
              <a:t>kJ</a:t>
            </a:r>
            <a:r>
              <a:rPr lang="sk-SK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A ak chceme zahriať o 5°C potom </a:t>
            </a:r>
          </a:p>
          <a:p>
            <a:pPr marL="82296" indent="0">
              <a:buNone/>
            </a:pPr>
            <a:r>
              <a:rPr lang="sk-SK" sz="3000" dirty="0" smtClean="0">
                <a:latin typeface="Times New Roman" pitchFamily="18" charset="0"/>
                <a:cs typeface="Times New Roman" pitchFamily="18" charset="0"/>
              </a:rPr>
              <a:t>3 kg vody o 5 °C musíme dodať teplo 5 . 3 . 4,2 </a:t>
            </a:r>
            <a:r>
              <a:rPr lang="sk-SK" sz="3000" dirty="0" err="1" smtClean="0">
                <a:latin typeface="Times New Roman" pitchFamily="18" charset="0"/>
                <a:cs typeface="Times New Roman" pitchFamily="18" charset="0"/>
              </a:rPr>
              <a:t>kJ</a:t>
            </a:r>
            <a:r>
              <a:rPr lang="sk-SK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>
              <a:buNone/>
            </a:pPr>
            <a:r>
              <a:rPr lang="sk-SK" sz="3000" dirty="0" smtClean="0">
                <a:latin typeface="Times New Roman" pitchFamily="18" charset="0"/>
                <a:cs typeface="Times New Roman" pitchFamily="18" charset="0"/>
              </a:rPr>
              <a:t>Q = 4,2 . 3,0 . 5,0 </a:t>
            </a:r>
            <a:r>
              <a:rPr lang="sk-SK" sz="3000" dirty="0" err="1" smtClean="0">
                <a:latin typeface="Times New Roman" pitchFamily="18" charset="0"/>
                <a:cs typeface="Times New Roman" pitchFamily="18" charset="0"/>
              </a:rPr>
              <a:t>kJ</a:t>
            </a:r>
            <a:r>
              <a:rPr lang="sk-SK" sz="3000" dirty="0" smtClean="0">
                <a:latin typeface="Times New Roman" pitchFamily="18" charset="0"/>
                <a:cs typeface="Times New Roman" pitchFamily="18" charset="0"/>
              </a:rPr>
              <a:t> = 63 </a:t>
            </a:r>
            <a:r>
              <a:rPr lang="sk-SK" sz="3000" dirty="0" err="1" smtClean="0">
                <a:latin typeface="Times New Roman" pitchFamily="18" charset="0"/>
                <a:cs typeface="Times New Roman" pitchFamily="18" charset="0"/>
              </a:rPr>
              <a:t>kJ</a:t>
            </a:r>
            <a:r>
              <a:rPr lang="sk-SK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>
              <a:buNone/>
            </a:pPr>
            <a:r>
              <a:rPr lang="sk-SK" sz="3000" dirty="0" smtClean="0">
                <a:latin typeface="Times New Roman" pitchFamily="18" charset="0"/>
                <a:cs typeface="Times New Roman" pitchFamily="18" charset="0"/>
              </a:rPr>
              <a:t>Voda príjme teplo 63 </a:t>
            </a:r>
            <a:r>
              <a:rPr lang="sk-SK" sz="3000" dirty="0" err="1" smtClean="0">
                <a:latin typeface="Times New Roman" pitchFamily="18" charset="0"/>
                <a:cs typeface="Times New Roman" pitchFamily="18" charset="0"/>
              </a:rPr>
              <a:t>kJ</a:t>
            </a:r>
            <a:r>
              <a:rPr lang="sk-SK" sz="3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029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908720"/>
                <a:ext cx="7498080" cy="5339680"/>
              </a:xfrm>
            </p:spPr>
            <p:txBody>
              <a:bodyPr/>
              <a:lstStyle/>
              <a:p>
                <a:pPr algn="just"/>
                <a:r>
                  <a:rPr lang="sk-SK" dirty="0" smtClean="0"/>
                  <a:t>Všeobecne môžeme pre teplo, ktoré prijme teleso s </a:t>
                </a:r>
                <a:r>
                  <a:rPr lang="sk-SK" dirty="0" smtClean="0">
                    <a:solidFill>
                      <a:srgbClr val="0070C0"/>
                    </a:solidFill>
                  </a:rPr>
                  <a:t>hmotnosťou m </a:t>
                </a:r>
                <a:r>
                  <a:rPr lang="sk-SK" dirty="0" smtClean="0"/>
                  <a:t>z látky s </a:t>
                </a:r>
                <a:r>
                  <a:rPr lang="sk-SK" dirty="0" smtClean="0">
                    <a:solidFill>
                      <a:srgbClr val="0070C0"/>
                    </a:solidFill>
                  </a:rPr>
                  <a:t>mernou tepelnou kapacitou c </a:t>
                </a:r>
                <a:r>
                  <a:rPr lang="sk-SK" dirty="0" smtClean="0"/>
                  <a:t>pri zvýšení jeho teploty z </a:t>
                </a:r>
                <a:r>
                  <a:rPr lang="sk-SK" dirty="0" smtClean="0">
                    <a:solidFill>
                      <a:srgbClr val="0070C0"/>
                    </a:solidFill>
                  </a:rPr>
                  <a:t>t</a:t>
                </a:r>
                <a:r>
                  <a:rPr lang="sk-SK" baseline="-25000" dirty="0" smtClean="0">
                    <a:solidFill>
                      <a:srgbClr val="0070C0"/>
                    </a:solidFill>
                  </a:rPr>
                  <a:t>0</a:t>
                </a:r>
                <a:r>
                  <a:rPr lang="sk-SK" dirty="0" smtClean="0"/>
                  <a:t> na </a:t>
                </a:r>
                <a:r>
                  <a:rPr lang="sk-SK" dirty="0" smtClean="0">
                    <a:solidFill>
                      <a:srgbClr val="0070C0"/>
                    </a:solidFill>
                  </a:rPr>
                  <a:t>t</a:t>
                </a:r>
                <a:r>
                  <a:rPr lang="sk-SK" dirty="0" smtClean="0"/>
                  <a:t>, písať </a:t>
                </a:r>
              </a:p>
              <a:p>
                <a:pPr algn="just"/>
                <a:r>
                  <a:rPr lang="sk-SK" dirty="0" smtClean="0">
                    <a:solidFill>
                      <a:srgbClr val="0070C0"/>
                    </a:solidFill>
                  </a:rPr>
                  <a:t>Q = c . m . ( t – t</a:t>
                </a:r>
                <a:r>
                  <a:rPr lang="sk-SK" baseline="-25000" dirty="0" smtClean="0">
                    <a:solidFill>
                      <a:srgbClr val="0070C0"/>
                    </a:solidFill>
                  </a:rPr>
                  <a:t>0</a:t>
                </a:r>
                <a:r>
                  <a:rPr lang="sk-SK" dirty="0" smtClean="0">
                    <a:solidFill>
                      <a:srgbClr val="0070C0"/>
                    </a:solidFill>
                  </a:rPr>
                  <a:t>)</a:t>
                </a:r>
              </a:p>
              <a:p>
                <a:pPr algn="just"/>
                <a:r>
                  <a:rPr lang="sk-SK" dirty="0" smtClean="0"/>
                  <a:t>Jednotkou mernej tepelnej kapacity teda bude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k-SK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k-SK" b="0" i="1" smtClean="0">
                            <a:latin typeface="Cambria Math"/>
                          </a:rPr>
                          <m:t>𝐽</m:t>
                        </m:r>
                      </m:num>
                      <m:den>
                        <m:r>
                          <a:rPr lang="sk-SK" b="0" i="1" smtClean="0">
                            <a:latin typeface="Cambria Math"/>
                          </a:rPr>
                          <m:t>𝑘𝑔</m:t>
                        </m:r>
                        <m:r>
                          <a:rPr lang="sk-SK" b="0" i="1" smtClean="0">
                            <a:latin typeface="Cambria Math"/>
                          </a:rPr>
                          <m:t> . °</m:t>
                        </m:r>
                        <m:r>
                          <a:rPr lang="sk-SK" b="0" i="1" smtClean="0">
                            <a:latin typeface="Cambria Math"/>
                          </a:rPr>
                          <m:t>𝐶</m:t>
                        </m:r>
                      </m:den>
                    </m:f>
                  </m:oMath>
                </a14:m>
                <a:r>
                  <a:rPr lang="sk-SK" dirty="0" smtClean="0"/>
                  <a:t> alebo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k-SK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k-SK" b="0" i="1" smtClean="0">
                            <a:latin typeface="Cambria Math"/>
                          </a:rPr>
                          <m:t>𝑘𝐽</m:t>
                        </m:r>
                      </m:num>
                      <m:den>
                        <m:r>
                          <a:rPr lang="sk-SK" b="0" i="1" smtClean="0">
                            <a:latin typeface="Cambria Math"/>
                          </a:rPr>
                          <m:t>𝑘𝑔</m:t>
                        </m:r>
                        <m:r>
                          <a:rPr lang="sk-SK" b="0" i="1" smtClean="0">
                            <a:latin typeface="Cambria Math"/>
                          </a:rPr>
                          <m:t> . °</m:t>
                        </m:r>
                        <m:r>
                          <a:rPr lang="sk-SK" b="0" i="1" smtClean="0">
                            <a:latin typeface="Cambria Math"/>
                          </a:rPr>
                          <m:t>𝐶</m:t>
                        </m:r>
                      </m:den>
                    </m:f>
                  </m:oMath>
                </a14:m>
                <a:r>
                  <a:rPr lang="sk-SK" dirty="0" smtClean="0"/>
                  <a:t> . </a:t>
                </a:r>
                <a:endParaRPr lang="sk-SK" dirty="0"/>
              </a:p>
            </p:txBody>
          </p:sp>
        </mc:Choice>
        <mc:Fallback xmlns=""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908720"/>
                <a:ext cx="7498080" cy="5339680"/>
              </a:xfrm>
              <a:blipFill rotWithShape="1">
                <a:blip r:embed="rId2"/>
                <a:stretch>
                  <a:fillRect t="-1484" r="-2033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221088"/>
            <a:ext cx="2190750" cy="208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365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15616" y="404664"/>
            <a:ext cx="7920880" cy="5843736"/>
          </a:xfrm>
        </p:spPr>
        <p:txBody>
          <a:bodyPr/>
          <a:lstStyle/>
          <a:p>
            <a:r>
              <a:rPr lang="sk-SK" dirty="0" smtClean="0"/>
              <a:t>Teleso s hmotnosťou m </a:t>
            </a:r>
            <a:r>
              <a:rPr lang="sk-SK" dirty="0" smtClean="0">
                <a:solidFill>
                  <a:schemeClr val="tx2"/>
                </a:solidFill>
              </a:rPr>
              <a:t>príjme</a:t>
            </a:r>
            <a:r>
              <a:rPr lang="sk-SK" dirty="0" smtClean="0"/>
              <a:t> pri zvýšení teploty o </a:t>
            </a:r>
            <a:r>
              <a:rPr lang="sk-SK" dirty="0" smtClean="0">
                <a:solidFill>
                  <a:schemeClr val="tx2"/>
                </a:solidFill>
              </a:rPr>
              <a:t>( t – t</a:t>
            </a:r>
            <a:r>
              <a:rPr lang="sk-SK" baseline="-25000" dirty="0" smtClean="0">
                <a:solidFill>
                  <a:schemeClr val="tx2"/>
                </a:solidFill>
              </a:rPr>
              <a:t>0</a:t>
            </a:r>
            <a:r>
              <a:rPr lang="sk-SK" dirty="0" smtClean="0">
                <a:solidFill>
                  <a:schemeClr val="tx2"/>
                </a:solidFill>
              </a:rPr>
              <a:t>) </a:t>
            </a:r>
            <a:r>
              <a:rPr lang="sk-SK" dirty="0" smtClean="0"/>
              <a:t>teplo Q = c. m. (t – t</a:t>
            </a:r>
            <a:r>
              <a:rPr lang="sk-SK" baseline="-25000" dirty="0" smtClean="0"/>
              <a:t>0</a:t>
            </a:r>
            <a:r>
              <a:rPr lang="sk-SK" dirty="0" smtClean="0"/>
              <a:t>),      </a:t>
            </a:r>
            <a:r>
              <a:rPr lang="sk-SK" dirty="0" smtClean="0">
                <a:solidFill>
                  <a:schemeClr val="tx2"/>
                </a:solidFill>
              </a:rPr>
              <a:t>t </a:t>
            </a:r>
            <a:r>
              <a:rPr lang="sk-SK" dirty="0" smtClean="0">
                <a:solidFill>
                  <a:schemeClr val="tx2"/>
                </a:solidFill>
                <a:sym typeface="Symbol"/>
              </a:rPr>
              <a:t> t</a:t>
            </a:r>
            <a:r>
              <a:rPr lang="sk-SK" baseline="-25000" dirty="0" smtClean="0">
                <a:solidFill>
                  <a:schemeClr val="tx2"/>
                </a:solidFill>
                <a:sym typeface="Symbol"/>
              </a:rPr>
              <a:t>0</a:t>
            </a:r>
          </a:p>
          <a:p>
            <a:r>
              <a:rPr lang="sk-SK" dirty="0"/>
              <a:t>Teleso s hmotnosťou m </a:t>
            </a:r>
            <a:r>
              <a:rPr lang="sk-SK" dirty="0" smtClean="0">
                <a:solidFill>
                  <a:schemeClr val="tx2"/>
                </a:solidFill>
              </a:rPr>
              <a:t>odovzdá</a:t>
            </a:r>
            <a:r>
              <a:rPr lang="sk-SK" dirty="0" smtClean="0"/>
              <a:t> </a:t>
            </a:r>
            <a:r>
              <a:rPr lang="sk-SK" dirty="0"/>
              <a:t>pri </a:t>
            </a:r>
            <a:r>
              <a:rPr lang="sk-SK" dirty="0" smtClean="0"/>
              <a:t>znížení </a:t>
            </a:r>
            <a:r>
              <a:rPr lang="sk-SK" dirty="0"/>
              <a:t>teploty o </a:t>
            </a:r>
            <a:r>
              <a:rPr lang="sk-SK" dirty="0">
                <a:solidFill>
                  <a:schemeClr val="tx2"/>
                </a:solidFill>
              </a:rPr>
              <a:t>( </a:t>
            </a:r>
            <a:r>
              <a:rPr lang="sk-SK" dirty="0" smtClean="0">
                <a:solidFill>
                  <a:schemeClr val="tx2"/>
                </a:solidFill>
              </a:rPr>
              <a:t>t</a:t>
            </a:r>
            <a:r>
              <a:rPr lang="sk-SK" baseline="-25000" dirty="0" smtClean="0">
                <a:solidFill>
                  <a:schemeClr val="tx2"/>
                </a:solidFill>
              </a:rPr>
              <a:t>0 </a:t>
            </a:r>
            <a:r>
              <a:rPr lang="sk-SK" dirty="0" smtClean="0">
                <a:solidFill>
                  <a:schemeClr val="tx2"/>
                </a:solidFill>
              </a:rPr>
              <a:t>– t ) </a:t>
            </a:r>
            <a:r>
              <a:rPr lang="sk-SK" dirty="0"/>
              <a:t>teplo Q = c. m. (</a:t>
            </a:r>
            <a:r>
              <a:rPr lang="sk-SK" dirty="0" smtClean="0"/>
              <a:t>t</a:t>
            </a:r>
            <a:r>
              <a:rPr lang="sk-SK" baseline="-25000" dirty="0" smtClean="0"/>
              <a:t>0</a:t>
            </a:r>
            <a:r>
              <a:rPr lang="sk-SK" dirty="0" smtClean="0"/>
              <a:t> </a:t>
            </a:r>
            <a:r>
              <a:rPr lang="sk-SK" dirty="0"/>
              <a:t>– </a:t>
            </a:r>
            <a:r>
              <a:rPr lang="sk-SK" dirty="0" smtClean="0"/>
              <a:t>t),  </a:t>
            </a:r>
          </a:p>
          <a:p>
            <a:pPr marL="82296" indent="0">
              <a:buNone/>
            </a:pPr>
            <a:r>
              <a:rPr lang="sk-SK" dirty="0">
                <a:solidFill>
                  <a:schemeClr val="tx2"/>
                </a:solidFill>
              </a:rPr>
              <a:t> </a:t>
            </a:r>
            <a:r>
              <a:rPr lang="sk-SK" dirty="0" smtClean="0">
                <a:solidFill>
                  <a:schemeClr val="tx2"/>
                </a:solidFill>
              </a:rPr>
              <a:t> t</a:t>
            </a:r>
            <a:r>
              <a:rPr lang="sk-SK" baseline="-25000" dirty="0" smtClean="0">
                <a:solidFill>
                  <a:schemeClr val="tx2"/>
                </a:solidFill>
              </a:rPr>
              <a:t>0</a:t>
            </a:r>
            <a:r>
              <a:rPr lang="sk-SK" dirty="0" smtClean="0">
                <a:solidFill>
                  <a:schemeClr val="tx2"/>
                </a:solidFill>
              </a:rPr>
              <a:t> </a:t>
            </a:r>
            <a:r>
              <a:rPr lang="sk-SK" dirty="0">
                <a:solidFill>
                  <a:schemeClr val="tx2"/>
                </a:solidFill>
                <a:sym typeface="Symbol"/>
              </a:rPr>
              <a:t> </a:t>
            </a:r>
            <a:r>
              <a:rPr lang="sk-SK" dirty="0" smtClean="0">
                <a:solidFill>
                  <a:schemeClr val="tx2"/>
                </a:solidFill>
                <a:sym typeface="Symbol"/>
              </a:rPr>
              <a:t>t</a:t>
            </a:r>
            <a:r>
              <a:rPr lang="sk-SK" baseline="-25000" dirty="0" smtClean="0">
                <a:solidFill>
                  <a:schemeClr val="tx2"/>
                </a:solidFill>
                <a:sym typeface="Symbol"/>
              </a:rPr>
              <a:t>.</a:t>
            </a:r>
          </a:p>
          <a:p>
            <a:pPr marL="82296" indent="0">
              <a:buNone/>
            </a:pPr>
            <a:endParaRPr lang="sk-SK" baseline="-25000" dirty="0" smtClean="0">
              <a:solidFill>
                <a:schemeClr val="tx2"/>
              </a:solidFill>
              <a:sym typeface="Symbol"/>
            </a:endParaRPr>
          </a:p>
          <a:p>
            <a:pPr marL="82296" indent="0" algn="just">
              <a:buNone/>
            </a:pPr>
            <a:r>
              <a:rPr lang="sk-SK" sz="3000" dirty="0" smtClean="0">
                <a:sym typeface="Symbol"/>
              </a:rPr>
              <a:t>Uvedené rovnice pre prijaté alebo odovzdané teplo Q pri tepelnej výmene platia,</a:t>
            </a:r>
            <a:r>
              <a:rPr lang="sk-SK" sz="3000" dirty="0" smtClean="0">
                <a:solidFill>
                  <a:srgbClr val="0070C0"/>
                </a:solidFill>
                <a:sym typeface="Symbol"/>
              </a:rPr>
              <a:t> </a:t>
            </a:r>
            <a:r>
              <a:rPr lang="sk-SK" sz="3000" dirty="0" smtClean="0">
                <a:solidFill>
                  <a:schemeClr val="tx2"/>
                </a:solidFill>
                <a:sym typeface="Symbol"/>
              </a:rPr>
              <a:t>ak nenastane </a:t>
            </a:r>
            <a:r>
              <a:rPr lang="sk-SK" sz="3000" dirty="0" smtClean="0">
                <a:sym typeface="Symbol"/>
              </a:rPr>
              <a:t>pri zmene teploty </a:t>
            </a:r>
            <a:r>
              <a:rPr lang="sk-SK" sz="3000" dirty="0" smtClean="0">
                <a:solidFill>
                  <a:schemeClr val="tx2"/>
                </a:solidFill>
                <a:sym typeface="Symbol"/>
              </a:rPr>
              <a:t>premena skupenstva </a:t>
            </a:r>
            <a:r>
              <a:rPr lang="sk-SK" sz="3000" dirty="0" smtClean="0">
                <a:sym typeface="Symbol"/>
              </a:rPr>
              <a:t>látky. </a:t>
            </a:r>
            <a:endParaRPr lang="sk-SK" sz="3000" dirty="0">
              <a:sym typeface="Symbol"/>
            </a:endParaRPr>
          </a:p>
          <a:p>
            <a:endParaRPr lang="sk-SK" baseline="-25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12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>
              <a:xfrm>
                <a:off x="1259632" y="813148"/>
                <a:ext cx="7498080" cy="5784204"/>
              </a:xfrm>
            </p:spPr>
            <p:txBody>
              <a:bodyPr>
                <a:normAutofit/>
              </a:bodyPr>
              <a:lstStyle/>
              <a:p>
                <a:pPr marL="596646" indent="-514350" algn="just">
                  <a:buFont typeface="+mj-lt"/>
                  <a:buAutoNum type="arabicPeriod"/>
                </a:pPr>
                <a:r>
                  <a:rPr lang="sk-SK" sz="2200" dirty="0" smtClean="0"/>
                  <a:t>Vyhľadaj v tabuľke mernú tepelnú kapacitu ortuti. Vysvetli jej fyzikálny význam. Koľkokrát je merná tepelná kapacita vody väčšia ako merná tepelná kapacita </a:t>
                </a:r>
                <a:r>
                  <a:rPr lang="sk-SK" sz="2200" dirty="0" smtClean="0"/>
                  <a:t>ortuti?</a:t>
                </a:r>
                <a:endParaRPr lang="sk-SK" sz="2200" dirty="0" smtClean="0"/>
              </a:p>
              <a:p>
                <a:pPr marL="596646" indent="-514350" algn="just">
                  <a:buFont typeface="+mj-lt"/>
                  <a:buAutoNum type="arabicPeriod"/>
                </a:pPr>
                <a:r>
                  <a:rPr lang="sk-SK" sz="2200" dirty="0"/>
                  <a:t>Vyhľadaj v tabuľke mernú tepelnú kapacitu </a:t>
                </a:r>
                <a:r>
                  <a:rPr lang="sk-SK" sz="2200" dirty="0" smtClean="0"/>
                  <a:t>ľadu.  Vysvetli </a:t>
                </a:r>
                <a:r>
                  <a:rPr lang="sk-SK" sz="2200" dirty="0"/>
                  <a:t>jej fyzikálny význam</a:t>
                </a:r>
                <a:r>
                  <a:rPr lang="sk-SK" sz="2200" dirty="0" smtClean="0"/>
                  <a:t>. Voda a ľad majú rovnaké chemické zloženie. Čím sa odlišujú? </a:t>
                </a:r>
                <a:r>
                  <a:rPr lang="sk-SK" sz="2200" dirty="0"/>
                  <a:t>Koľkokrát je merná tepelná kapacita vody väčšia ako merná tepelná kapacita </a:t>
                </a:r>
                <a:r>
                  <a:rPr lang="sk-SK" sz="2200" dirty="0" smtClean="0"/>
                  <a:t>ľadu?</a:t>
                </a:r>
                <a:endParaRPr lang="sk-SK" sz="2200" dirty="0"/>
              </a:p>
              <a:p>
                <a:pPr marL="82296" indent="0" algn="just">
                  <a:buNone/>
                </a:pPr>
                <a:r>
                  <a:rPr lang="sk-SK" sz="2200" dirty="0" smtClean="0"/>
                  <a:t>	( c </a:t>
                </a:r>
                <a:r>
                  <a:rPr lang="sk-SK" sz="2200" baseline="-25000" dirty="0" smtClean="0"/>
                  <a:t>ľadu</a:t>
                </a:r>
                <a:r>
                  <a:rPr lang="sk-SK" sz="2200" dirty="0" smtClean="0"/>
                  <a:t> = 2,09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k-SK" sz="2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k-SK" sz="2200" b="0" i="1" smtClean="0">
                            <a:latin typeface="Cambria Math"/>
                          </a:rPr>
                          <m:t>𝑘𝐽</m:t>
                        </m:r>
                      </m:num>
                      <m:den>
                        <m:r>
                          <a:rPr lang="sk-SK" sz="2200" b="0" i="1" smtClean="0">
                            <a:latin typeface="Cambria Math"/>
                          </a:rPr>
                          <m:t>𝑘𝑔</m:t>
                        </m:r>
                        <m:r>
                          <a:rPr lang="sk-SK" sz="2200" b="0" i="1" smtClean="0">
                            <a:latin typeface="Cambria Math"/>
                          </a:rPr>
                          <m:t> . °</m:t>
                        </m:r>
                        <m:r>
                          <a:rPr lang="sk-SK" sz="2200" b="0" i="1" smtClean="0">
                            <a:latin typeface="Cambria Math"/>
                          </a:rPr>
                          <m:t>𝐶</m:t>
                        </m:r>
                      </m:den>
                    </m:f>
                    <m:r>
                      <a:rPr lang="sk-SK" sz="2200" b="0" i="1" smtClean="0">
                        <a:latin typeface="Cambria Math"/>
                      </a:rPr>
                      <m:t>)</m:t>
                    </m:r>
                  </m:oMath>
                </a14:m>
                <a:endParaRPr lang="sk-SK" sz="2200" dirty="0" smtClean="0"/>
              </a:p>
              <a:p>
                <a:pPr marL="596646" indent="-514350" algn="just">
                  <a:buFont typeface="+mj-lt"/>
                  <a:buAutoNum type="arabicPeriod" startAt="3"/>
                </a:pPr>
                <a:r>
                  <a:rPr lang="sk-SK" sz="2200" dirty="0"/>
                  <a:t>V nádobe je voda, ktorá má hmotnosť 250 g.  Aké teplo príjme voda, ak sa jej teplota zvýši o 20°C?</a:t>
                </a:r>
              </a:p>
              <a:p>
                <a:pPr marL="596646" indent="-514350" algn="just">
                  <a:buFont typeface="+mj-lt"/>
                  <a:buAutoNum type="arabicPeriod" startAt="3"/>
                </a:pPr>
                <a:r>
                  <a:rPr lang="sk-SK" sz="2200" dirty="0"/>
                  <a:t>V nádobe je voda, ktorá má hmotnosť 3,5 kg. Aké teplo odovzdá svojmu okoliu, ak sa ochladí o 40°C, ale nezamrzne?</a:t>
                </a:r>
              </a:p>
              <a:p>
                <a:pPr marL="82296" indent="0" algn="just">
                  <a:buNone/>
                </a:pPr>
                <a:endParaRPr lang="sk-SK" sz="2200" dirty="0" smtClean="0"/>
              </a:p>
              <a:p>
                <a:pPr marL="596646" indent="-514350" algn="just">
                  <a:buFont typeface="+mj-lt"/>
                  <a:buAutoNum type="arabicPeriod"/>
                </a:pPr>
                <a:endParaRPr lang="sk-SK" sz="2800" dirty="0"/>
              </a:p>
            </p:txBody>
          </p:sp>
        </mc:Choice>
        <mc:Fallback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9632" y="813148"/>
                <a:ext cx="7498080" cy="5784204"/>
              </a:xfrm>
              <a:blipFill rotWithShape="1">
                <a:blip r:embed="rId2"/>
                <a:stretch>
                  <a:fillRect t="-632" r="-1057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BlokTextu 1"/>
          <p:cNvSpPr txBox="1"/>
          <p:nvPr/>
        </p:nvSpPr>
        <p:spPr>
          <a:xfrm>
            <a:off x="1609800" y="256292"/>
            <a:ext cx="15905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dirty="0" smtClean="0">
                <a:solidFill>
                  <a:schemeClr val="tx2"/>
                </a:solidFill>
              </a:rPr>
              <a:t>Cvičenia</a:t>
            </a:r>
            <a:endParaRPr lang="sk-SK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461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03648" y="188640"/>
            <a:ext cx="7498080" cy="6480720"/>
          </a:xfrm>
        </p:spPr>
        <p:txBody>
          <a:bodyPr>
            <a:normAutofit/>
          </a:bodyPr>
          <a:lstStyle/>
          <a:p>
            <a:pPr marL="596646" indent="-514350" algn="just">
              <a:buFont typeface="+mj-lt"/>
              <a:buAutoNum type="arabicPeriod" startAt="5"/>
            </a:pPr>
            <a:r>
              <a:rPr lang="sk-SK" sz="2200" dirty="0" smtClean="0"/>
              <a:t>Bazén krytej plavárne má dĺžku 50 m a šírku 21 m. Hĺbka vody v bazéne je 1,8 m.  Teplota vody je 10°C. Aké teplo prijme voda v bazéne, ak sa zvýši jej teplota na 25°C? Ako sa zmení vnútorná energia vody v bazéne?</a:t>
            </a:r>
          </a:p>
          <a:p>
            <a:pPr marL="596646" indent="-514350" algn="just">
              <a:buFont typeface="+mj-lt"/>
              <a:buAutoNum type="arabicPeriod" startAt="5"/>
            </a:pPr>
            <a:r>
              <a:rPr lang="sk-SK" sz="2200" dirty="0" smtClean="0"/>
              <a:t>Teplota medeného telesa, ktoré má hmotnosť 5,0 kg sa zvýši z 20°C na 30°C. Urč zmenu vnútornej energie telesa.</a:t>
            </a:r>
          </a:p>
          <a:p>
            <a:pPr marL="596646" indent="-514350" algn="just">
              <a:buFont typeface="+mj-lt"/>
              <a:buAutoNum type="arabicPeriod" startAt="5"/>
            </a:pPr>
            <a:r>
              <a:rPr lang="sk-SK" sz="2200" dirty="0" smtClean="0"/>
              <a:t>Oceľový výkovok, ktorý má hmotnosť 540 g a teplotu 15°C bol vložený do pece. Tu stúpla jeho teplota na 600 °C, čo je teplota potrebná na ďalšie spracovanie.</a:t>
            </a:r>
          </a:p>
          <a:p>
            <a:pPr marL="946404" lvl="2" indent="-342900" algn="just">
              <a:buFont typeface="+mj-lt"/>
              <a:buAutoNum type="alphaLcParenR"/>
            </a:pPr>
            <a:r>
              <a:rPr lang="sk-SK" sz="2000" dirty="0" smtClean="0"/>
              <a:t>Aké teplo prijal výkovok?</a:t>
            </a:r>
          </a:p>
          <a:p>
            <a:pPr marL="946404" lvl="2" indent="-342900" algn="just">
              <a:buFont typeface="+mj-lt"/>
              <a:buAutoNum type="alphaLcParenR"/>
            </a:pPr>
            <a:r>
              <a:rPr lang="sk-SK" sz="2000" dirty="0" smtClean="0"/>
              <a:t>Akú teplotu by mala voda s rovnakou hmotnosťou a s rovnakou počiatočnou teplotou, keby prijala rovnaké teplo? Došlo by k varu vody?</a:t>
            </a:r>
          </a:p>
          <a:p>
            <a:pPr marL="425196" indent="-342900" algn="just">
              <a:buFont typeface="+mj-lt"/>
              <a:buAutoNum type="arabicPeriod" startAt="5"/>
            </a:pPr>
            <a:r>
              <a:rPr lang="sk-SK" sz="2200" dirty="0" smtClean="0"/>
              <a:t>Aké teplo prijme voda, ktorá má hmotnosť 1,0 kg, ak sa zvýši jej teplota z 10°C na 20°C. Aké teplo prijme ľad, ktorý má rovnakú hmotnosť, ak sa zvýši jeho teplota z -20°C na    -10°C?</a:t>
            </a:r>
          </a:p>
          <a:p>
            <a:pPr marL="596646" indent="-514350" algn="just">
              <a:buFont typeface="+mj-lt"/>
              <a:buAutoNum type="arabicPeriod" startAt="5"/>
            </a:pP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374860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Výpočet tepla </a:t>
            </a:r>
            <a:r>
              <a:rPr lang="sk-SK" dirty="0" smtClean="0"/>
              <a:t>2. </a:t>
            </a:r>
            <a:r>
              <a:rPr lang="sk-SK" dirty="0"/>
              <a:t>hodina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33528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sk-SK" sz="2400" dirty="0" smtClean="0"/>
              <a:t>   Do kalorimetra nalejeme vodu s hmotnosťou 1,1 kg a s teplotou 20°C. Oceľové teleso s hmotnosťou 1,8 kg ponoríme do vriacej vody a ponecháme ho v nej dosť dlho, aby teplota telesa dosiahla teplotu vody, t. j. 100°C. </a:t>
            </a:r>
          </a:p>
          <a:p>
            <a:pPr marL="82296" indent="0" algn="just">
              <a:buNone/>
            </a:pPr>
            <a:r>
              <a:rPr lang="sk-SK" sz="2400" dirty="0" smtClean="0"/>
              <a:t>   Potom teleso rýchlo prenesieme do vnútornej nádoby       kalorimetra a kalorimeter uzavrieme. Na teplomere sledujeme teplotu a čakáme, kým sa ustáli. Nameriame 32°C. Aké teplo príjme voda v kalorimetri? Aké teplo odovzdá oceľové teleso?</a:t>
            </a:r>
            <a:endParaRPr lang="sk-SK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581128"/>
            <a:ext cx="2286000" cy="170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048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35608" y="188640"/>
            <a:ext cx="7498080" cy="6408712"/>
          </a:xfrm>
        </p:spPr>
        <p:txBody>
          <a:bodyPr>
            <a:normAutofit fontScale="92500" lnSpcReduction="10000"/>
          </a:bodyPr>
          <a:lstStyle/>
          <a:p>
            <a:r>
              <a:rPr lang="sk-SK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Voda v kalorimetri</a:t>
            </a:r>
            <a:r>
              <a:rPr lang="sk-SK" sz="22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82296" indent="0">
              <a:buNone/>
            </a:pPr>
            <a:r>
              <a:rPr lang="sk-SK" sz="2200" dirty="0" smtClean="0">
                <a:latin typeface="Times New Roman" pitchFamily="18" charset="0"/>
                <a:cs typeface="Times New Roman" pitchFamily="18" charset="0"/>
              </a:rPr>
              <a:t>mala hmotnosť m = 1,1 kg, počiatočnú teplotu t</a:t>
            </a:r>
            <a:r>
              <a:rPr lang="sk-SK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k-SK" sz="2200" dirty="0" smtClean="0">
                <a:latin typeface="Times New Roman" pitchFamily="18" charset="0"/>
                <a:cs typeface="Times New Roman" pitchFamily="18" charset="0"/>
              </a:rPr>
              <a:t> = 20°C a na konci teplotu t</a:t>
            </a:r>
            <a:r>
              <a:rPr lang="sk-SK" sz="2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k-SK" sz="2200" dirty="0" smtClean="0">
                <a:latin typeface="Times New Roman" pitchFamily="18" charset="0"/>
                <a:cs typeface="Times New Roman" pitchFamily="18" charset="0"/>
              </a:rPr>
              <a:t> = 32°C, c = 4,2 </a:t>
            </a:r>
            <a:r>
              <a:rPr lang="sk-SK" sz="2200" dirty="0" err="1" smtClean="0">
                <a:latin typeface="Times New Roman" pitchFamily="18" charset="0"/>
                <a:cs typeface="Times New Roman" pitchFamily="18" charset="0"/>
              </a:rPr>
              <a:t>kJ</a:t>
            </a:r>
            <a:r>
              <a:rPr lang="sk-SK" sz="22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sk-SK" sz="2200" dirty="0" err="1" smtClean="0">
                <a:latin typeface="Times New Roman" pitchFamily="18" charset="0"/>
                <a:cs typeface="Times New Roman" pitchFamily="18" charset="0"/>
              </a:rPr>
              <a:t>kg.°C</a:t>
            </a:r>
            <a:r>
              <a:rPr lang="sk-SK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>
              <a:buNone/>
            </a:pPr>
            <a:r>
              <a:rPr lang="sk-SK" sz="2200" dirty="0" smtClean="0">
                <a:latin typeface="Times New Roman" pitchFamily="18" charset="0"/>
                <a:cs typeface="Times New Roman" pitchFamily="18" charset="0"/>
              </a:rPr>
              <a:t>Voda teda prijala teplo: Q</a:t>
            </a:r>
            <a:r>
              <a:rPr lang="sk-SK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k-SK" sz="2200" dirty="0" smtClean="0">
                <a:latin typeface="Times New Roman" pitchFamily="18" charset="0"/>
                <a:cs typeface="Times New Roman" pitchFamily="18" charset="0"/>
              </a:rPr>
              <a:t> = c</a:t>
            </a:r>
            <a:r>
              <a:rPr lang="sk-SK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k-SK" sz="2200" dirty="0" smtClean="0">
                <a:latin typeface="Times New Roman" pitchFamily="18" charset="0"/>
                <a:cs typeface="Times New Roman" pitchFamily="18" charset="0"/>
              </a:rPr>
              <a:t> . m</a:t>
            </a:r>
            <a:r>
              <a:rPr lang="sk-SK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k-SK" sz="2200" dirty="0" smtClean="0">
                <a:latin typeface="Times New Roman" pitchFamily="18" charset="0"/>
                <a:cs typeface="Times New Roman" pitchFamily="18" charset="0"/>
              </a:rPr>
              <a:t>. (t</a:t>
            </a:r>
            <a:r>
              <a:rPr lang="sk-SK" sz="2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k-SK" sz="2200" dirty="0" smtClean="0">
                <a:latin typeface="Times New Roman" pitchFamily="18" charset="0"/>
                <a:cs typeface="Times New Roman" pitchFamily="18" charset="0"/>
              </a:rPr>
              <a:t>-t</a:t>
            </a:r>
            <a:r>
              <a:rPr lang="sk-SK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k-SK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82296" indent="0">
              <a:buNone/>
            </a:pPr>
            <a:r>
              <a:rPr lang="sk-SK" sz="22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sk-SK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200" dirty="0" smtClean="0">
                <a:latin typeface="Times New Roman" pitchFamily="18" charset="0"/>
                <a:cs typeface="Times New Roman" pitchFamily="18" charset="0"/>
              </a:rPr>
              <a:t>          Q</a:t>
            </a:r>
            <a:r>
              <a:rPr lang="sk-SK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k-SK" sz="2200" dirty="0" smtClean="0">
                <a:latin typeface="Times New Roman" pitchFamily="18" charset="0"/>
                <a:cs typeface="Times New Roman" pitchFamily="18" charset="0"/>
              </a:rPr>
              <a:t> = 4,2.1,1.(32-20)</a:t>
            </a:r>
          </a:p>
          <a:p>
            <a:pPr marL="82296" indent="0">
              <a:buNone/>
            </a:pPr>
            <a:r>
              <a:rPr lang="sk-SK" sz="22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sk-SK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200" dirty="0" smtClean="0">
                <a:latin typeface="Times New Roman" pitchFamily="18" charset="0"/>
                <a:cs typeface="Times New Roman" pitchFamily="18" charset="0"/>
              </a:rPr>
              <a:t>          Q</a:t>
            </a:r>
            <a:r>
              <a:rPr lang="sk-SK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k-SK" sz="2200" dirty="0" smtClean="0">
                <a:latin typeface="Times New Roman" pitchFamily="18" charset="0"/>
                <a:cs typeface="Times New Roman" pitchFamily="18" charset="0"/>
              </a:rPr>
              <a:t> = 4,2.1,1.12</a:t>
            </a:r>
          </a:p>
          <a:p>
            <a:pPr marL="82296" indent="0">
              <a:buNone/>
            </a:pPr>
            <a:r>
              <a:rPr lang="sk-SK" sz="22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sk-SK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200" dirty="0" smtClean="0">
                <a:latin typeface="Times New Roman" pitchFamily="18" charset="0"/>
                <a:cs typeface="Times New Roman" pitchFamily="18" charset="0"/>
              </a:rPr>
              <a:t>          Q</a:t>
            </a:r>
            <a:r>
              <a:rPr lang="sk-SK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k-SK" sz="2200" dirty="0" smtClean="0">
                <a:latin typeface="Times New Roman" pitchFamily="18" charset="0"/>
                <a:cs typeface="Times New Roman" pitchFamily="18" charset="0"/>
              </a:rPr>
              <a:t> = 55,44 </a:t>
            </a:r>
            <a:r>
              <a:rPr lang="sk-SK" sz="2200" dirty="0" err="1" smtClean="0">
                <a:latin typeface="Times New Roman" pitchFamily="18" charset="0"/>
                <a:cs typeface="Times New Roman" pitchFamily="18" charset="0"/>
              </a:rPr>
              <a:t>kJ</a:t>
            </a:r>
            <a:r>
              <a:rPr lang="sk-SK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sk-SK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Oceľové teleso</a:t>
            </a:r>
            <a:r>
              <a:rPr lang="sk-SK" sz="2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2296" indent="0">
              <a:buNone/>
            </a:pPr>
            <a:r>
              <a:rPr lang="sk-SK" sz="2200" dirty="0" smtClean="0">
                <a:latin typeface="Times New Roman" pitchFamily="18" charset="0"/>
                <a:cs typeface="Times New Roman" pitchFamily="18" charset="0"/>
              </a:rPr>
              <a:t>malo hmotnosť m = 1,8 kg, počiatočnú teplotu t</a:t>
            </a:r>
            <a:r>
              <a:rPr lang="sk-SK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k-SK" sz="2200" dirty="0" smtClean="0">
                <a:latin typeface="Times New Roman" pitchFamily="18" charset="0"/>
                <a:cs typeface="Times New Roman" pitchFamily="18" charset="0"/>
              </a:rPr>
              <a:t> = 100°C a na konci t</a:t>
            </a:r>
            <a:r>
              <a:rPr lang="sk-SK" sz="2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k-SK" sz="2200" dirty="0" smtClean="0">
                <a:latin typeface="Times New Roman" pitchFamily="18" charset="0"/>
                <a:cs typeface="Times New Roman" pitchFamily="18" charset="0"/>
              </a:rPr>
              <a:t> = 32°C, c = 0,46 </a:t>
            </a:r>
            <a:r>
              <a:rPr lang="sk-SK" sz="2200" dirty="0" err="1" smtClean="0">
                <a:latin typeface="Times New Roman" pitchFamily="18" charset="0"/>
                <a:cs typeface="Times New Roman" pitchFamily="18" charset="0"/>
              </a:rPr>
              <a:t>kJ</a:t>
            </a:r>
            <a:r>
              <a:rPr lang="sk-SK" sz="22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sk-SK" sz="2200" dirty="0" err="1" smtClean="0">
                <a:latin typeface="Times New Roman" pitchFamily="18" charset="0"/>
                <a:cs typeface="Times New Roman" pitchFamily="18" charset="0"/>
              </a:rPr>
              <a:t>kg.°C</a:t>
            </a:r>
            <a:r>
              <a:rPr lang="sk-SK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>
              <a:buNone/>
            </a:pPr>
            <a:r>
              <a:rPr lang="sk-SK" sz="2200" dirty="0" smtClean="0">
                <a:latin typeface="Times New Roman" pitchFamily="18" charset="0"/>
                <a:cs typeface="Times New Roman" pitchFamily="18" charset="0"/>
              </a:rPr>
              <a:t>Oceľové teleso odovzdalo teplo: Q</a:t>
            </a:r>
            <a:r>
              <a:rPr lang="sk-SK" sz="22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sk-SK" sz="2200" dirty="0" smtClean="0">
                <a:latin typeface="Times New Roman" pitchFamily="18" charset="0"/>
                <a:cs typeface="Times New Roman" pitchFamily="18" charset="0"/>
              </a:rPr>
              <a:t>= c</a:t>
            </a:r>
            <a:r>
              <a:rPr lang="sk-SK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k-SK" sz="2200" dirty="0" smtClean="0">
                <a:latin typeface="Times New Roman" pitchFamily="18" charset="0"/>
                <a:cs typeface="Times New Roman" pitchFamily="18" charset="0"/>
              </a:rPr>
              <a:t> . m</a:t>
            </a:r>
            <a:r>
              <a:rPr lang="sk-SK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k-SK" sz="2200" dirty="0" smtClean="0">
                <a:latin typeface="Times New Roman" pitchFamily="18" charset="0"/>
                <a:cs typeface="Times New Roman" pitchFamily="18" charset="0"/>
              </a:rPr>
              <a:t>. (t</a:t>
            </a:r>
            <a:r>
              <a:rPr lang="sk-SK" sz="2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k-SK" sz="2200" dirty="0" smtClean="0">
                <a:latin typeface="Times New Roman" pitchFamily="18" charset="0"/>
                <a:cs typeface="Times New Roman" pitchFamily="18" charset="0"/>
              </a:rPr>
              <a:t>-t</a:t>
            </a:r>
            <a:r>
              <a:rPr lang="sk-SK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k-SK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82296" indent="0">
              <a:buNone/>
            </a:pPr>
            <a:r>
              <a:rPr lang="sk-SK" sz="2200" baseline="-25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200" baseline="-25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sk-SK" sz="22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2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sk-SK" sz="22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2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sk-SK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k-SK" sz="2200" dirty="0" smtClean="0">
                <a:latin typeface="Times New Roman" pitchFamily="18" charset="0"/>
                <a:cs typeface="Times New Roman" pitchFamily="18" charset="0"/>
              </a:rPr>
              <a:t> = 0,46 . 1,8 . (100-32)</a:t>
            </a:r>
          </a:p>
          <a:p>
            <a:pPr marL="82296" indent="0">
              <a:buNone/>
            </a:pPr>
            <a:r>
              <a:rPr lang="sk-SK" sz="2200" baseline="-25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200" baseline="-25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sk-SK" sz="22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200" dirty="0" smtClean="0">
                <a:latin typeface="Times New Roman" pitchFamily="18" charset="0"/>
                <a:cs typeface="Times New Roman" pitchFamily="18" charset="0"/>
              </a:rPr>
              <a:t>           Q</a:t>
            </a:r>
            <a:r>
              <a:rPr lang="sk-SK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k-SK" sz="2200" dirty="0" smtClean="0">
                <a:latin typeface="Times New Roman" pitchFamily="18" charset="0"/>
                <a:cs typeface="Times New Roman" pitchFamily="18" charset="0"/>
              </a:rPr>
              <a:t> = 0,46.1,8.68</a:t>
            </a:r>
          </a:p>
          <a:p>
            <a:pPr marL="82296" indent="0">
              <a:buNone/>
            </a:pPr>
            <a:r>
              <a:rPr lang="sk-SK" sz="2200" baseline="-25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200" baseline="-25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200" baseline="-250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200" baseline="-25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200" smtClean="0">
                <a:latin typeface="Times New Roman" pitchFamily="18" charset="0"/>
                <a:cs typeface="Times New Roman" pitchFamily="18" charset="0"/>
              </a:rPr>
              <a:t>            Q</a:t>
            </a:r>
            <a:r>
              <a:rPr lang="sk-SK" sz="2200" baseline="-2500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sk-SK" sz="2200" dirty="0" smtClean="0">
                <a:latin typeface="Times New Roman" pitchFamily="18" charset="0"/>
                <a:cs typeface="Times New Roman" pitchFamily="18" charset="0"/>
              </a:rPr>
              <a:t>= 56,304 </a:t>
            </a:r>
            <a:r>
              <a:rPr lang="sk-SK" sz="2200" dirty="0" err="1" smtClean="0">
                <a:latin typeface="Times New Roman" pitchFamily="18" charset="0"/>
                <a:cs typeface="Times New Roman" pitchFamily="18" charset="0"/>
              </a:rPr>
              <a:t>kJ</a:t>
            </a:r>
            <a:r>
              <a:rPr lang="sk-SK" sz="22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82296" indent="0" algn="just">
              <a:buNone/>
            </a:pPr>
            <a:r>
              <a:rPr lang="sk-SK" sz="2200" dirty="0" smtClean="0">
                <a:latin typeface="Times New Roman" pitchFamily="18" charset="0"/>
                <a:cs typeface="Times New Roman" pitchFamily="18" charset="0"/>
              </a:rPr>
              <a:t>Vidíme, že Q1 sa približne rovná Q2. Jedno teleso teplo odovzdalo (znížila sa jeho vnútorná energia) a druhé teleso teplo prijalo (zvýšila sa jeho vnútorná energia). Odchýlka je spôsobená nedokonalosťou prístroja (tepelnými stratami do okolia).</a:t>
            </a:r>
            <a:endParaRPr lang="sk-SK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7553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novrat">
  <a:themeElements>
    <a:clrScheme name="Exekutíva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Sl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143</TotalTime>
  <Words>622</Words>
  <Application>Microsoft Office PowerPoint</Application>
  <PresentationFormat>Prezentácia na obrazovke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Slnovrat</vt:lpstr>
      <vt:lpstr>Výpočet tepla 1. hodina</vt:lpstr>
      <vt:lpstr>Aké teplo príjme voda s hmotnosťou 3,0 kg, keď sa zohreje o 5 °C?</vt:lpstr>
      <vt:lpstr>Prezentácia programu PowerPoint</vt:lpstr>
      <vt:lpstr>Prezentácia programu PowerPoint</vt:lpstr>
      <vt:lpstr>Prezentácia programu PowerPoint</vt:lpstr>
      <vt:lpstr>Prezentácia programu PowerPoint</vt:lpstr>
      <vt:lpstr>Výpočet tepla 2. hodina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Výpočet tepla</dc:title>
  <dc:creator>Ucitel</dc:creator>
  <cp:lastModifiedBy>Ucitel</cp:lastModifiedBy>
  <cp:revision>15</cp:revision>
  <cp:lastPrinted>2013-02-05T10:03:09Z</cp:lastPrinted>
  <dcterms:created xsi:type="dcterms:W3CDTF">2013-01-21T20:39:30Z</dcterms:created>
  <dcterms:modified xsi:type="dcterms:W3CDTF">2013-02-05T10:34:38Z</dcterms:modified>
</cp:coreProperties>
</file>