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  <p:sldId id="269" r:id="rId14"/>
    <p:sldId id="268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8FDA-1031-4792-A957-398CE6402B59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1C6BAE-7532-4169-B4E8-F7B51F8B4E7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8FDA-1031-4792-A957-398CE6402B59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C6BAE-7532-4169-B4E8-F7B51F8B4E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8FDA-1031-4792-A957-398CE6402B59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C6BAE-7532-4169-B4E8-F7B51F8B4E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BA8FDA-1031-4792-A957-398CE6402B59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81C6BAE-7532-4169-B4E8-F7B51F8B4E7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8FDA-1031-4792-A957-398CE6402B59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C6BAE-7532-4169-B4E8-F7B51F8B4E7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8FDA-1031-4792-A957-398CE6402B59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C6BAE-7532-4169-B4E8-F7B51F8B4E7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slow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C6BAE-7532-4169-B4E8-F7B51F8B4E7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8FDA-1031-4792-A957-398CE6402B59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8FDA-1031-4792-A957-398CE6402B59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C6BAE-7532-4169-B4E8-F7B51F8B4E7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slow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8FDA-1031-4792-A957-398CE6402B59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C6BAE-7532-4169-B4E8-F7B51F8B4E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5BA8FDA-1031-4792-A957-398CE6402B59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1C6BAE-7532-4169-B4E8-F7B51F8B4E7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8FDA-1031-4792-A957-398CE6402B59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1C6BAE-7532-4169-B4E8-F7B51F8B4E7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5BA8FDA-1031-4792-A957-398CE6402B59}" type="datetimeFigureOut">
              <a:rPr lang="pl-PL" smtClean="0"/>
              <a:pPr/>
              <a:t>2020-12-17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81C6BAE-7532-4169-B4E8-F7B51F8B4E7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 advClick="0" advTm="1000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ania\Desktop\szko&#322;a\bensound-romantic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nsound.com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63688" y="3933056"/>
            <a:ext cx="5544616" cy="2376264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bg1">
                    <a:lumMod val="75000"/>
                  </a:schemeClr>
                </a:solidFill>
              </a:rPr>
              <a:t>Libiszów 64</a:t>
            </a:r>
          </a:p>
          <a:p>
            <a:r>
              <a:rPr lang="pl-PL" sz="2800" b="1" dirty="0" smtClean="0">
                <a:solidFill>
                  <a:schemeClr val="bg1">
                    <a:lumMod val="75000"/>
                  </a:schemeClr>
                </a:solidFill>
              </a:rPr>
              <a:t>26-300 Opoczno</a:t>
            </a:r>
          </a:p>
          <a:p>
            <a:r>
              <a:rPr lang="pl-PL" sz="2800" b="1" dirty="0" smtClean="0">
                <a:solidFill>
                  <a:schemeClr val="bg1">
                    <a:lumMod val="75000"/>
                  </a:schemeClr>
                </a:solidFill>
              </a:rPr>
              <a:t>Powiat Opoczyński</a:t>
            </a:r>
          </a:p>
          <a:p>
            <a:r>
              <a:rPr lang="pl-PL" sz="2800" b="1" dirty="0" smtClean="0">
                <a:solidFill>
                  <a:schemeClr val="bg1">
                    <a:lumMod val="75000"/>
                  </a:schemeClr>
                </a:solidFill>
              </a:rPr>
              <a:t>Województwo Łódzkie</a:t>
            </a:r>
            <a:endParaRPr lang="pl-PL" sz="2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229600" cy="30243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sz="4200" b="1" dirty="0" smtClean="0">
                <a:solidFill>
                  <a:schemeClr val="bg1">
                    <a:lumMod val="75000"/>
                  </a:schemeClr>
                </a:solidFill>
              </a:rPr>
              <a:t>Szkoła Podstawowa im. Oddziału Partyzanckiego AK </a:t>
            </a:r>
            <a:r>
              <a:rPr lang="pl-PL" sz="4200" b="1" dirty="0" err="1" smtClean="0">
                <a:solidFill>
                  <a:schemeClr val="bg1">
                    <a:lumMod val="75000"/>
                  </a:schemeClr>
                </a:solidFill>
              </a:rPr>
              <a:t>Doliniacy</a:t>
            </a:r>
            <a:r>
              <a:rPr lang="pl-PL" sz="4200" b="1" dirty="0" smtClean="0">
                <a:solidFill>
                  <a:schemeClr val="bg1">
                    <a:lumMod val="75000"/>
                  </a:schemeClr>
                </a:solidFill>
              </a:rPr>
              <a:t>            </a:t>
            </a:r>
            <a:br>
              <a:rPr lang="pl-PL" sz="4200" b="1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pl-PL" sz="4200" b="1" dirty="0" smtClean="0">
                <a:solidFill>
                  <a:schemeClr val="bg1">
                    <a:lumMod val="75000"/>
                  </a:schemeClr>
                </a:solidFill>
              </a:rPr>
              <a:t>w </a:t>
            </a:r>
            <a:r>
              <a:rPr lang="pl-PL" sz="4200" b="1" dirty="0" smtClean="0">
                <a:solidFill>
                  <a:schemeClr val="bg1">
                    <a:lumMod val="75000"/>
                  </a:schemeClr>
                </a:solidFill>
              </a:rPr>
              <a:t>Libiszowie</a:t>
            </a:r>
            <a:endParaRPr lang="pl-PL" sz="42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bensound-romanti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uiExpand="1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259632" y="1124744"/>
            <a:ext cx="5760640" cy="5001419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Kpt. Józef Wyrwa ,,Stary”</a:t>
            </a:r>
          </a:p>
          <a:p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Franciszka </a:t>
            </a:r>
            <a:r>
              <a:rPr lang="pl-PL" dirty="0" err="1" smtClean="0">
                <a:solidFill>
                  <a:schemeClr val="bg1">
                    <a:lumMod val="75000"/>
                  </a:schemeClr>
                </a:solidFill>
              </a:rPr>
              <a:t>Chałbińska</a:t>
            </a:r>
            <a:r>
              <a:rPr lang="pl-PL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– Lewandowska</a:t>
            </a:r>
          </a:p>
          <a:p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Józef Gliszczyński </a:t>
            </a:r>
          </a:p>
          <a:p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Jan Kwaśniak </a:t>
            </a:r>
          </a:p>
          <a:p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Franciszek 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Płaska</a:t>
            </a:r>
          </a:p>
          <a:p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Stanisław Rzońca</a:t>
            </a:r>
          </a:p>
          <a:p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Stanisław Marszałek</a:t>
            </a:r>
          </a:p>
          <a:p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Jadwiga Brzezińska</a:t>
            </a:r>
          </a:p>
          <a:p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Marianna 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Matysiak</a:t>
            </a:r>
          </a:p>
          <a:p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Helena Kuśmierczyk</a:t>
            </a:r>
            <a:endParaRPr lang="pl-PL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59632" y="152400"/>
            <a:ext cx="7427168" cy="1219200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 smtClean="0">
                <a:solidFill>
                  <a:schemeClr val="bg1">
                    <a:lumMod val="75000"/>
                  </a:schemeClr>
                </a:solidFill>
              </a:rPr>
              <a:t>Dyrektorzy:</a:t>
            </a:r>
            <a:r>
              <a:rPr lang="pl-PL" sz="2700" dirty="0" smtClean="0"/>
              <a:t/>
            </a:r>
            <a:br>
              <a:rPr lang="pl-PL" sz="2700" dirty="0" smtClean="0"/>
            </a:br>
            <a:endParaRPr lang="pl-PL" sz="2700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64088" y="260648"/>
            <a:ext cx="3322712" cy="720080"/>
          </a:xfrm>
        </p:spPr>
        <p:txBody>
          <a:bodyPr>
            <a:noAutofit/>
          </a:bodyPr>
          <a:lstStyle/>
          <a:p>
            <a:pPr algn="l"/>
            <a:r>
              <a:rPr lang="pl-PL" sz="4000" dirty="0" smtClean="0">
                <a:solidFill>
                  <a:schemeClr val="bg1">
                    <a:lumMod val="75000"/>
                  </a:schemeClr>
                </a:solidFill>
              </a:rPr>
              <a:t>Moja szkoła:</a:t>
            </a:r>
            <a:endParaRPr lang="pl-PL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Symbol zastępczy obrazu 6" descr="5d78a34cbd73e_o,size,933x0,q,70,h,bcebcc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927" r="13927"/>
          <a:stretch>
            <a:fillRect/>
          </a:stretch>
        </p:blipFill>
        <p:spPr>
          <a:xfrm>
            <a:off x="179512" y="908720"/>
            <a:ext cx="5297389" cy="4895056"/>
          </a:xfrm>
        </p:spPr>
      </p:pic>
      <p:sp>
        <p:nvSpPr>
          <p:cNvPr id="3" name="Symbol zastępczy zawartości 2"/>
          <p:cNvSpPr>
            <a:spLocks noGrp="1"/>
          </p:cNvSpPr>
          <p:nvPr>
            <p:ph type="body" sz="half" idx="2"/>
          </p:nvPr>
        </p:nvSpPr>
        <p:spPr>
          <a:xfrm>
            <a:off x="5652120" y="1268760"/>
            <a:ext cx="3168352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1800" dirty="0" smtClean="0">
                <a:solidFill>
                  <a:schemeClr val="bg1">
                    <a:lumMod val="75000"/>
                  </a:schemeClr>
                </a:solidFill>
              </a:rPr>
              <a:t>Tu odbywają się zajęcia </a:t>
            </a:r>
            <a:r>
              <a:rPr lang="pl-PL" sz="1800" dirty="0" smtClean="0">
                <a:solidFill>
                  <a:schemeClr val="bg1">
                    <a:lumMod val="75000"/>
                  </a:schemeClr>
                </a:solidFill>
              </a:rPr>
              <a:t>dydaktyczne</a:t>
            </a:r>
          </a:p>
          <a:p>
            <a:pPr>
              <a:lnSpc>
                <a:spcPct val="100000"/>
              </a:lnSpc>
            </a:pPr>
            <a:r>
              <a:rPr lang="pl-PL" sz="1800" dirty="0" smtClean="0">
                <a:solidFill>
                  <a:schemeClr val="bg1">
                    <a:lumMod val="75000"/>
                  </a:schemeClr>
                </a:solidFill>
              </a:rPr>
              <a:t>W miłej atmosferze rozwijamy swoje zainteresowania</a:t>
            </a:r>
            <a:endParaRPr lang="pl-PL" sz="1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pl-PL" sz="1800" dirty="0" smtClean="0">
                <a:solidFill>
                  <a:schemeClr val="bg1">
                    <a:lumMod val="75000"/>
                  </a:schemeClr>
                </a:solidFill>
              </a:rPr>
              <a:t>Obchodzimy ważne dla nas i naszej szkoły wydarzenia</a:t>
            </a:r>
          </a:p>
          <a:p>
            <a:pPr>
              <a:lnSpc>
                <a:spcPct val="100000"/>
              </a:lnSpc>
            </a:pPr>
            <a:r>
              <a:rPr lang="pl-PL" sz="1800" dirty="0" smtClean="0">
                <a:solidFill>
                  <a:schemeClr val="bg1">
                    <a:lumMod val="75000"/>
                  </a:schemeClr>
                </a:solidFill>
              </a:rPr>
              <a:t>Bierzemy udział w konkursach</a:t>
            </a:r>
          </a:p>
          <a:p>
            <a:pPr>
              <a:lnSpc>
                <a:spcPct val="100000"/>
              </a:lnSpc>
            </a:pPr>
            <a:r>
              <a:rPr lang="pl-PL" sz="1800" dirty="0" smtClean="0">
                <a:solidFill>
                  <a:schemeClr val="bg1">
                    <a:lumMod val="75000"/>
                  </a:schemeClr>
                </a:solidFill>
              </a:rPr>
              <a:t>Spotykamy się z kolegami i </a:t>
            </a:r>
            <a:r>
              <a:rPr lang="pl-PL" sz="1800" dirty="0" smtClean="0">
                <a:solidFill>
                  <a:schemeClr val="bg1">
                    <a:lumMod val="75000"/>
                  </a:schemeClr>
                </a:solidFill>
              </a:rPr>
              <a:t>koleżankami</a:t>
            </a:r>
          </a:p>
          <a:p>
            <a:pPr>
              <a:lnSpc>
                <a:spcPct val="100000"/>
              </a:lnSpc>
            </a:pPr>
            <a:r>
              <a:rPr lang="pl-PL" sz="1800" dirty="0" smtClean="0">
                <a:solidFill>
                  <a:schemeClr val="bg1">
                    <a:lumMod val="75000"/>
                  </a:schemeClr>
                </a:solidFill>
              </a:rPr>
              <a:t>Zawsze możemy liczyć na pomoc i wparcie naszych Nauczycieli</a:t>
            </a:r>
            <a:endParaRPr lang="pl-PL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lou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700808"/>
            <a:ext cx="4139941" cy="3622450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idx="2"/>
          </p:nvPr>
        </p:nvSpPr>
        <p:spPr>
          <a:xfrm>
            <a:off x="395536" y="5733256"/>
            <a:ext cx="8370512" cy="792088"/>
          </a:xfrm>
        </p:spPr>
        <p:txBody>
          <a:bodyPr>
            <a:noAutofit/>
          </a:bodyPr>
          <a:lstStyle/>
          <a:p>
            <a:pPr algn="ctr"/>
            <a:r>
              <a:rPr lang="pl-PL" dirty="0" smtClean="0">
                <a:solidFill>
                  <a:schemeClr val="bg1">
                    <a:lumMod val="75000"/>
                  </a:schemeClr>
                </a:solidFill>
              </a:rPr>
              <a:t>NIESTETY OBECNIE TYLKO ONLINE</a:t>
            </a:r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11560" y="457200"/>
            <a:ext cx="8151440" cy="1066800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Szkoła to my </a:t>
            </a:r>
            <a:r>
              <a:rPr lang="pl-PL" sz="4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–</a:t>
            </a:r>
            <a:br>
              <a:rPr lang="pl-PL" sz="4000" dirty="0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r>
              <a:rPr lang="pl-PL" sz="4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 </a:t>
            </a:r>
            <a:r>
              <a:rPr lang="pl-PL" sz="4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uczniowie i nauczyciele</a:t>
            </a:r>
            <a:endParaRPr lang="pl-PL" sz="400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2232248"/>
          </a:xfrm>
        </p:spPr>
        <p:txBody>
          <a:bodyPr>
            <a:noAutofit/>
          </a:bodyPr>
          <a:lstStyle/>
          <a:p>
            <a:pPr algn="ctr"/>
            <a:r>
              <a:rPr lang="pl-PL" sz="11000" dirty="0" smtClean="0">
                <a:solidFill>
                  <a:schemeClr val="bg1">
                    <a:lumMod val="75000"/>
                  </a:schemeClr>
                </a:solidFill>
              </a:rPr>
              <a:t>Koniec</a:t>
            </a:r>
            <a:endParaRPr lang="pl-PL" sz="1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08912" cy="1944216"/>
          </a:xfrm>
        </p:spPr>
        <p:txBody>
          <a:bodyPr>
            <a:normAutofit/>
          </a:bodyPr>
          <a:lstStyle/>
          <a:p>
            <a:r>
              <a:rPr lang="pl-PL" sz="2700" dirty="0" smtClean="0"/>
              <a:t>Muzyka: </a:t>
            </a:r>
            <a:r>
              <a:rPr lang="pl-PL" sz="2700" b="1" dirty="0" smtClean="0">
                <a:hlinkClick r:id="rId2"/>
              </a:rPr>
              <a:t>https://www.bensound.com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04856" cy="496855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sz="4400" b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>1881 rok </a:t>
            </a:r>
            <a:r>
              <a:rPr lang="pl-PL" sz="4000" b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/>
            </a:r>
            <a:br>
              <a:rPr lang="pl-PL" sz="4000" b="1" dirty="0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r>
              <a:rPr lang="pl-PL" sz="4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Pierwsza </a:t>
            </a:r>
            <a:r>
              <a:rPr lang="pl-PL" sz="4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wzmianka o istnieniu szkoły podstawowej w </a:t>
            </a:r>
            <a:r>
              <a:rPr lang="pl-PL" sz="4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Libiszowie pochodzi z 1881 roku. Szkoła była prowadzona przez  Rosjanina. Nauczanie  </a:t>
            </a:r>
            <a:r>
              <a:rPr lang="pl-PL" sz="4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odbywało się w języku </a:t>
            </a:r>
            <a:r>
              <a:rPr lang="pl-PL" sz="40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rosyjskim.</a:t>
            </a:r>
            <a:endParaRPr lang="pl-PL" sz="400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oża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340768"/>
            <a:ext cx="6248400" cy="3512614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idx="2"/>
          </p:nvPr>
        </p:nvSpPr>
        <p:spPr>
          <a:xfrm>
            <a:off x="611560" y="5301208"/>
            <a:ext cx="7848872" cy="864096"/>
          </a:xfrm>
        </p:spPr>
        <p:txBody>
          <a:bodyPr>
            <a:noAutofit/>
          </a:bodyPr>
          <a:lstStyle/>
          <a:p>
            <a:pPr algn="just"/>
            <a:r>
              <a:rPr lang="pl-PL" sz="2400" dirty="0" smtClean="0">
                <a:solidFill>
                  <a:schemeClr val="bg1">
                    <a:lumMod val="75000"/>
                  </a:schemeClr>
                </a:solidFill>
              </a:rPr>
              <a:t>Pożar </a:t>
            </a:r>
            <a:r>
              <a:rPr lang="pl-PL" sz="2400" dirty="0" smtClean="0">
                <a:solidFill>
                  <a:schemeClr val="bg1">
                    <a:lumMod val="75000"/>
                  </a:schemeClr>
                </a:solidFill>
              </a:rPr>
              <a:t>Libiszowa, w którym </a:t>
            </a:r>
            <a:r>
              <a:rPr lang="pl-PL" sz="2400" dirty="0" smtClean="0">
                <a:solidFill>
                  <a:schemeClr val="bg1">
                    <a:lumMod val="75000"/>
                  </a:schemeClr>
                </a:solidFill>
              </a:rPr>
              <a:t>spłonął również </a:t>
            </a:r>
            <a:r>
              <a:rPr lang="pl-PL" sz="2400" dirty="0" smtClean="0">
                <a:solidFill>
                  <a:schemeClr val="bg1">
                    <a:lumMod val="75000"/>
                  </a:schemeClr>
                </a:solidFill>
              </a:rPr>
              <a:t>budynek </a:t>
            </a:r>
            <a:r>
              <a:rPr lang="pl-PL" sz="2400" dirty="0" smtClean="0">
                <a:solidFill>
                  <a:schemeClr val="bg1">
                    <a:lumMod val="75000"/>
                  </a:schemeClr>
                </a:solidFill>
              </a:rPr>
              <a:t>szkoły.</a:t>
            </a:r>
            <a:endParaRPr lang="pl-PL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264696" cy="79208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4000" dirty="0" smtClean="0">
                <a:solidFill>
                  <a:schemeClr val="bg1">
                    <a:lumMod val="75000"/>
                  </a:schemeClr>
                </a:solidFill>
              </a:rPr>
              <a:t>1915 rok</a:t>
            </a:r>
            <a:endParaRPr lang="pl-PL" sz="400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36096" y="908720"/>
            <a:ext cx="3384376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400" b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>Szkoła</a:t>
            </a:r>
            <a:br>
              <a:rPr lang="pl-PL" sz="4400" b="1" dirty="0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r>
              <a:rPr lang="pl-PL" sz="4400" b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> </a:t>
            </a:r>
            <a:r>
              <a:rPr lang="pl-PL" sz="27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po I Wojnie Światowej</a:t>
            </a:r>
            <a:br>
              <a:rPr lang="pl-PL" sz="2700" dirty="0" smtClean="0">
                <a:solidFill>
                  <a:schemeClr val="bg1">
                    <a:lumMod val="75000"/>
                  </a:schemeClr>
                </a:solidFill>
                <a:effectLst/>
              </a:rPr>
            </a:br>
            <a:endParaRPr lang="pl-PL" sz="270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pic>
        <p:nvPicPr>
          <p:cNvPr id="4" name="Symbol zastępczy zawartości 3" descr="P110003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00" r="9400"/>
          <a:stretch>
            <a:fillRect/>
          </a:stretch>
        </p:blipFill>
        <p:spPr>
          <a:xfrm>
            <a:off x="467544" y="692696"/>
            <a:ext cx="4896544" cy="4450244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395536" y="5373216"/>
            <a:ext cx="8496944" cy="1152128"/>
          </a:xfrm>
        </p:spPr>
        <p:txBody>
          <a:bodyPr>
            <a:noAutofit/>
          </a:bodyPr>
          <a:lstStyle/>
          <a:p>
            <a:pPr algn="just"/>
            <a:r>
              <a:rPr lang="pl-PL" sz="2400" dirty="0" smtClean="0">
                <a:solidFill>
                  <a:schemeClr val="bg1">
                    <a:lumMod val="75000"/>
                  </a:schemeClr>
                </a:solidFill>
              </a:rPr>
              <a:t>Po I Wojnie Światowej przebudowano drewniany budynek plebanii, w którym odbywało się nauczanie do 1988 roku.</a:t>
            </a:r>
            <a:endParaRPr lang="pl-PL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11560" y="1628800"/>
            <a:ext cx="7924800" cy="3384376"/>
          </a:xfrm>
        </p:spPr>
        <p:txBody>
          <a:bodyPr/>
          <a:lstStyle/>
          <a:p>
            <a:pPr algn="just"/>
            <a:r>
              <a:rPr lang="pl-PL" sz="36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Szkoła posiadała 3 sale, w których odbywały się </a:t>
            </a:r>
            <a:r>
              <a:rPr lang="pl-PL" sz="36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lekcje. Dzieci uczyły się  </a:t>
            </a:r>
            <a:r>
              <a:rPr lang="pl-PL" sz="36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również w mieszkaniach często odległych o 700 – 800 metrów od głównego budynku </a:t>
            </a:r>
            <a:r>
              <a:rPr lang="pl-PL" dirty="0" smtClean="0">
                <a:solidFill>
                  <a:schemeClr val="bg1">
                    <a:lumMod val="75000"/>
                  </a:schemeClr>
                </a:solidFill>
                <a:effectLst/>
              </a:rPr>
              <a:t>.</a:t>
            </a:r>
            <a:endParaRPr lang="pl-PL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body" idx="1"/>
          </p:nvPr>
        </p:nvSpPr>
        <p:spPr>
          <a:xfrm>
            <a:off x="611560" y="836712"/>
            <a:ext cx="7924800" cy="1224136"/>
          </a:xfrm>
        </p:spPr>
        <p:txBody>
          <a:bodyPr/>
          <a:lstStyle/>
          <a:p>
            <a:pPr algn="ctr"/>
            <a:r>
              <a:rPr lang="pl-PL" sz="4000" b="1" dirty="0" smtClean="0">
                <a:solidFill>
                  <a:schemeClr val="bg1">
                    <a:lumMod val="75000"/>
                  </a:schemeClr>
                </a:solidFill>
              </a:rPr>
              <a:t>Szkoła </a:t>
            </a:r>
            <a:r>
              <a:rPr lang="pl-PL" sz="2400" b="1" dirty="0" smtClean="0">
                <a:solidFill>
                  <a:schemeClr val="bg1">
                    <a:lumMod val="75000"/>
                  </a:schemeClr>
                </a:solidFill>
              </a:rPr>
              <a:t>po I Wojnie </a:t>
            </a:r>
            <a:r>
              <a:rPr lang="pl-PL" sz="2400" b="1" dirty="0" smtClean="0">
                <a:solidFill>
                  <a:schemeClr val="bg1">
                    <a:lumMod val="75000"/>
                  </a:schemeClr>
                </a:solidFill>
              </a:rPr>
              <a:t>Światowej</a:t>
            </a:r>
            <a:endParaRPr lang="pl-PL" b="1" dirty="0"/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M01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2060848"/>
            <a:ext cx="6031034" cy="3863631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l-PL" sz="44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1983 rok </a:t>
            </a:r>
            <a:r>
              <a:rPr lang="pl-PL" sz="270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/>
            </a:r>
            <a:br>
              <a:rPr lang="pl-PL" sz="2700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pl-PL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R</a:t>
            </a:r>
            <a:r>
              <a:rPr lang="pl-PL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ozpoczęto </a:t>
            </a:r>
            <a:r>
              <a:rPr lang="pl-PL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budowę nowej </a:t>
            </a:r>
            <a:r>
              <a:rPr lang="pl-PL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szkoły o </a:t>
            </a:r>
            <a:r>
              <a:rPr lang="pl-PL" sz="280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powierzchni 9400 m2.</a:t>
            </a:r>
            <a:endParaRPr lang="pl-PL" sz="280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57200"/>
            <a:ext cx="77152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>1992 </a:t>
            </a:r>
            <a:r>
              <a:rPr lang="pl-PL" sz="4000" b="1" dirty="0" smtClean="0">
                <a:solidFill>
                  <a:schemeClr val="bg1">
                    <a:lumMod val="75000"/>
                  </a:schemeClr>
                </a:solidFill>
                <a:effectLst/>
              </a:rPr>
              <a:t>rok</a:t>
            </a:r>
            <a:r>
              <a:rPr lang="pl-PL" sz="40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 </a:t>
            </a:r>
            <a:br>
              <a:rPr lang="pl-PL" sz="40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</a:br>
            <a:r>
              <a:rPr lang="pl-PL" sz="3600" b="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wybudowano </a:t>
            </a:r>
            <a:r>
              <a:rPr lang="pl-PL" sz="3600" b="0" dirty="0" smtClean="0">
                <a:solidFill>
                  <a:schemeClr val="bg1">
                    <a:lumMod val="75000"/>
                  </a:schemeClr>
                </a:solidFill>
                <a:effectLst/>
              </a:rPr>
              <a:t>salę gimnastyczną.</a:t>
            </a:r>
            <a:endParaRPr lang="pl-PL" sz="3600" b="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  <p:pic>
        <p:nvPicPr>
          <p:cNvPr id="6" name="Symbol zastępczy obrazu 5" descr="M0101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336" r="15336"/>
          <a:stretch>
            <a:fillRect/>
          </a:stretch>
        </p:blipFill>
        <p:spPr>
          <a:xfrm>
            <a:off x="2267744" y="1844824"/>
            <a:ext cx="4896544" cy="4524655"/>
          </a:xfr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3569568" cy="1080120"/>
          </a:xfrm>
        </p:spPr>
        <p:txBody>
          <a:bodyPr>
            <a:normAutofit/>
          </a:bodyPr>
          <a:lstStyle/>
          <a:p>
            <a:r>
              <a:rPr lang="pl-PL" sz="4000" b="1" dirty="0" smtClean="0">
                <a:solidFill>
                  <a:schemeClr val="bg1">
                    <a:lumMod val="75000"/>
                  </a:schemeClr>
                </a:solidFill>
              </a:rPr>
              <a:t>2015 rok</a:t>
            </a:r>
            <a:endParaRPr lang="pl-PL" sz="4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Symbol zastępczy obrazu 4" descr="Szkoła Podstawowa im. Oddziału Partyzanckiego Ak _Doliniacy_ w Libiszowi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8292" r="18292"/>
          <a:stretch>
            <a:fillRect/>
          </a:stretch>
        </p:blipFill>
        <p:spPr>
          <a:xfrm>
            <a:off x="4716016" y="1268760"/>
            <a:ext cx="4176464" cy="3358995"/>
          </a:xfrm>
        </p:spPr>
      </p:pic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539552" y="2060848"/>
            <a:ext cx="5040560" cy="4320480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bg1">
                    <a:lumMod val="75000"/>
                  </a:schemeClr>
                </a:solidFill>
              </a:rPr>
              <a:t>11 grudnia 2015 roku szkole nadano imię </a:t>
            </a:r>
          </a:p>
          <a:p>
            <a:r>
              <a:rPr lang="pl-PL" sz="3600" dirty="0" smtClean="0">
                <a:solidFill>
                  <a:schemeClr val="bg1">
                    <a:lumMod val="75000"/>
                  </a:schemeClr>
                </a:solidFill>
              </a:rPr>
              <a:t>ODDZIAŁU PARTYZANCKIEGO </a:t>
            </a:r>
          </a:p>
          <a:p>
            <a:r>
              <a:rPr lang="pl-PL" sz="3600" dirty="0" smtClean="0">
                <a:solidFill>
                  <a:schemeClr val="bg1">
                    <a:lumMod val="75000"/>
                  </a:schemeClr>
                </a:solidFill>
              </a:rPr>
              <a:t>AK „DOLINIACY”</a:t>
            </a:r>
            <a:endParaRPr lang="pl-PL" sz="3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57200"/>
            <a:ext cx="7715200" cy="106680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bg1">
                    <a:lumMod val="75000"/>
                  </a:schemeClr>
                </a:solidFill>
              </a:rPr>
              <a:t>Wigilia Partyzancka</a:t>
            </a:r>
            <a:endParaRPr lang="pl-PL" sz="4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>
          <a:xfrm>
            <a:off x="6084168" y="1916832"/>
            <a:ext cx="2530624" cy="4419600"/>
          </a:xfrm>
        </p:spPr>
        <p:txBody>
          <a:bodyPr>
            <a:normAutofit fontScale="62500" lnSpcReduction="20000"/>
          </a:bodyPr>
          <a:lstStyle/>
          <a:p>
            <a:r>
              <a:rPr lang="pl-PL" sz="3600" dirty="0" smtClean="0">
                <a:solidFill>
                  <a:schemeClr val="bg1">
                    <a:lumMod val="75000"/>
                  </a:schemeClr>
                </a:solidFill>
              </a:rPr>
              <a:t>Obchodzona na pamiątkę ostatniej wojennej wigilii żołnierzy – powstańców pod dowództwem Adolfa Pilcha „Góry” spędzonej w </a:t>
            </a:r>
            <a:r>
              <a:rPr lang="pl-PL" sz="3600" dirty="0" err="1" smtClean="0">
                <a:solidFill>
                  <a:schemeClr val="bg1">
                    <a:lumMod val="75000"/>
                  </a:schemeClr>
                </a:solidFill>
              </a:rPr>
              <a:t>libiszowskiej</a:t>
            </a:r>
            <a:r>
              <a:rPr lang="pl-PL" sz="3600" dirty="0" smtClean="0">
                <a:solidFill>
                  <a:schemeClr val="bg1">
                    <a:lumMod val="75000"/>
                  </a:schemeClr>
                </a:solidFill>
              </a:rPr>
              <a:t> szkole.</a:t>
            </a:r>
            <a:endParaRPr lang="pl-PL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Symbol zastępczy obrazu 6" descr="thumb__573998_2738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797" b="3797"/>
          <a:stretch>
            <a:fillRect/>
          </a:stretch>
        </p:blipFill>
        <p:spPr>
          <a:xfrm>
            <a:off x="457200" y="1751742"/>
            <a:ext cx="5338936" cy="4933447"/>
          </a:xfr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Niestandardowy 1">
      <a:dk1>
        <a:srgbClr val="E07B7C"/>
      </a:dk1>
      <a:lt1>
        <a:srgbClr val="D7DCEB"/>
      </a:lt1>
      <a:dk2>
        <a:srgbClr val="7EC2D3"/>
      </a:dk2>
      <a:lt2>
        <a:srgbClr val="BF654C"/>
      </a:lt2>
      <a:accent1>
        <a:srgbClr val="F88630"/>
      </a:accent1>
      <a:accent2>
        <a:srgbClr val="F1DB8C"/>
      </a:accent2>
      <a:accent3>
        <a:srgbClr val="C32D2E"/>
      </a:accent3>
      <a:accent4>
        <a:srgbClr val="E07B7C"/>
      </a:accent4>
      <a:accent5>
        <a:srgbClr val="D49887"/>
      </a:accent5>
      <a:accent6>
        <a:srgbClr val="EAA7A7"/>
      </a:accent6>
      <a:hlink>
        <a:srgbClr val="FED46B"/>
      </a:hlink>
      <a:folHlink>
        <a:srgbClr val="FEF0CD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</TotalTime>
  <Words>205</Words>
  <Application>Microsoft Office PowerPoint</Application>
  <PresentationFormat>Pokaz na ekranie (4:3)</PresentationFormat>
  <Paragraphs>42</Paragraphs>
  <Slides>14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Papier</vt:lpstr>
      <vt:lpstr>Szkoła Podstawowa im. Oddziału Partyzanckiego AK Doliniacy             w Libiszowie</vt:lpstr>
      <vt:lpstr>1881 rok  Pierwsza wzmianka o istnieniu szkoły podstawowej w Libiszowie pochodzi z 1881 roku. Szkoła była prowadzona przez  Rosjanina. Nauczanie  odbywało się w języku rosyjskim.</vt:lpstr>
      <vt:lpstr>1915 rok</vt:lpstr>
      <vt:lpstr>Szkoła  po I Wojnie Światowej </vt:lpstr>
      <vt:lpstr>Szkoła posiadała 3 sale, w których odbywały się lekcje. Dzieci uczyły się  również w mieszkaniach często odległych o 700 – 800 metrów od głównego budynku .</vt:lpstr>
      <vt:lpstr>1983 rok  Rozpoczęto budowę nowej szkoły o powierzchni 9400 m2.</vt:lpstr>
      <vt:lpstr>1992 rok  wybudowano salę gimnastyczną.</vt:lpstr>
      <vt:lpstr>2015 rok</vt:lpstr>
      <vt:lpstr>Wigilia Partyzancka</vt:lpstr>
      <vt:lpstr>Dyrektorzy: </vt:lpstr>
      <vt:lpstr>Moja szkoła:</vt:lpstr>
      <vt:lpstr>Szkoła to my –  uczniowie i nauczyciele</vt:lpstr>
      <vt:lpstr>Koniec</vt:lpstr>
      <vt:lpstr>Muzyka: https://www.bensound.com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w Libiszowie</dc:title>
  <dc:creator>Hania</dc:creator>
  <cp:lastModifiedBy>Hania</cp:lastModifiedBy>
  <cp:revision>51</cp:revision>
  <dcterms:created xsi:type="dcterms:W3CDTF">2020-12-17T09:50:44Z</dcterms:created>
  <dcterms:modified xsi:type="dcterms:W3CDTF">2020-12-17T20:12:17Z</dcterms:modified>
</cp:coreProperties>
</file>