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pl-PL" smtClean="0"/>
              <a:t>Kliknij, aby edytować styl</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8026EC7B-91CD-4AF5-8F3B-B0624B825804}" type="datetimeFigureOut">
              <a:rPr lang="pl-PL" smtClean="0"/>
              <a:t>2020-04-01</a:t>
            </a:fld>
            <a:endParaRPr lang="pl-PL"/>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pl-PL"/>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096DB426-2C8A-4671-9930-B5EF6A6A7603}" type="slidenum">
              <a:rPr lang="pl-PL" smtClean="0"/>
              <a:t>‹#›</a:t>
            </a:fld>
            <a:endParaRPr lang="pl-PL"/>
          </a:p>
        </p:txBody>
      </p:sp>
    </p:spTree>
    <p:extLst>
      <p:ext uri="{BB962C8B-B14F-4D97-AF65-F5344CB8AC3E}">
        <p14:creationId xmlns:p14="http://schemas.microsoft.com/office/powerpoint/2010/main" val="11524058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026EC7B-91CD-4AF5-8F3B-B0624B825804}" type="datetimeFigureOut">
              <a:rPr lang="pl-PL" smtClean="0"/>
              <a:t>2020-04-01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6DB426-2C8A-4671-9930-B5EF6A6A7603}" type="slidenum">
              <a:rPr lang="pl-PL" smtClean="0"/>
              <a:t>‹#›</a:t>
            </a:fld>
            <a:endParaRPr lang="pl-PL"/>
          </a:p>
        </p:txBody>
      </p:sp>
    </p:spTree>
    <p:extLst>
      <p:ext uri="{BB962C8B-B14F-4D97-AF65-F5344CB8AC3E}">
        <p14:creationId xmlns:p14="http://schemas.microsoft.com/office/powerpoint/2010/main" val="292482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026EC7B-91CD-4AF5-8F3B-B0624B825804}" type="datetimeFigureOut">
              <a:rPr lang="pl-PL" smtClean="0"/>
              <a:t>2020-04-01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96DB426-2C8A-4671-9930-B5EF6A6A7603}" type="slidenum">
              <a:rPr lang="pl-PL" smtClean="0"/>
              <a:t>‹#›</a:t>
            </a:fld>
            <a:endParaRPr lang="pl-PL"/>
          </a:p>
        </p:txBody>
      </p:sp>
    </p:spTree>
    <p:extLst>
      <p:ext uri="{BB962C8B-B14F-4D97-AF65-F5344CB8AC3E}">
        <p14:creationId xmlns:p14="http://schemas.microsoft.com/office/powerpoint/2010/main" val="121194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026EC7B-91CD-4AF5-8F3B-B0624B825804}" type="datetimeFigureOut">
              <a:rPr lang="pl-PL" smtClean="0"/>
              <a:t>2020-04-01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96DB426-2C8A-4671-9930-B5EF6A6A7603}" type="slidenum">
              <a:rPr lang="pl-PL" smtClean="0"/>
              <a:t>‹#›</a:t>
            </a:fld>
            <a:endParaRPr lang="pl-PL"/>
          </a:p>
        </p:txBody>
      </p:sp>
    </p:spTree>
    <p:extLst>
      <p:ext uri="{BB962C8B-B14F-4D97-AF65-F5344CB8AC3E}">
        <p14:creationId xmlns:p14="http://schemas.microsoft.com/office/powerpoint/2010/main" val="138928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pl-PL" smtClean="0"/>
              <a:t>Kliknij, aby edytować styl</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8026EC7B-91CD-4AF5-8F3B-B0624B825804}" type="datetimeFigureOut">
              <a:rPr lang="pl-PL" smtClean="0"/>
              <a:t>2020-04-01</a:t>
            </a:fld>
            <a:endParaRPr lang="pl-PL"/>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pl-PL"/>
          </a:p>
        </p:txBody>
      </p:sp>
      <p:sp>
        <p:nvSpPr>
          <p:cNvPr id="6" name="Slide Number Placeholder 5"/>
          <p:cNvSpPr>
            <a:spLocks noGrp="1"/>
          </p:cNvSpPr>
          <p:nvPr>
            <p:ph type="sldNum" sz="quarter" idx="12"/>
          </p:nvPr>
        </p:nvSpPr>
        <p:spPr>
          <a:xfrm>
            <a:off x="8604504" y="5211060"/>
            <a:ext cx="2112264" cy="228600"/>
          </a:xfrm>
        </p:spPr>
        <p:txBody>
          <a:bodyPr/>
          <a:lstStyle/>
          <a:p>
            <a:fld id="{096DB426-2C8A-4671-9930-B5EF6A6A7603}" type="slidenum">
              <a:rPr lang="pl-PL" smtClean="0"/>
              <a:t>‹#›</a:t>
            </a:fld>
            <a:endParaRPr lang="pl-PL"/>
          </a:p>
        </p:txBody>
      </p:sp>
    </p:spTree>
    <p:extLst>
      <p:ext uri="{BB962C8B-B14F-4D97-AF65-F5344CB8AC3E}">
        <p14:creationId xmlns:p14="http://schemas.microsoft.com/office/powerpoint/2010/main" val="161870484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8026EC7B-91CD-4AF5-8F3B-B0624B825804}" type="datetimeFigureOut">
              <a:rPr lang="pl-PL" smtClean="0"/>
              <a:t>2020-04-01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96DB426-2C8A-4671-9930-B5EF6A6A7603}" type="slidenum">
              <a:rPr lang="pl-PL" smtClean="0"/>
              <a:t>‹#›</a:t>
            </a:fld>
            <a:endParaRPr lang="pl-PL"/>
          </a:p>
        </p:txBody>
      </p:sp>
    </p:spTree>
    <p:extLst>
      <p:ext uri="{BB962C8B-B14F-4D97-AF65-F5344CB8AC3E}">
        <p14:creationId xmlns:p14="http://schemas.microsoft.com/office/powerpoint/2010/main" val="199314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8026EC7B-91CD-4AF5-8F3B-B0624B825804}" type="datetimeFigureOut">
              <a:rPr lang="pl-PL" smtClean="0"/>
              <a:t>2020-04-01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96DB426-2C8A-4671-9930-B5EF6A6A7603}" type="slidenum">
              <a:rPr lang="pl-PL" smtClean="0"/>
              <a:t>‹#›</a:t>
            </a:fld>
            <a:endParaRPr lang="pl-PL"/>
          </a:p>
        </p:txBody>
      </p:sp>
    </p:spTree>
    <p:extLst>
      <p:ext uri="{BB962C8B-B14F-4D97-AF65-F5344CB8AC3E}">
        <p14:creationId xmlns:p14="http://schemas.microsoft.com/office/powerpoint/2010/main" val="141426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8026EC7B-91CD-4AF5-8F3B-B0624B825804}" type="datetimeFigureOut">
              <a:rPr lang="pl-PL" smtClean="0"/>
              <a:t>2020-04-01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96DB426-2C8A-4671-9930-B5EF6A6A7603}" type="slidenum">
              <a:rPr lang="pl-PL" smtClean="0"/>
              <a:t>‹#›</a:t>
            </a:fld>
            <a:endParaRPr lang="pl-PL"/>
          </a:p>
        </p:txBody>
      </p:sp>
    </p:spTree>
    <p:extLst>
      <p:ext uri="{BB962C8B-B14F-4D97-AF65-F5344CB8AC3E}">
        <p14:creationId xmlns:p14="http://schemas.microsoft.com/office/powerpoint/2010/main" val="285629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6EC7B-91CD-4AF5-8F3B-B0624B825804}" type="datetimeFigureOut">
              <a:rPr lang="pl-PL" smtClean="0"/>
              <a:t>2020-04-01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96DB426-2C8A-4671-9930-B5EF6A6A7603}" type="slidenum">
              <a:rPr lang="pl-PL" smtClean="0"/>
              <a:t>‹#›</a:t>
            </a:fld>
            <a:endParaRPr lang="pl-PL"/>
          </a:p>
        </p:txBody>
      </p:sp>
    </p:spTree>
    <p:extLst>
      <p:ext uri="{BB962C8B-B14F-4D97-AF65-F5344CB8AC3E}">
        <p14:creationId xmlns:p14="http://schemas.microsoft.com/office/powerpoint/2010/main" val="305357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pl-PL" smtClean="0"/>
              <a:t>Kliknij, aby edytować styl</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8" name="Date Placeholder 7"/>
          <p:cNvSpPr>
            <a:spLocks noGrp="1"/>
          </p:cNvSpPr>
          <p:nvPr>
            <p:ph type="dt" sz="half" idx="10"/>
          </p:nvPr>
        </p:nvSpPr>
        <p:spPr/>
        <p:txBody>
          <a:bodyPr/>
          <a:lstStyle/>
          <a:p>
            <a:fld id="{8026EC7B-91CD-4AF5-8F3B-B0624B825804}" type="datetimeFigureOut">
              <a:rPr lang="pl-PL" smtClean="0"/>
              <a:t>2020-04-01</a:t>
            </a:fld>
            <a:endParaRPr lang="pl-PL"/>
          </a:p>
        </p:txBody>
      </p:sp>
      <p:sp>
        <p:nvSpPr>
          <p:cNvPr id="9" name="Footer Placeholder 8"/>
          <p:cNvSpPr>
            <a:spLocks noGrp="1"/>
          </p:cNvSpPr>
          <p:nvPr>
            <p:ph type="ftr" sz="quarter" idx="11"/>
          </p:nvPr>
        </p:nvSpPr>
        <p:spPr/>
        <p:txBody>
          <a:bodyPr/>
          <a:lstStyle>
            <a:lvl1pPr algn="r">
              <a:defRPr/>
            </a:lvl1pPr>
          </a:lstStyle>
          <a:p>
            <a:endParaRPr lang="pl-PL"/>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096DB426-2C8A-4671-9930-B5EF6A6A7603}" type="slidenum">
              <a:rPr lang="pl-PL" smtClean="0"/>
              <a:t>‹#›</a:t>
            </a:fld>
            <a:endParaRPr lang="pl-PL"/>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5376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8026EC7B-91CD-4AF5-8F3B-B0624B825804}" type="datetimeFigureOut">
              <a:rPr lang="pl-PL" smtClean="0"/>
              <a:t>2020-04-01</a:t>
            </a:fld>
            <a:endParaRPr lang="pl-PL"/>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pl-PL"/>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096DB426-2C8A-4671-9930-B5EF6A6A7603}" type="slidenum">
              <a:rPr lang="pl-PL" smtClean="0"/>
              <a:t>‹#›</a:t>
            </a:fld>
            <a:endParaRPr lang="pl-PL"/>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531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8026EC7B-91CD-4AF5-8F3B-B0624B825804}" type="datetimeFigureOut">
              <a:rPr lang="pl-PL" smtClean="0"/>
              <a:t>2020-04-01</a:t>
            </a:fld>
            <a:endParaRPr lang="pl-PL"/>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pl-PL"/>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96DB426-2C8A-4671-9930-B5EF6A6A7603}" type="slidenum">
              <a:rPr lang="pl-PL" smtClean="0"/>
              <a:t>‹#›</a:t>
            </a:fld>
            <a:endParaRPr lang="pl-PL"/>
          </a:p>
        </p:txBody>
      </p:sp>
    </p:spTree>
    <p:extLst>
      <p:ext uri="{BB962C8B-B14F-4D97-AF65-F5344CB8AC3E}">
        <p14:creationId xmlns:p14="http://schemas.microsoft.com/office/powerpoint/2010/main" val="1971573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61708" y="2091262"/>
            <a:ext cx="9068586" cy="3230037"/>
          </a:xfrm>
        </p:spPr>
        <p:txBody>
          <a:bodyPr/>
          <a:lstStyle/>
          <a:p>
            <a:r>
              <a:rPr lang="pl-PL" sz="1800" dirty="0">
                <a:solidFill>
                  <a:srgbClr val="000000"/>
                </a:solidFill>
                <a:latin typeface="Segoe Print" panose="02000600000000000000" pitchFamily="2" charset="0"/>
              </a:rPr>
              <a:t/>
            </a:r>
            <a:br>
              <a:rPr lang="pl-PL" sz="1800" dirty="0">
                <a:solidFill>
                  <a:srgbClr val="000000"/>
                </a:solidFill>
                <a:latin typeface="Segoe Print" panose="02000600000000000000" pitchFamily="2" charset="0"/>
              </a:rPr>
            </a:br>
            <a:r>
              <a:rPr lang="pl-PL" sz="1800" dirty="0">
                <a:solidFill>
                  <a:srgbClr val="000000"/>
                </a:solidFill>
                <a:latin typeface="Segoe Print" panose="02000600000000000000" pitchFamily="2" charset="0"/>
              </a:rPr>
              <a:t> </a:t>
            </a:r>
            <a:r>
              <a:rPr lang="pl-PL" b="1" dirty="0">
                <a:solidFill>
                  <a:srgbClr val="000000"/>
                </a:solidFill>
                <a:latin typeface="Segoe Print" panose="02000600000000000000" pitchFamily="2" charset="0"/>
              </a:rPr>
              <a:t>ZWYCZAJE I TRADYCJE </a:t>
            </a:r>
            <a:r>
              <a:rPr lang="pl-PL" dirty="0">
                <a:solidFill>
                  <a:srgbClr val="000000"/>
                </a:solidFill>
                <a:latin typeface="Segoe Print" panose="02000600000000000000" pitchFamily="2" charset="0"/>
              </a:rPr>
              <a:t/>
            </a:r>
            <a:br>
              <a:rPr lang="pl-PL" dirty="0">
                <a:solidFill>
                  <a:srgbClr val="000000"/>
                </a:solidFill>
                <a:latin typeface="Segoe Print" panose="02000600000000000000" pitchFamily="2" charset="0"/>
              </a:rPr>
            </a:br>
            <a:r>
              <a:rPr lang="pl-PL" b="1" dirty="0">
                <a:solidFill>
                  <a:srgbClr val="000000"/>
                </a:solidFill>
                <a:latin typeface="Segoe Print" panose="02000600000000000000" pitchFamily="2" charset="0"/>
              </a:rPr>
              <a:t>WIELKANOCNE </a:t>
            </a:r>
            <a:endParaRPr lang="pl-PL" dirty="0"/>
          </a:p>
        </p:txBody>
      </p:sp>
    </p:spTree>
    <p:extLst>
      <p:ext uri="{BB962C8B-B14F-4D97-AF65-F5344CB8AC3E}">
        <p14:creationId xmlns:p14="http://schemas.microsoft.com/office/powerpoint/2010/main" val="1055372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Liturgia Wielkiego Czwartku jest niezwykła</a:t>
            </a:r>
          </a:p>
        </p:txBody>
      </p:sp>
      <p:sp>
        <p:nvSpPr>
          <p:cNvPr id="3" name="Symbol zastępczy zawartości 2"/>
          <p:cNvSpPr>
            <a:spLocks noGrp="1"/>
          </p:cNvSpPr>
          <p:nvPr>
            <p:ph idx="1"/>
          </p:nvPr>
        </p:nvSpPr>
        <p:spPr/>
        <p:txBody>
          <a:bodyPr/>
          <a:lstStyle/>
          <a:p>
            <a:r>
              <a:rPr lang="pl-PL" dirty="0"/>
              <a:t>Liturgia Wielkiego Czwartku jest niezwykła. Bo też i na pamiątkę niezwykłych wydarzeń ustanowił ją Kościół. W katedrach biskupi święcą w tym dniu oleje, potrzebne przy udzielaniu sakramentu chrztu, bierzmowania i sakramentu chorych. Oliwa była niegdyś środkiem wzmacniającym i leczniczym, a gałązki drzewa oliwkowego -symbolem pokoju. Dlatego Kościół tak szeroko wykorzystuje oliwę w swoich obrzędach. Podczas uroczystej mszy wieczornej biją dzwony. Ich serca tak łomocą, że aż tym, którzy nie zmieścili się we wnętrzu kościoła, zapiera dech. Ale jeszcze tylko parę uderzeń i zamilkną, by odezwać się ponownie dopiero w Wielką Sobotę. Zamilkną też dzwonki przy ołtarzu. Ich radosny głos zostanie zastąpiony przez głuche klaskanie kołatek. Chrystus wydany na mękę krzyżową cierpi, a cały Kościół pogrąża się w smutku i żałobie.</a:t>
            </a:r>
          </a:p>
        </p:txBody>
      </p:sp>
    </p:spTree>
    <p:extLst>
      <p:ext uri="{BB962C8B-B14F-4D97-AF65-F5344CB8AC3E}">
        <p14:creationId xmlns:p14="http://schemas.microsoft.com/office/powerpoint/2010/main" val="138047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t>WIELKI PIĄTEK</a:t>
            </a:r>
          </a:p>
        </p:txBody>
      </p:sp>
      <p:sp>
        <p:nvSpPr>
          <p:cNvPr id="3" name="Symbol zastępczy zawartości 2"/>
          <p:cNvSpPr>
            <a:spLocks noGrp="1"/>
          </p:cNvSpPr>
          <p:nvPr>
            <p:ph idx="1"/>
          </p:nvPr>
        </p:nvSpPr>
        <p:spPr/>
        <p:txBody>
          <a:bodyPr/>
          <a:lstStyle/>
          <a:p>
            <a:r>
              <a:rPr lang="pl-PL" dirty="0"/>
              <a:t>Jest jedynym dniem w roku, w którym nie odprawia się Mszy św. Wielki Piątek jest w Kościele dniem najgłębszej żałoby. Wyraża ją cała wielkopiątkowa liturgia (Nabożeństwo Wielkiego Piątku), która jest pamiątką męki i śmierci Jezusa Chrystusa zabitego na krzyżu. Przed śmiercią był On biczowany, poddany mękom, zmuszony do dźwigania krzyża, ukrzyżowany i wyszydzany na nim. Liturgia Wielkiego Piątku składa się z: Słuchania Liturgii Słowa Bożego ( czytań z NT i ST, psalmu, ewangelii i dłuższej niż zwykle modlitwy powszechnej) Adoracji krzyża. Komunii świętej. Z polską tradycją świąteczną - wielkanocną - związany jest także obyczaj straży grobowych. Co roku zaciągają je ochotniczo strażacy, żołnierze i przedstawiciele różnych organizacji do pilnowania grobów.</a:t>
            </a:r>
          </a:p>
        </p:txBody>
      </p:sp>
    </p:spTree>
    <p:extLst>
      <p:ext uri="{BB962C8B-B14F-4D97-AF65-F5344CB8AC3E}">
        <p14:creationId xmlns:p14="http://schemas.microsoft.com/office/powerpoint/2010/main" val="102779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solidFill>
                  <a:srgbClr val="444444"/>
                </a:solidFill>
                <a:latin typeface="Open Sans"/>
              </a:rPr>
              <a:t>WIELKA SOBOTA</a:t>
            </a:r>
            <a:endParaRPr lang="pl-PL" dirty="0"/>
          </a:p>
        </p:txBody>
      </p:sp>
      <p:sp>
        <p:nvSpPr>
          <p:cNvPr id="3" name="Symbol zastępczy zawartości 2"/>
          <p:cNvSpPr>
            <a:spLocks noGrp="1"/>
          </p:cNvSpPr>
          <p:nvPr>
            <p:ph idx="1"/>
          </p:nvPr>
        </p:nvSpPr>
        <p:spPr/>
        <p:txBody>
          <a:bodyPr/>
          <a:lstStyle/>
          <a:p>
            <a:r>
              <a:rPr lang="pl-PL" dirty="0"/>
              <a:t>W dniu tradycyjnego wyciszenia nie sprawuje się mszy świętych. Główny ołtarz pozostaje obnażony. Przez cały dzień trwa adoracja Chrystusa złożonego do grobu. Zgodnie ze starym polskim obyczajem przy symbolicznej mogile Zbawiciela czuwa warta — ministranci, harcerze, na wsiach niekiedy także strażacy w galowym umundurowaniu. Wierni przychodzą do świątyń, w których kapłani błogosławią pokarmy przeznaczone na świąteczny stół, czyli tzw. święcone (święconkę) — kończy się przecież czas postu. Modlitewna zaduma panuje do późnych godzin popołudniowych.</a:t>
            </a:r>
          </a:p>
        </p:txBody>
      </p:sp>
    </p:spTree>
    <p:extLst>
      <p:ext uri="{BB962C8B-B14F-4D97-AF65-F5344CB8AC3E}">
        <p14:creationId xmlns:p14="http://schemas.microsoft.com/office/powerpoint/2010/main" val="229748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317500"/>
            <a:ext cx="10058400" cy="1252194"/>
          </a:xfrm>
        </p:spPr>
        <p:txBody>
          <a:bodyPr/>
          <a:lstStyle/>
          <a:p>
            <a:pPr algn="ctr"/>
            <a:r>
              <a:rPr lang="pl-PL" b="1" dirty="0">
                <a:solidFill>
                  <a:srgbClr val="000000"/>
                </a:solidFill>
                <a:latin typeface="Segoe Print" panose="02000600000000000000" pitchFamily="2" charset="0"/>
              </a:rPr>
              <a:t>ŚWIĘCONKA </a:t>
            </a:r>
            <a:endParaRPr lang="pl-PL" dirty="0"/>
          </a:p>
        </p:txBody>
      </p:sp>
      <p:pic>
        <p:nvPicPr>
          <p:cNvPr id="5" name="Symbol zastępczy zawartości 4"/>
          <p:cNvPicPr>
            <a:picLocks noGrp="1" noChangeAspect="1"/>
          </p:cNvPicPr>
          <p:nvPr>
            <p:ph sz="half" idx="1"/>
          </p:nvPr>
        </p:nvPicPr>
        <p:blipFill>
          <a:blip r:embed="rId2"/>
          <a:stretch>
            <a:fillRect/>
          </a:stretch>
        </p:blipFill>
        <p:spPr>
          <a:xfrm>
            <a:off x="791591" y="1569694"/>
            <a:ext cx="4885309" cy="4915690"/>
          </a:xfrm>
          <a:prstGeom prst="rect">
            <a:avLst/>
          </a:prstGeom>
        </p:spPr>
      </p:pic>
      <p:sp>
        <p:nvSpPr>
          <p:cNvPr id="4" name="Symbol zastępczy zawartości 3"/>
          <p:cNvSpPr>
            <a:spLocks noGrp="1"/>
          </p:cNvSpPr>
          <p:nvPr>
            <p:ph sz="half" idx="2"/>
          </p:nvPr>
        </p:nvSpPr>
        <p:spPr>
          <a:xfrm>
            <a:off x="6370320" y="2103120"/>
            <a:ext cx="4754880" cy="4259580"/>
          </a:xfrm>
        </p:spPr>
        <p:txBody>
          <a:bodyPr>
            <a:normAutofit/>
          </a:bodyPr>
          <a:lstStyle/>
          <a:p>
            <a:r>
              <a:rPr lang="pl-PL" dirty="0">
                <a:solidFill>
                  <a:srgbClr val="000000"/>
                </a:solidFill>
                <a:latin typeface="Segoe Print" panose="02000600000000000000" pitchFamily="2" charset="0"/>
              </a:rPr>
              <a:t>Koniecznie należało tego dnia poświęcić </a:t>
            </a:r>
            <a:r>
              <a:rPr lang="pl-PL" b="1" dirty="0">
                <a:solidFill>
                  <a:srgbClr val="000000"/>
                </a:solidFill>
                <a:latin typeface="Segoe Print" panose="02000600000000000000" pitchFamily="2" charset="0"/>
              </a:rPr>
              <a:t>koszyczek </a:t>
            </a:r>
            <a:r>
              <a:rPr lang="pl-PL" dirty="0">
                <a:solidFill>
                  <a:srgbClr val="000000"/>
                </a:solidFill>
                <a:latin typeface="Segoe Print" panose="02000600000000000000" pitchFamily="2" charset="0"/>
              </a:rPr>
              <a:t>(lub wielki kosz) z jedzeniem. Nie mogło w nim zabraknąć baranka (symbolu Chrystusa Zmartwychwstałego), mięsa i wędlin (na znak, że kończy się post). Święcono też chrzan, – bo „gorycz męki Pańskiej i śmierci została zwyciężona przez słodycz zmartwychwstania”, masło – oznakę dobrobytu – i jajka – symbol narodzenia. Święconkę jadło się następnego dnia, po rezurekcji. Tego dnia święcono też </a:t>
            </a:r>
            <a:r>
              <a:rPr lang="pl-PL" b="1" dirty="0">
                <a:solidFill>
                  <a:srgbClr val="000000"/>
                </a:solidFill>
                <a:latin typeface="Segoe Print" panose="02000600000000000000" pitchFamily="2" charset="0"/>
              </a:rPr>
              <a:t>wodę. </a:t>
            </a:r>
            <a:endParaRPr lang="pl-PL" dirty="0"/>
          </a:p>
        </p:txBody>
      </p:sp>
    </p:spTree>
    <p:extLst>
      <p:ext uri="{BB962C8B-B14F-4D97-AF65-F5344CB8AC3E}">
        <p14:creationId xmlns:p14="http://schemas.microsoft.com/office/powerpoint/2010/main" val="153527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solidFill>
                  <a:srgbClr val="000000"/>
                </a:solidFill>
                <a:latin typeface="Segoe Print" panose="02000600000000000000" pitchFamily="2" charset="0"/>
              </a:rPr>
              <a:t>SPECJALNIE DLA DZIEWCZĄT </a:t>
            </a:r>
            <a:r>
              <a:rPr lang="pl-PL" b="1" dirty="0" smtClean="0">
                <a:solidFill>
                  <a:srgbClr val="000000"/>
                </a:solidFill>
                <a:latin typeface="Segoe Print" panose="02000600000000000000" pitchFamily="2" charset="0"/>
              </a:rPr>
              <a:t>–</a:t>
            </a:r>
            <a:r>
              <a:rPr lang="pl-PL" b="1" smtClean="0">
                <a:solidFill>
                  <a:srgbClr val="000000"/>
                </a:solidFill>
                <a:latin typeface="Segoe Print" panose="02000600000000000000" pitchFamily="2" charset="0"/>
              </a:rPr>
              <a:t>TROSZKĘ </a:t>
            </a:r>
            <a:r>
              <a:rPr lang="pl-PL" b="1" smtClean="0">
                <a:solidFill>
                  <a:srgbClr val="000000"/>
                </a:solidFill>
                <a:latin typeface="Segoe Print" panose="02000600000000000000" pitchFamily="2" charset="0"/>
              </a:rPr>
              <a:t>HUMORU</a:t>
            </a:r>
            <a:endParaRPr lang="pl-PL" dirty="0"/>
          </a:p>
        </p:txBody>
      </p:sp>
      <p:sp>
        <p:nvSpPr>
          <p:cNvPr id="3" name="Symbol zastępczy zawartości 2"/>
          <p:cNvSpPr>
            <a:spLocks noGrp="1"/>
          </p:cNvSpPr>
          <p:nvPr>
            <p:ph sz="half" idx="1"/>
          </p:nvPr>
        </p:nvSpPr>
        <p:spPr/>
        <p:txBody>
          <a:bodyPr>
            <a:normAutofit/>
          </a:bodyPr>
          <a:lstStyle/>
          <a:p>
            <a:r>
              <a:rPr lang="pl-PL" sz="2800" dirty="0">
                <a:solidFill>
                  <a:srgbClr val="000000"/>
                </a:solidFill>
                <a:latin typeface="Segoe Print" panose="02000600000000000000" pitchFamily="2" charset="0"/>
              </a:rPr>
              <a:t>Uwaga dziewczyny, – jeżeli w Wielką Sobotę obmyjecie twarz w wodzie, w której gotowały się jajka na święconkę, to znikną piegi i inne mankamenty urody! </a:t>
            </a:r>
            <a:endParaRPr lang="pl-PL" sz="2800" dirty="0"/>
          </a:p>
        </p:txBody>
      </p:sp>
      <p:pic>
        <p:nvPicPr>
          <p:cNvPr id="5" name="Symbol zastępczy zawartości 4"/>
          <p:cNvPicPr>
            <a:picLocks noGrp="1" noChangeAspect="1"/>
          </p:cNvPicPr>
          <p:nvPr>
            <p:ph sz="half" idx="2"/>
          </p:nvPr>
        </p:nvPicPr>
        <p:blipFill>
          <a:blip r:embed="rId2"/>
          <a:stretch>
            <a:fillRect/>
          </a:stretch>
        </p:blipFill>
        <p:spPr>
          <a:xfrm>
            <a:off x="6753423" y="2484747"/>
            <a:ext cx="5028749" cy="3763653"/>
          </a:xfrm>
          <a:prstGeom prst="rect">
            <a:avLst/>
          </a:prstGeom>
        </p:spPr>
      </p:pic>
    </p:spTree>
    <p:extLst>
      <p:ext uri="{BB962C8B-B14F-4D97-AF65-F5344CB8AC3E}">
        <p14:creationId xmlns:p14="http://schemas.microsoft.com/office/powerpoint/2010/main" val="3011191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a:solidFill>
                  <a:srgbClr val="444444"/>
                </a:solidFill>
                <a:latin typeface="Open Sans"/>
              </a:rPr>
              <a:t>WIELKA NIEDZIELA</a:t>
            </a:r>
            <a:endParaRPr lang="pl-PL" dirty="0"/>
          </a:p>
        </p:txBody>
      </p:sp>
      <p:sp>
        <p:nvSpPr>
          <p:cNvPr id="3" name="Symbol zastępczy zawartości 2"/>
          <p:cNvSpPr>
            <a:spLocks noGrp="1"/>
          </p:cNvSpPr>
          <p:nvPr>
            <p:ph idx="1"/>
          </p:nvPr>
        </p:nvSpPr>
        <p:spPr/>
        <p:txBody>
          <a:bodyPr/>
          <a:lstStyle/>
          <a:p>
            <a:r>
              <a:rPr lang="pl-PL" dirty="0"/>
              <a:t>Ostatni dzień Triduum Paschalnego pełen jest wielkanocnej radości, u której podstaw odnajdujemy cud zmartwychwstania. Poranną mszę rezurekcyjną poprzedza uroczysta procesja z Najświętszym Sakramentem. Kapłan, ubrany w złotą kapę, podnosi ustawiony przy Grobie Pańskim krzyż ozdobiony czerwoną stułą — znak Jezusa-Kapłana, który złożył siebie na ofiarę. Następnie ksiądz trzykrotnym śpiewem oznajmia zmartwychwstanie Chrystusa. Idący w procesji ministranci niosą krzyż i figurę Zmartwychwstałego, kapłan zaś trzyma przed sobą monstrancję z Hostią. Tradycyjna procesja okrążała od zewnątrz kościół, przy którym zwykle znajdował się cmentarz grzebalny — także i zmarłym głoszono wieść o zmartwychwstaniu. Procesja kończy się odśpiewaniem dziękczynnego hymnu. Po rezurekcji zasiadano do świątecznego śniadania. Najpierw dzielono się jajkiem. Na stole nie mogło zabraknąć baby wielkanocnej i dziada, – czyli mazurka.</a:t>
            </a:r>
          </a:p>
        </p:txBody>
      </p:sp>
    </p:spTree>
    <p:extLst>
      <p:ext uri="{BB962C8B-B14F-4D97-AF65-F5344CB8AC3E}">
        <p14:creationId xmlns:p14="http://schemas.microsoft.com/office/powerpoint/2010/main" val="2660255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000000"/>
                </a:solidFill>
                <a:latin typeface="Segoe Print" panose="02000600000000000000" pitchFamily="2" charset="0"/>
              </a:rPr>
              <a:t>LANY PONIEDZIAŁEK </a:t>
            </a:r>
            <a:endParaRPr lang="pl-PL" dirty="0"/>
          </a:p>
        </p:txBody>
      </p:sp>
      <p:pic>
        <p:nvPicPr>
          <p:cNvPr id="5" name="Symbol zastępczy zawartości 4"/>
          <p:cNvPicPr>
            <a:picLocks noGrp="1" noChangeAspect="1"/>
          </p:cNvPicPr>
          <p:nvPr>
            <p:ph sz="half" idx="1"/>
          </p:nvPr>
        </p:nvPicPr>
        <p:blipFill>
          <a:blip r:embed="rId2"/>
          <a:stretch>
            <a:fillRect/>
          </a:stretch>
        </p:blipFill>
        <p:spPr>
          <a:xfrm>
            <a:off x="365919" y="2230094"/>
            <a:ext cx="6390481" cy="4330546"/>
          </a:xfrm>
          <a:prstGeom prst="rect">
            <a:avLst/>
          </a:prstGeom>
        </p:spPr>
      </p:pic>
      <p:sp>
        <p:nvSpPr>
          <p:cNvPr id="4" name="Symbol zastępczy zawartości 3"/>
          <p:cNvSpPr>
            <a:spLocks noGrp="1"/>
          </p:cNvSpPr>
          <p:nvPr>
            <p:ph sz="half" idx="2"/>
          </p:nvPr>
        </p:nvSpPr>
        <p:spPr>
          <a:xfrm>
            <a:off x="7175500" y="2103120"/>
            <a:ext cx="4660900" cy="4348480"/>
          </a:xfrm>
        </p:spPr>
        <p:txBody>
          <a:bodyPr>
            <a:normAutofit/>
          </a:bodyPr>
          <a:lstStyle/>
          <a:p>
            <a:r>
              <a:rPr lang="pl-PL" dirty="0">
                <a:solidFill>
                  <a:srgbClr val="000000"/>
                </a:solidFill>
                <a:latin typeface="Segoe Print" panose="02000600000000000000" pitchFamily="2" charset="0"/>
              </a:rPr>
              <a:t>Lany poniedziałek, śmigus-dyngus, święto lejka – to zabawa, którą wszyscy doskonałe znamy. Oblewać można było wszystkich i wszędzie. Zmoczone tego dnia panny miały większe szanse na zamążpójście. A jeśli któraś się obraziła – to nieprędko znalazła męża. Wykupić się można było od oblewania pisanką – stąd każda panna starała się, by jej kraszanka była najpiękniejsza. Chłopak, wręczając tego dnia pannie pisankę, dawał jej do zrozumienia, że mu się podoba. </a:t>
            </a:r>
            <a:endParaRPr lang="pl-PL" dirty="0"/>
          </a:p>
        </p:txBody>
      </p:sp>
    </p:spTree>
    <p:extLst>
      <p:ext uri="{BB962C8B-B14F-4D97-AF65-F5344CB8AC3E}">
        <p14:creationId xmlns:p14="http://schemas.microsoft.com/office/powerpoint/2010/main" val="208425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000000"/>
                </a:solidFill>
                <a:latin typeface="Segoe Print" panose="02000600000000000000" pitchFamily="2" charset="0"/>
              </a:rPr>
              <a:t>SZUKANIE ZAJĄCZKA </a:t>
            </a:r>
            <a:endParaRPr lang="pl-PL" dirty="0"/>
          </a:p>
        </p:txBody>
      </p:sp>
      <p:sp>
        <p:nvSpPr>
          <p:cNvPr id="3" name="Symbol zastępczy zawartości 2"/>
          <p:cNvSpPr>
            <a:spLocks noGrp="1"/>
          </p:cNvSpPr>
          <p:nvPr>
            <p:ph sz="half" idx="1"/>
          </p:nvPr>
        </p:nvSpPr>
        <p:spPr>
          <a:xfrm>
            <a:off x="1066800" y="2921000"/>
            <a:ext cx="4754880" cy="2931160"/>
          </a:xfrm>
        </p:spPr>
        <p:txBody>
          <a:bodyPr/>
          <a:lstStyle/>
          <a:p>
            <a:r>
              <a:rPr lang="pl-PL" dirty="0">
                <a:solidFill>
                  <a:srgbClr val="000000"/>
                </a:solidFill>
                <a:latin typeface="Segoe Print" panose="02000600000000000000" pitchFamily="2" charset="0"/>
              </a:rPr>
              <a:t>Wyrazem wielkanocnej radości rodziny może być po zakończeniu śniadania, wspólna zabawa – zwana szukaniem zajączka, czyli małej niespodzianki dla każdego. </a:t>
            </a:r>
            <a:endParaRPr lang="pl-PL" dirty="0"/>
          </a:p>
        </p:txBody>
      </p:sp>
      <p:pic>
        <p:nvPicPr>
          <p:cNvPr id="5" name="Symbol zastępczy zawartości 4"/>
          <p:cNvPicPr>
            <a:picLocks noGrp="1" noChangeAspect="1"/>
          </p:cNvPicPr>
          <p:nvPr>
            <p:ph sz="half" idx="2"/>
          </p:nvPr>
        </p:nvPicPr>
        <p:blipFill>
          <a:blip r:embed="rId2"/>
          <a:stretch>
            <a:fillRect/>
          </a:stretch>
        </p:blipFill>
        <p:spPr>
          <a:xfrm>
            <a:off x="6218238" y="2764250"/>
            <a:ext cx="5561738" cy="3700049"/>
          </a:xfrm>
          <a:prstGeom prst="rect">
            <a:avLst/>
          </a:prstGeom>
        </p:spPr>
      </p:pic>
    </p:spTree>
    <p:extLst>
      <p:ext uri="{BB962C8B-B14F-4D97-AF65-F5344CB8AC3E}">
        <p14:creationId xmlns:p14="http://schemas.microsoft.com/office/powerpoint/2010/main" val="2920114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solidFill>
                  <a:srgbClr val="444444"/>
                </a:solidFill>
                <a:latin typeface="Open Sans"/>
              </a:rPr>
              <a:t>Potrawy Wielkanocne</a:t>
            </a:r>
            <a:endParaRPr lang="pl-PL" dirty="0"/>
          </a:p>
        </p:txBody>
      </p:sp>
      <p:sp>
        <p:nvSpPr>
          <p:cNvPr id="3" name="Symbol zastępczy zawartości 2"/>
          <p:cNvSpPr>
            <a:spLocks noGrp="1"/>
          </p:cNvSpPr>
          <p:nvPr>
            <p:ph sz="half" idx="1"/>
          </p:nvPr>
        </p:nvSpPr>
        <p:spPr/>
        <p:txBody>
          <a:bodyPr/>
          <a:lstStyle/>
          <a:p>
            <a:pPr marL="342900" indent="-342900">
              <a:buAutoNum type="arabicPeriod"/>
            </a:pPr>
            <a:r>
              <a:rPr lang="pl-PL" b="1" dirty="0" smtClean="0">
                <a:solidFill>
                  <a:srgbClr val="444444"/>
                </a:solidFill>
                <a:latin typeface="Open Sans"/>
              </a:rPr>
              <a:t>Babka drożdżowa</a:t>
            </a:r>
          </a:p>
          <a:p>
            <a:pPr marL="342900" indent="-342900">
              <a:buAutoNum type="arabicPeriod"/>
            </a:pPr>
            <a:r>
              <a:rPr lang="pl-PL" b="1" dirty="0">
                <a:solidFill>
                  <a:srgbClr val="444444"/>
                </a:solidFill>
                <a:latin typeface="Open Sans"/>
              </a:rPr>
              <a:t>Mazurek </a:t>
            </a:r>
            <a:r>
              <a:rPr lang="pl-PL" b="1" dirty="0" smtClean="0">
                <a:solidFill>
                  <a:srgbClr val="444444"/>
                </a:solidFill>
                <a:latin typeface="Open Sans"/>
              </a:rPr>
              <a:t>biszkoptowy</a:t>
            </a:r>
          </a:p>
          <a:p>
            <a:pPr marL="342900" indent="-342900">
              <a:buAutoNum type="arabicPeriod"/>
            </a:pPr>
            <a:r>
              <a:rPr lang="pl-PL" b="1" dirty="0" smtClean="0">
                <a:solidFill>
                  <a:srgbClr val="444444"/>
                </a:solidFill>
                <a:latin typeface="Open Sans"/>
              </a:rPr>
              <a:t>Pascha</a:t>
            </a:r>
          </a:p>
          <a:p>
            <a:pPr marL="342900" indent="-342900">
              <a:buAutoNum type="arabicPeriod"/>
            </a:pPr>
            <a:r>
              <a:rPr lang="pl-PL" b="1" dirty="0"/>
              <a:t>Żurek z </a:t>
            </a:r>
            <a:r>
              <a:rPr lang="pl-PL" b="1" dirty="0" smtClean="0"/>
              <a:t>kiełbasą</a:t>
            </a:r>
          </a:p>
          <a:p>
            <a:pPr marL="342900" indent="-342900">
              <a:buAutoNum type="arabicPeriod"/>
            </a:pPr>
            <a:r>
              <a:rPr lang="pl-PL" b="1" dirty="0"/>
              <a:t> Jaja faszerowane</a:t>
            </a:r>
          </a:p>
        </p:txBody>
      </p:sp>
      <p:pic>
        <p:nvPicPr>
          <p:cNvPr id="5" name="Symbol zastępczy zawartości 4"/>
          <p:cNvPicPr>
            <a:picLocks noGrp="1" noChangeAspect="1"/>
          </p:cNvPicPr>
          <p:nvPr>
            <p:ph sz="half" idx="2"/>
          </p:nvPr>
        </p:nvPicPr>
        <p:blipFill>
          <a:blip r:embed="rId2"/>
          <a:stretch>
            <a:fillRect/>
          </a:stretch>
        </p:blipFill>
        <p:spPr>
          <a:xfrm>
            <a:off x="4648200" y="2222500"/>
            <a:ext cx="6934200" cy="4023360"/>
          </a:xfrm>
          <a:prstGeom prst="rect">
            <a:avLst/>
          </a:prstGeom>
        </p:spPr>
      </p:pic>
    </p:spTree>
    <p:extLst>
      <p:ext uri="{BB962C8B-B14F-4D97-AF65-F5344CB8AC3E}">
        <p14:creationId xmlns:p14="http://schemas.microsoft.com/office/powerpoint/2010/main" val="4042372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sz="half" idx="1"/>
          </p:nvPr>
        </p:nvPicPr>
        <p:blipFill>
          <a:blip r:embed="rId2"/>
          <a:stretch>
            <a:fillRect/>
          </a:stretch>
        </p:blipFill>
        <p:spPr>
          <a:xfrm>
            <a:off x="1621630" y="2124312"/>
            <a:ext cx="8662988" cy="4331495"/>
          </a:xfrm>
          <a:prstGeom prst="rect">
            <a:avLst/>
          </a:prstGeom>
        </p:spPr>
      </p:pic>
      <p:sp>
        <p:nvSpPr>
          <p:cNvPr id="4" name="Symbol zastępczy zawartości 3"/>
          <p:cNvSpPr>
            <a:spLocks noGrp="1"/>
          </p:cNvSpPr>
          <p:nvPr>
            <p:ph sz="half" idx="2"/>
          </p:nvPr>
        </p:nvSpPr>
        <p:spPr>
          <a:xfrm>
            <a:off x="6916420" y="541020"/>
            <a:ext cx="4754880" cy="3749040"/>
          </a:xfrm>
        </p:spPr>
        <p:txBody>
          <a:bodyPr/>
          <a:lstStyle/>
          <a:p>
            <a:r>
              <a:rPr lang="pl-PL" dirty="0">
                <a:solidFill>
                  <a:srgbClr val="444444"/>
                </a:solidFill>
                <a:latin typeface="Open Sans"/>
              </a:rPr>
              <a:t>Święta Wielkanocne są dla wszystkich czasem rozważań i uświadamiania wielkiego czynu Jezusa Chrystusa. Cała rodzina spotyka się i jednoczy. I tak przez wiele wieków lat …</a:t>
            </a:r>
            <a:endParaRPr lang="pl-PL" dirty="0"/>
          </a:p>
        </p:txBody>
      </p:sp>
    </p:spTree>
    <p:extLst>
      <p:ext uri="{BB962C8B-B14F-4D97-AF65-F5344CB8AC3E}">
        <p14:creationId xmlns:p14="http://schemas.microsoft.com/office/powerpoint/2010/main" val="357030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21680" y="642594"/>
            <a:ext cx="5303520" cy="1371600"/>
          </a:xfrm>
        </p:spPr>
        <p:txBody>
          <a:bodyPr/>
          <a:lstStyle/>
          <a:p>
            <a:pPr algn="ctr"/>
            <a:r>
              <a:rPr lang="pl-PL" b="1" dirty="0">
                <a:solidFill>
                  <a:srgbClr val="000000"/>
                </a:solidFill>
                <a:latin typeface="Segoe Print" panose="02000600000000000000" pitchFamily="2" charset="0"/>
              </a:rPr>
              <a:t>WIELKANOC </a:t>
            </a:r>
            <a:endParaRPr lang="pl-PL" dirty="0"/>
          </a:p>
        </p:txBody>
      </p:sp>
      <p:sp>
        <p:nvSpPr>
          <p:cNvPr id="3" name="Symbol zastępczy zawartości 2"/>
          <p:cNvSpPr>
            <a:spLocks noGrp="1"/>
          </p:cNvSpPr>
          <p:nvPr>
            <p:ph sz="half" idx="1"/>
          </p:nvPr>
        </p:nvSpPr>
        <p:spPr>
          <a:xfrm>
            <a:off x="1066800" y="749300"/>
            <a:ext cx="4754880" cy="5102860"/>
          </a:xfrm>
        </p:spPr>
        <p:txBody>
          <a:bodyPr>
            <a:normAutofit/>
          </a:bodyPr>
          <a:lstStyle/>
          <a:p>
            <a:r>
              <a:rPr lang="pl-PL" dirty="0">
                <a:solidFill>
                  <a:srgbClr val="000000"/>
                </a:solidFill>
                <a:latin typeface="Segoe Print" panose="02000600000000000000" pitchFamily="2" charset="0"/>
              </a:rPr>
              <a:t>Najważniejsze i najstarsze święto chrześcijaństwa, obchodzone na pamiątkę Zmartwychwstania Chrystusa. Początkowo w dniu żydowskiej Paschy, a od soboru w Nicei (325 r.) w pierwszą niedzielę po pierwszej wiosennej pełni Księżyca (tj. między 21 marca a 25 kwietnia). </a:t>
            </a:r>
          </a:p>
          <a:p>
            <a:r>
              <a:rPr lang="pl-PL" dirty="0">
                <a:solidFill>
                  <a:srgbClr val="000000"/>
                </a:solidFill>
                <a:latin typeface="Segoe Print" panose="02000600000000000000" pitchFamily="2" charset="0"/>
              </a:rPr>
              <a:t>Obchody religijne Wielkanocy rozpoczyna odbywająca się wczesnym rankiem procesja i msza, w Kościele katolickim zwana </a:t>
            </a:r>
            <a:r>
              <a:rPr lang="pl-PL" b="1" dirty="0">
                <a:solidFill>
                  <a:srgbClr val="000000"/>
                </a:solidFill>
                <a:latin typeface="Segoe Print" panose="02000600000000000000" pitchFamily="2" charset="0"/>
              </a:rPr>
              <a:t>rezurekcją</a:t>
            </a:r>
            <a:r>
              <a:rPr lang="pl-PL" dirty="0">
                <a:solidFill>
                  <a:srgbClr val="000000"/>
                </a:solidFill>
                <a:latin typeface="Segoe Print" panose="02000600000000000000" pitchFamily="2" charset="0"/>
              </a:rPr>
              <a:t>, a w prawosławnym – </a:t>
            </a:r>
            <a:r>
              <a:rPr lang="pl-PL" b="1" dirty="0">
                <a:solidFill>
                  <a:srgbClr val="000000"/>
                </a:solidFill>
                <a:latin typeface="Segoe Print" panose="02000600000000000000" pitchFamily="2" charset="0"/>
              </a:rPr>
              <a:t>jutrznią</a:t>
            </a:r>
            <a:r>
              <a:rPr lang="pl-PL" dirty="0">
                <a:solidFill>
                  <a:srgbClr val="000000"/>
                </a:solidFill>
                <a:latin typeface="Segoe Print" panose="02000600000000000000" pitchFamily="2" charset="0"/>
              </a:rPr>
              <a:t>. W tym dniu spożywa się </a:t>
            </a:r>
            <a:r>
              <a:rPr lang="pl-PL" b="1" dirty="0">
                <a:solidFill>
                  <a:srgbClr val="000000"/>
                </a:solidFill>
                <a:latin typeface="Segoe Print" panose="02000600000000000000" pitchFamily="2" charset="0"/>
              </a:rPr>
              <a:t>uroczyste śniadanie </a:t>
            </a:r>
            <a:r>
              <a:rPr lang="pl-PL" dirty="0">
                <a:solidFill>
                  <a:srgbClr val="000000"/>
                </a:solidFill>
                <a:latin typeface="Segoe Print" panose="02000600000000000000" pitchFamily="2" charset="0"/>
              </a:rPr>
              <a:t>w gronie rodzinnym, poprzedzone składaniem </a:t>
            </a:r>
            <a:endParaRPr lang="pl-PL" dirty="0"/>
          </a:p>
        </p:txBody>
      </p:sp>
      <p:pic>
        <p:nvPicPr>
          <p:cNvPr id="5" name="Symbol zastępczy zawartości 4"/>
          <p:cNvPicPr>
            <a:picLocks noGrp="1" noChangeAspect="1"/>
          </p:cNvPicPr>
          <p:nvPr>
            <p:ph sz="half" idx="2"/>
          </p:nvPr>
        </p:nvPicPr>
        <p:blipFill>
          <a:blip r:embed="rId2"/>
          <a:stretch>
            <a:fillRect/>
          </a:stretch>
        </p:blipFill>
        <p:spPr>
          <a:xfrm>
            <a:off x="7407932" y="2014194"/>
            <a:ext cx="2840968" cy="4050015"/>
          </a:xfrm>
          <a:prstGeom prst="rect">
            <a:avLst/>
          </a:prstGeom>
        </p:spPr>
      </p:pic>
    </p:spTree>
    <p:extLst>
      <p:ext uri="{BB962C8B-B14F-4D97-AF65-F5344CB8AC3E}">
        <p14:creationId xmlns:p14="http://schemas.microsoft.com/office/powerpoint/2010/main" val="3524350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520700" y="304800"/>
            <a:ext cx="11150600" cy="6299199"/>
          </a:xfrm>
          <a:prstGeom prst="rect">
            <a:avLst/>
          </a:prstGeom>
        </p:spPr>
      </p:pic>
    </p:spTree>
    <p:extLst>
      <p:ext uri="{BB962C8B-B14F-4D97-AF65-F5344CB8AC3E}">
        <p14:creationId xmlns:p14="http://schemas.microsoft.com/office/powerpoint/2010/main" val="282682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66800" y="825500"/>
            <a:ext cx="6451600" cy="5600700"/>
          </a:xfrm>
        </p:spPr>
        <p:txBody>
          <a:bodyPr/>
          <a:lstStyle/>
          <a:p>
            <a:r>
              <a:rPr lang="pl-PL" dirty="0">
                <a:solidFill>
                  <a:srgbClr val="000000"/>
                </a:solidFill>
                <a:latin typeface="Segoe Print" panose="02000600000000000000" pitchFamily="2" charset="0"/>
              </a:rPr>
              <a:t>Wielkanoc wieńczy okres Wielkiego Postu i poprzedzający ją Wielki Tydzień. Jest czasem radości - symbolizuje ją biały kolor szat liturgicznych. </a:t>
            </a:r>
          </a:p>
          <a:p>
            <a:r>
              <a:rPr lang="pl-PL" dirty="0">
                <a:solidFill>
                  <a:srgbClr val="000000"/>
                </a:solidFill>
                <a:latin typeface="Segoe Print" panose="02000600000000000000" pitchFamily="2" charset="0"/>
              </a:rPr>
              <a:t>Z Wielkanocą wiążą się liczne religijne i ludowe obrzędy: święcenie pokarmów, pisanki, śmigus-dyngus. Święta Wielkanocne mają bogatą tradycję. </a:t>
            </a:r>
          </a:p>
          <a:p>
            <a:r>
              <a:rPr lang="pl-PL" dirty="0">
                <a:solidFill>
                  <a:srgbClr val="000000"/>
                </a:solidFill>
                <a:latin typeface="Segoe Print" panose="02000600000000000000" pitchFamily="2" charset="0"/>
              </a:rPr>
              <a:t>Są niezwykle barwne, </a:t>
            </a:r>
          </a:p>
          <a:p>
            <a:pPr marL="0" indent="0">
              <a:buNone/>
            </a:pPr>
            <a:r>
              <a:rPr lang="pl-PL" dirty="0">
                <a:solidFill>
                  <a:srgbClr val="000000"/>
                </a:solidFill>
                <a:latin typeface="Segoe Print" panose="02000600000000000000" pitchFamily="2" charset="0"/>
              </a:rPr>
              <a:t>towarzyszy im wiele obrzędów </a:t>
            </a:r>
            <a:endParaRPr lang="pl-PL" dirty="0"/>
          </a:p>
        </p:txBody>
      </p:sp>
      <p:pic>
        <p:nvPicPr>
          <p:cNvPr id="5" name="Symbol zastępczy zawartości 4"/>
          <p:cNvPicPr>
            <a:picLocks noGrp="1" noChangeAspect="1"/>
          </p:cNvPicPr>
          <p:nvPr>
            <p:ph sz="half" idx="2"/>
          </p:nvPr>
        </p:nvPicPr>
        <p:blipFill>
          <a:blip r:embed="rId2"/>
          <a:stretch>
            <a:fillRect/>
          </a:stretch>
        </p:blipFill>
        <p:spPr>
          <a:xfrm>
            <a:off x="8057540" y="2654300"/>
            <a:ext cx="3848675" cy="3939081"/>
          </a:xfrm>
          <a:prstGeom prst="rect">
            <a:avLst/>
          </a:prstGeom>
        </p:spPr>
      </p:pic>
    </p:spTree>
    <p:extLst>
      <p:ext uri="{BB962C8B-B14F-4D97-AF65-F5344CB8AC3E}">
        <p14:creationId xmlns:p14="http://schemas.microsoft.com/office/powerpoint/2010/main" val="48748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solidFill>
                  <a:srgbClr val="000000"/>
                </a:solidFill>
                <a:latin typeface="Segoe Print" panose="02000600000000000000" pitchFamily="2" charset="0"/>
              </a:rPr>
              <a:t>TRADYCJA I ZWYCZAJ </a:t>
            </a:r>
            <a:endParaRPr lang="pl-PL" dirty="0"/>
          </a:p>
        </p:txBody>
      </p:sp>
      <p:sp>
        <p:nvSpPr>
          <p:cNvPr id="3" name="Symbol zastępczy zawartości 2"/>
          <p:cNvSpPr>
            <a:spLocks noGrp="1"/>
          </p:cNvSpPr>
          <p:nvPr>
            <p:ph idx="1"/>
          </p:nvPr>
        </p:nvSpPr>
        <p:spPr/>
        <p:txBody>
          <a:bodyPr/>
          <a:lstStyle/>
          <a:p>
            <a:r>
              <a:rPr lang="pl-PL" dirty="0" smtClean="0"/>
              <a:t>Tradycja -  </a:t>
            </a:r>
            <a:r>
              <a:rPr lang="pl-PL" dirty="0"/>
              <a:t>przekazywane z pokolenia na pokolenie treści kulturowe (poglądy, wierzenia, sposoby myślenia, normy postępowania, obyczaje), które dana społeczność wyróżnia spośród całokształtu dziedzictwa kulturowego jako ważne i niezbędne do kształtowania teraźniejszości i przyszłości. Oznacza również proces przekazywania tych treści w danej zbiorowości.</a:t>
            </a:r>
          </a:p>
          <a:p>
            <a:r>
              <a:rPr lang="pl-PL" dirty="0"/>
              <a:t>Tradycja narodowa warunkuje ciągłość historyczną narodu, a zarazem wywiera wpływ na jego dalsze losy.</a:t>
            </a:r>
          </a:p>
          <a:p>
            <a:r>
              <a:rPr lang="pl-PL" dirty="0"/>
              <a:t>Zwyczaj – sposób zachowywania się lub czynności wykonane w określonych sytuacjach według pewnego wzoru określonego przez kulturę.</a:t>
            </a:r>
          </a:p>
        </p:txBody>
      </p:sp>
    </p:spTree>
    <p:extLst>
      <p:ext uri="{BB962C8B-B14F-4D97-AF65-F5344CB8AC3E}">
        <p14:creationId xmlns:p14="http://schemas.microsoft.com/office/powerpoint/2010/main" val="49954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000000"/>
                </a:solidFill>
                <a:latin typeface="Segoe Print" panose="02000600000000000000" pitchFamily="2" charset="0"/>
              </a:rPr>
              <a:t>ŚWIĄTECZNE PORZĄDKI </a:t>
            </a:r>
            <a:endParaRPr lang="pl-PL" dirty="0"/>
          </a:p>
        </p:txBody>
      </p:sp>
      <p:pic>
        <p:nvPicPr>
          <p:cNvPr id="5" name="Symbol zastępczy zawartości 4"/>
          <p:cNvPicPr>
            <a:picLocks noGrp="1" noChangeAspect="1"/>
          </p:cNvPicPr>
          <p:nvPr>
            <p:ph sz="half" idx="1"/>
          </p:nvPr>
        </p:nvPicPr>
        <p:blipFill>
          <a:blip r:embed="rId2"/>
          <a:stretch>
            <a:fillRect/>
          </a:stretch>
        </p:blipFill>
        <p:spPr>
          <a:xfrm>
            <a:off x="1066800" y="3144494"/>
            <a:ext cx="4874271" cy="3243606"/>
          </a:xfrm>
          <a:prstGeom prst="rect">
            <a:avLst/>
          </a:prstGeom>
        </p:spPr>
      </p:pic>
      <p:sp>
        <p:nvSpPr>
          <p:cNvPr id="4" name="Symbol zastępczy zawartości 3"/>
          <p:cNvSpPr>
            <a:spLocks noGrp="1"/>
          </p:cNvSpPr>
          <p:nvPr>
            <p:ph sz="half" idx="2"/>
          </p:nvPr>
        </p:nvSpPr>
        <p:spPr>
          <a:xfrm>
            <a:off x="6370320" y="2103120"/>
            <a:ext cx="4754880" cy="4373880"/>
          </a:xfrm>
        </p:spPr>
        <p:txBody>
          <a:bodyPr/>
          <a:lstStyle/>
          <a:p>
            <a:r>
              <a:rPr lang="pl-PL" dirty="0">
                <a:solidFill>
                  <a:srgbClr val="000000"/>
                </a:solidFill>
                <a:latin typeface="Segoe Print" panose="02000600000000000000" pitchFamily="2" charset="0"/>
              </a:rPr>
              <a:t>Przed Wielkanocą robimy wielkie świąteczne porządki nie tylko po to, by mieszkanie lśniło czystością. </a:t>
            </a:r>
            <a:endParaRPr lang="pl-PL" dirty="0" smtClean="0">
              <a:solidFill>
                <a:srgbClr val="000000"/>
              </a:solidFill>
              <a:latin typeface="Segoe Print" panose="02000600000000000000" pitchFamily="2" charset="0"/>
            </a:endParaRPr>
          </a:p>
          <a:p>
            <a:pPr marL="0" indent="0">
              <a:buNone/>
            </a:pPr>
            <a:endParaRPr lang="pl-PL" dirty="0">
              <a:solidFill>
                <a:srgbClr val="000000"/>
              </a:solidFill>
              <a:latin typeface="Segoe Print" panose="02000600000000000000" pitchFamily="2" charset="0"/>
            </a:endParaRPr>
          </a:p>
          <a:p>
            <a:r>
              <a:rPr lang="pl-PL" dirty="0">
                <a:solidFill>
                  <a:srgbClr val="000000"/>
                </a:solidFill>
                <a:latin typeface="Segoe Print" panose="02000600000000000000" pitchFamily="2" charset="0"/>
              </a:rPr>
              <a:t>Porządki mają także symboliczne znaczenie – wymiatamy z mieszkania zimę, a wraz z nią wszelkie zło i choroby. </a:t>
            </a:r>
            <a:endParaRPr lang="pl-PL" dirty="0"/>
          </a:p>
        </p:txBody>
      </p:sp>
    </p:spTree>
    <p:extLst>
      <p:ext uri="{BB962C8B-B14F-4D97-AF65-F5344CB8AC3E}">
        <p14:creationId xmlns:p14="http://schemas.microsoft.com/office/powerpoint/2010/main" val="18638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317500"/>
            <a:ext cx="10058400" cy="1181100"/>
          </a:xfrm>
        </p:spPr>
        <p:txBody>
          <a:bodyPr/>
          <a:lstStyle/>
          <a:p>
            <a:pPr algn="ctr"/>
            <a:r>
              <a:rPr lang="pl-PL" b="1" dirty="0">
                <a:solidFill>
                  <a:srgbClr val="000000"/>
                </a:solidFill>
                <a:latin typeface="Segoe Print" panose="02000600000000000000" pitchFamily="2" charset="0"/>
              </a:rPr>
              <a:t>PALMY WIELKANOCNE </a:t>
            </a:r>
            <a:endParaRPr lang="pl-PL" dirty="0"/>
          </a:p>
        </p:txBody>
      </p:sp>
      <p:sp>
        <p:nvSpPr>
          <p:cNvPr id="3" name="Symbol zastępczy zawartości 2"/>
          <p:cNvSpPr>
            <a:spLocks noGrp="1"/>
          </p:cNvSpPr>
          <p:nvPr>
            <p:ph sz="half" idx="1"/>
          </p:nvPr>
        </p:nvSpPr>
        <p:spPr>
          <a:xfrm>
            <a:off x="1066800" y="1498600"/>
            <a:ext cx="4754880" cy="5016500"/>
          </a:xfrm>
        </p:spPr>
        <p:txBody>
          <a:bodyPr>
            <a:normAutofit/>
          </a:bodyPr>
          <a:lstStyle/>
          <a:p>
            <a:r>
              <a:rPr lang="pl-PL" sz="1900" dirty="0">
                <a:solidFill>
                  <a:srgbClr val="000000"/>
                </a:solidFill>
                <a:latin typeface="Segoe Print" panose="02000600000000000000" pitchFamily="2" charset="0"/>
              </a:rPr>
              <a:t>Wielki Tydzień zaczyna się Niedzielą Palmową. Kiedyś nazywano ją kwietną lub </a:t>
            </a:r>
            <a:r>
              <a:rPr lang="pl-PL" sz="1900" dirty="0" err="1">
                <a:solidFill>
                  <a:srgbClr val="000000"/>
                </a:solidFill>
                <a:latin typeface="Segoe Print" panose="02000600000000000000" pitchFamily="2" charset="0"/>
              </a:rPr>
              <a:t>wierzbną</a:t>
            </a:r>
            <a:r>
              <a:rPr lang="pl-PL" sz="1900" dirty="0">
                <a:solidFill>
                  <a:srgbClr val="000000"/>
                </a:solidFill>
                <a:latin typeface="Segoe Print" panose="02000600000000000000" pitchFamily="2" charset="0"/>
              </a:rPr>
              <a:t>. Palmy – rózgi wierzbowe, gałązki bukszpanu, malin, porzeczek – ozdabiano kwiatkami, mchem, ziołami, kolorowymi piórkami. Po poświeceniu palmy biło się nią lekko domowników, by zapewnić im szczęście na cały rok. Połknięcie jednej poświęconej bazi wróżyło zdrowie i bogactwo. Zatknięte za obraz lub włożone do wazonów palmy chroniły mieszkanie przed nieszczęściem i złośliwością sąsiadów. </a:t>
            </a:r>
            <a:endParaRPr lang="pl-PL" sz="1900" dirty="0"/>
          </a:p>
        </p:txBody>
      </p:sp>
      <p:pic>
        <p:nvPicPr>
          <p:cNvPr id="5" name="Symbol zastępczy zawartości 4"/>
          <p:cNvPicPr>
            <a:picLocks noGrp="1" noChangeAspect="1"/>
          </p:cNvPicPr>
          <p:nvPr>
            <p:ph sz="half" idx="2"/>
          </p:nvPr>
        </p:nvPicPr>
        <p:blipFill>
          <a:blip r:embed="rId2"/>
          <a:stretch>
            <a:fillRect/>
          </a:stretch>
        </p:blipFill>
        <p:spPr>
          <a:xfrm>
            <a:off x="7381875" y="1189037"/>
            <a:ext cx="4479925" cy="5326063"/>
          </a:xfrm>
          <a:prstGeom prst="rect">
            <a:avLst/>
          </a:prstGeom>
        </p:spPr>
      </p:pic>
    </p:spTree>
    <p:extLst>
      <p:ext uri="{BB962C8B-B14F-4D97-AF65-F5344CB8AC3E}">
        <p14:creationId xmlns:p14="http://schemas.microsoft.com/office/powerpoint/2010/main" val="241694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406400"/>
            <a:ext cx="10058400" cy="1130300"/>
          </a:xfrm>
        </p:spPr>
        <p:txBody>
          <a:bodyPr/>
          <a:lstStyle/>
          <a:p>
            <a:pPr algn="ctr"/>
            <a:r>
              <a:rPr lang="pl-PL" b="1" dirty="0">
                <a:solidFill>
                  <a:srgbClr val="000000"/>
                </a:solidFill>
                <a:latin typeface="Segoe Print" panose="02000600000000000000" pitchFamily="2" charset="0"/>
              </a:rPr>
              <a:t>TOPIENIE JUDASZA </a:t>
            </a:r>
            <a:endParaRPr lang="pl-PL" dirty="0"/>
          </a:p>
        </p:txBody>
      </p:sp>
      <p:sp>
        <p:nvSpPr>
          <p:cNvPr id="3" name="Symbol zastępczy zawartości 2"/>
          <p:cNvSpPr>
            <a:spLocks noGrp="1"/>
          </p:cNvSpPr>
          <p:nvPr>
            <p:ph sz="half" idx="1"/>
          </p:nvPr>
        </p:nvSpPr>
        <p:spPr>
          <a:xfrm flipH="1">
            <a:off x="6464300" y="1536700"/>
            <a:ext cx="5029200" cy="4315460"/>
          </a:xfrm>
        </p:spPr>
        <p:txBody>
          <a:bodyPr/>
          <a:lstStyle/>
          <a:p>
            <a:r>
              <a:rPr lang="pl-PL" dirty="0">
                <a:solidFill>
                  <a:srgbClr val="000000"/>
                </a:solidFill>
                <a:latin typeface="Segoe Print" panose="02000600000000000000" pitchFamily="2" charset="0"/>
              </a:rPr>
              <a:t>Kolejnym ważnym dniem Wielkiego Tygodnia jest </a:t>
            </a:r>
            <a:r>
              <a:rPr lang="pl-PL" b="1" dirty="0">
                <a:solidFill>
                  <a:srgbClr val="000000"/>
                </a:solidFill>
                <a:latin typeface="Segoe Print" panose="02000600000000000000" pitchFamily="2" charset="0"/>
              </a:rPr>
              <a:t>Wielka Środa. </a:t>
            </a:r>
            <a:r>
              <a:rPr lang="pl-PL" dirty="0">
                <a:solidFill>
                  <a:srgbClr val="000000"/>
                </a:solidFill>
                <a:latin typeface="Segoe Print" panose="02000600000000000000" pitchFamily="2" charset="0"/>
              </a:rPr>
              <a:t>Młodzież, zwłaszcza chłopcy, topili tego dnia Judasza. Ze słomy i starych ubrań robiono wielką kukłę, którą następnie wleczono na łańcuchach po całej okolicy. Przy drodze ustawiali się gapie, którzy okładali kukłę kijami. Na koniec wrzucano „zdrajcę” do stawu lub bagienka. Wymierzanej w ten sposób sprawiedliwości stawało się zadość. </a:t>
            </a:r>
            <a:endParaRPr lang="pl-PL" dirty="0"/>
          </a:p>
        </p:txBody>
      </p:sp>
      <p:pic>
        <p:nvPicPr>
          <p:cNvPr id="5" name="Symbol zastępczy zawartości 4"/>
          <p:cNvPicPr>
            <a:picLocks noGrp="1" noChangeAspect="1"/>
          </p:cNvPicPr>
          <p:nvPr>
            <p:ph sz="half" idx="2"/>
          </p:nvPr>
        </p:nvPicPr>
        <p:blipFill>
          <a:blip r:embed="rId2"/>
          <a:stretch>
            <a:fillRect/>
          </a:stretch>
        </p:blipFill>
        <p:spPr>
          <a:xfrm>
            <a:off x="542892" y="1955800"/>
            <a:ext cx="5553108" cy="4315460"/>
          </a:xfrm>
          <a:prstGeom prst="rect">
            <a:avLst/>
          </a:prstGeom>
        </p:spPr>
      </p:pic>
    </p:spTree>
    <p:extLst>
      <p:ext uri="{BB962C8B-B14F-4D97-AF65-F5344CB8AC3E}">
        <p14:creationId xmlns:p14="http://schemas.microsoft.com/office/powerpoint/2010/main" val="996962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solidFill>
                  <a:srgbClr val="000000"/>
                </a:solidFill>
                <a:latin typeface="Segoe Print" panose="02000600000000000000" pitchFamily="2" charset="0"/>
              </a:rPr>
              <a:t>WIELKIE GRZECHOTANIE </a:t>
            </a:r>
            <a:endParaRPr lang="pl-PL" dirty="0"/>
          </a:p>
        </p:txBody>
      </p:sp>
      <p:sp>
        <p:nvSpPr>
          <p:cNvPr id="3" name="Symbol zastępczy zawartości 2"/>
          <p:cNvSpPr>
            <a:spLocks noGrp="1"/>
          </p:cNvSpPr>
          <p:nvPr>
            <p:ph sz="half" idx="1"/>
          </p:nvPr>
        </p:nvSpPr>
        <p:spPr/>
        <p:txBody>
          <a:bodyPr/>
          <a:lstStyle/>
          <a:p>
            <a:r>
              <a:rPr lang="pl-PL" dirty="0">
                <a:solidFill>
                  <a:srgbClr val="000000"/>
                </a:solidFill>
                <a:latin typeface="Segoe Print" panose="02000600000000000000" pitchFamily="2" charset="0"/>
              </a:rPr>
              <a:t>Kiedy milkły kościelne dzwony, rozlegał się dźwięk kołatek. Obyczaj ten był okazją do urządzania psot. Młodzież biegała po mieście z grzechotkami, hałasując i strasząc przechodniów. </a:t>
            </a:r>
          </a:p>
          <a:p>
            <a:r>
              <a:rPr lang="pl-PL" dirty="0">
                <a:solidFill>
                  <a:srgbClr val="000000"/>
                </a:solidFill>
                <a:latin typeface="Segoe Print" panose="02000600000000000000" pitchFamily="2" charset="0"/>
              </a:rPr>
              <a:t>Do dziś zachował się zwyczaj obdarowywania dzieci w Wielkim Tygodniu grzechotkami. </a:t>
            </a:r>
            <a:endParaRPr lang="pl-PL" dirty="0"/>
          </a:p>
        </p:txBody>
      </p:sp>
      <p:pic>
        <p:nvPicPr>
          <p:cNvPr id="5" name="Symbol zastępczy zawartości 4"/>
          <p:cNvPicPr>
            <a:picLocks noGrp="1" noChangeAspect="1"/>
          </p:cNvPicPr>
          <p:nvPr>
            <p:ph sz="half" idx="2"/>
          </p:nvPr>
        </p:nvPicPr>
        <p:blipFill>
          <a:blip r:embed="rId2"/>
          <a:stretch>
            <a:fillRect/>
          </a:stretch>
        </p:blipFill>
        <p:spPr>
          <a:xfrm>
            <a:off x="7315586" y="2103120"/>
            <a:ext cx="4431914" cy="4152635"/>
          </a:xfrm>
          <a:prstGeom prst="rect">
            <a:avLst/>
          </a:prstGeom>
        </p:spPr>
      </p:pic>
    </p:spTree>
    <p:extLst>
      <p:ext uri="{BB962C8B-B14F-4D97-AF65-F5344CB8AC3E}">
        <p14:creationId xmlns:p14="http://schemas.microsoft.com/office/powerpoint/2010/main" val="9578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ctr"/>
            <a:r>
              <a:rPr lang="pl-PL" dirty="0" smtClean="0"/>
              <a:t>WIELKI CZWARTEK </a:t>
            </a:r>
            <a:endParaRPr lang="pl-PL" dirty="0"/>
          </a:p>
        </p:txBody>
      </p:sp>
      <p:sp>
        <p:nvSpPr>
          <p:cNvPr id="3" name="Symbol zastępczy zawartości 2"/>
          <p:cNvSpPr>
            <a:spLocks noGrp="1"/>
          </p:cNvSpPr>
          <p:nvPr>
            <p:ph idx="1"/>
          </p:nvPr>
        </p:nvSpPr>
        <p:spPr/>
        <p:txBody>
          <a:bodyPr/>
          <a:lstStyle/>
          <a:p>
            <a:pPr marL="0" indent="0">
              <a:buNone/>
            </a:pPr>
            <a:endParaRPr lang="pl-PL" dirty="0" smtClean="0">
              <a:solidFill>
                <a:srgbClr val="444444"/>
              </a:solidFill>
              <a:latin typeface="Open Sans"/>
            </a:endParaRPr>
          </a:p>
          <a:p>
            <a:pPr marL="0" indent="0">
              <a:buNone/>
            </a:pPr>
            <a:r>
              <a:rPr lang="pl-PL" dirty="0" smtClean="0">
                <a:solidFill>
                  <a:srgbClr val="444444"/>
                </a:solidFill>
                <a:latin typeface="Open Sans"/>
              </a:rPr>
              <a:t> </a:t>
            </a:r>
            <a:r>
              <a:rPr lang="pl-PL" dirty="0">
                <a:solidFill>
                  <a:srgbClr val="444444"/>
                </a:solidFill>
                <a:latin typeface="Open Sans"/>
              </a:rPr>
              <a:t>W wielkoczwartkowe przedpołudnie we wszystkich kościołach katedralnych odprawiana jest tzw. msza krzyżma. Liturgii tej przewodniczy biskup. Koncelebrują księża, reprezentujący całą diecezję; odnawiają oni swe przyrzeczenia złożone w czasie święceń kapłańskich. Podczas mszy poświęcone zostają oleje, potrzebne do udzielania sakramentów oraz do konsekracji kościołów lub naczyń liturgicznych. W pozostałych świątyniach odprawia się w Wielki Czwartek tylko jedną, wieczorną mszę z udziałem wszystkich miejscowych kapłanów. Jest to tzw. msza Wieczerzy Pańskiej, która rozpoczyna przeżycia Triduum Paschalnego.</a:t>
            </a:r>
            <a:endParaRPr lang="pl-PL" dirty="0"/>
          </a:p>
        </p:txBody>
      </p:sp>
    </p:spTree>
    <p:extLst>
      <p:ext uri="{BB962C8B-B14F-4D97-AF65-F5344CB8AC3E}">
        <p14:creationId xmlns:p14="http://schemas.microsoft.com/office/powerpoint/2010/main" val="10354822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dło">
  <a:themeElements>
    <a:clrScheme name="Mydło">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Mydło">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ydło">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TM03457510[[fn=Mydło]]</Template>
  <TotalTime>61</TotalTime>
  <Words>1314</Words>
  <Application>Microsoft Office PowerPoint</Application>
  <PresentationFormat>Panoramiczny</PresentationFormat>
  <Paragraphs>49</Paragraphs>
  <Slides>20</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20</vt:i4>
      </vt:variant>
    </vt:vector>
  </HeadingPairs>
  <TitlesOfParts>
    <vt:vector size="25" baseType="lpstr">
      <vt:lpstr>Century Gothic</vt:lpstr>
      <vt:lpstr>Garamond</vt:lpstr>
      <vt:lpstr>Open Sans</vt:lpstr>
      <vt:lpstr>Segoe Print</vt:lpstr>
      <vt:lpstr>Mydło</vt:lpstr>
      <vt:lpstr>  ZWYCZAJE I TRADYCJE  WIELKANOCNE </vt:lpstr>
      <vt:lpstr>WIELKANOC </vt:lpstr>
      <vt:lpstr>Prezentacja programu PowerPoint</vt:lpstr>
      <vt:lpstr>TRADYCJA I ZWYCZAJ </vt:lpstr>
      <vt:lpstr>ŚWIĄTECZNE PORZĄDKI </vt:lpstr>
      <vt:lpstr>PALMY WIELKANOCNE </vt:lpstr>
      <vt:lpstr>TOPIENIE JUDASZA </vt:lpstr>
      <vt:lpstr>WIELKIE GRZECHOTANIE </vt:lpstr>
      <vt:lpstr>WIELKI CZWARTEK </vt:lpstr>
      <vt:lpstr>Liturgia Wielkiego Czwartku jest niezwykła</vt:lpstr>
      <vt:lpstr>WIELKI PIĄTEK</vt:lpstr>
      <vt:lpstr>WIELKA SOBOTA</vt:lpstr>
      <vt:lpstr>ŚWIĘCONKA </vt:lpstr>
      <vt:lpstr>SPECJALNIE DLA DZIEWCZĄT –TROSZKĘ HUMORU</vt:lpstr>
      <vt:lpstr>WIELKA NIEDZIELA</vt:lpstr>
      <vt:lpstr>LANY PONIEDZIAŁEK </vt:lpstr>
      <vt:lpstr>SZUKANIE ZAJĄCZKA </vt:lpstr>
      <vt:lpstr>Potrawy Wielkanocne</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ZWYCZAJE I TRADYCJE  WIELKANOCNE</dc:title>
  <dc:creator>Angelika Kędroń</dc:creator>
  <cp:lastModifiedBy>Angelika Kędroń</cp:lastModifiedBy>
  <cp:revision>8</cp:revision>
  <dcterms:created xsi:type="dcterms:W3CDTF">2020-04-01T14:02:31Z</dcterms:created>
  <dcterms:modified xsi:type="dcterms:W3CDTF">2020-04-01T15:33:10Z</dcterms:modified>
</cp:coreProperties>
</file>